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sldIdLst>
    <p:sldId id="307" r:id="rId5"/>
    <p:sldId id="2146847833" r:id="rId6"/>
    <p:sldId id="2146847846" r:id="rId7"/>
    <p:sldId id="2146847848" r:id="rId8"/>
    <p:sldId id="2146847847" r:id="rId9"/>
    <p:sldId id="2146847850" r:id="rId10"/>
    <p:sldId id="2146847851" r:id="rId11"/>
    <p:sldId id="2146847852" r:id="rId12"/>
    <p:sldId id="2146847853" r:id="rId13"/>
    <p:sldId id="2146847840" r:id="rId14"/>
    <p:sldId id="2146847854" r:id="rId15"/>
    <p:sldId id="2146847855" r:id="rId16"/>
    <p:sldId id="2146847843" r:id="rId1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B92"/>
    <a:srgbClr val="EBDCA6"/>
    <a:srgbClr val="F3F6FB"/>
    <a:srgbClr val="818181"/>
    <a:srgbClr val="B8CCEA"/>
    <a:srgbClr val="225400"/>
    <a:srgbClr val="D5E1F3"/>
    <a:srgbClr val="FFCCCC"/>
    <a:srgbClr val="B3D384"/>
    <a:srgbClr val="F2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A3137-690D-6366-9B36-59F9E42205AA}" v="6" dt="2024-08-16T06:14:29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D9D5F7-D031-4FD4-9213-7A2E19752F67}" type="datetimeFigureOut">
              <a:rPr lang="fi-FI" smtClean="0"/>
              <a:t>15.8.2024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D82463B-32C7-4CD4-A940-A57ECA5955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5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2.svg"/><Relationship Id="rId5" Type="http://schemas.openxmlformats.org/officeDocument/2006/relationships/image" Target="../media/image12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5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.svg"/><Relationship Id="rId4" Type="http://schemas.openxmlformats.org/officeDocument/2006/relationships/image" Target="../media/image4.svg"/><Relationship Id="rId9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0EE3120-81A8-45D5-8F99-CBC78B68F8AA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0" y="1970393"/>
            <a:ext cx="4832541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16" name="Kuva 15" descr="Keski-Suomen Hyvinvointialue">
            <a:extLst>
              <a:ext uri="{FF2B5EF4-FFF2-40B4-BE49-F238E27FC236}">
                <a16:creationId xmlns:a16="http://schemas.microsoft.com/office/drawing/2014/main" id="{7C1DFC24-63D3-2B65-FC00-78273A1BAE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6">
    <p:bg>
      <p:bgPr>
        <a:solidFill>
          <a:srgbClr val="22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 anchorCtr="0"/>
          <a:lstStyle>
            <a:lvl1pPr algn="l">
              <a:defRPr sz="8000">
                <a:solidFill>
                  <a:srgbClr val="EBDCA6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pPr rtl="0"/>
            <a:fld id="{445AE89C-86CE-4D44-90E1-D7458C250EDC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EBDCA6"/>
                </a:solidFill>
              </a:defRPr>
            </a:lvl1pPr>
          </a:lstStyle>
          <a:p>
            <a:pPr rtl="0"/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D700F04E-81CA-C7A8-A3DC-36BEAEC5B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62A0D5-0A5B-890F-41DF-37DFFF065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E5A5DE6-B526-44F3-B707-459323715C51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tausta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5C406F1-23B8-4383-8DA3-FF3737323A6A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2B9221F0-B0FA-B35E-6315-9F842AA8B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0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13D8DC-1E09-4B58-AC50-125BE1AB4764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888235"/>
            <a:ext cx="11169009" cy="3981041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F0A22-771D-4BC6-B933-9D04B025F273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F6650F-572C-5843-2103-10E8C3254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175" y="1184018"/>
            <a:ext cx="11168063" cy="424267"/>
          </a:xfrm>
        </p:spPr>
        <p:txBody>
          <a:bodyPr rtlCol="0"/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 rtl="0"/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60703D68-B82D-472F-4E7C-E1B146005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12444"/>
            <a:ext cx="11169009" cy="676836"/>
          </a:xfrm>
        </p:spPr>
        <p:txBody>
          <a:bodyPr rtlCol="0"/>
          <a:lstStyle/>
          <a:p>
            <a:pPr rt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272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1508985"/>
            <a:ext cx="4572000" cy="4360292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1EFEA1-4D92-4B2C-BCE8-D6EBAC02BE6D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1508985"/>
            <a:ext cx="4572000" cy="4360292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7" y="2446019"/>
            <a:ext cx="4572000" cy="3423257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CD6189-893F-4644-A26D-6A3B272CE910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1C1639-33CB-984C-2101-DF7D3ECF67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4888" y="2446019"/>
            <a:ext cx="4572000" cy="3423257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0301E5-8DFC-AB28-BC3E-B32E541CC0C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0988" y="1681163"/>
            <a:ext cx="4571999" cy="64141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24D27-372F-B98C-D821-48F1E5B48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887" y="1681163"/>
            <a:ext cx="4571999" cy="641413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20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0000" cy="4351338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E0ED81-E7C8-4A75-9BCA-70A65F807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4025" y="1828800"/>
            <a:ext cx="4549775" cy="4352925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63B313-AEF2-4DAF-B694-6807ECE883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fld id="{2BF25C88-D841-4BAA-97B4-06A5365E6FFB}" type="datetime1">
              <a:rPr lang="fi-FI" smtClean="0"/>
              <a:t>15.8.2024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2E532A-E658-4132-885B-3E30693521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08A7A2-9B6B-4C01-8A53-3BAE37D710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382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10">
            <a:extLst>
              <a:ext uri="{FF2B5EF4-FFF2-40B4-BE49-F238E27FC236}">
                <a16:creationId xmlns:a16="http://schemas.microsoft.com/office/drawing/2014/main" id="{469C65EC-6CD7-123D-008A-9878DEAF5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0986" y="1961388"/>
            <a:ext cx="2031045" cy="1980000"/>
          </a:xfrm>
          <a:solidFill>
            <a:srgbClr val="EBDCA6"/>
          </a:solidFill>
        </p:spPr>
        <p:txBody>
          <a:bodyPr lIns="252000" tIns="72000" rIns="144000" bIns="72000" rtlCol="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endParaRPr lang="fi-FI"/>
          </a:p>
        </p:txBody>
      </p:sp>
      <p:sp>
        <p:nvSpPr>
          <p:cNvPr id="4" name="Tekstin paikkamerkki 10">
            <a:extLst>
              <a:ext uri="{FF2B5EF4-FFF2-40B4-BE49-F238E27FC236}">
                <a16:creationId xmlns:a16="http://schemas.microsoft.com/office/drawing/2014/main" id="{EC7CB9A5-54D1-8962-2FED-1B61C88458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48446" y="1961388"/>
            <a:ext cx="2031045" cy="1980000"/>
          </a:xfrm>
          <a:solidFill>
            <a:schemeClr val="accent4"/>
          </a:solidFill>
        </p:spPr>
        <p:txBody>
          <a:bodyPr lIns="252000" tIns="72000" rIns="144000" bIns="72000" rtlCol="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endParaRPr lang="fi-FI"/>
          </a:p>
        </p:txBody>
      </p:sp>
      <p:sp>
        <p:nvSpPr>
          <p:cNvPr id="6" name="Tekstin paikkamerkki 10">
            <a:extLst>
              <a:ext uri="{FF2B5EF4-FFF2-40B4-BE49-F238E27FC236}">
                <a16:creationId xmlns:a16="http://schemas.microsoft.com/office/drawing/2014/main" id="{87557657-5B35-4FA9-BDF0-EE1DCAF3DA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0478" y="1961388"/>
            <a:ext cx="2031045" cy="1980000"/>
          </a:xfrm>
          <a:solidFill>
            <a:srgbClr val="B3D384"/>
          </a:solidFill>
        </p:spPr>
        <p:txBody>
          <a:bodyPr lIns="252000" tIns="72000" rIns="144000" bIns="72000" rtlCol="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endParaRPr lang="fi-FI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ACC2CB3F-EC0C-77D9-5311-E3FF6058437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7938" y="1961388"/>
            <a:ext cx="2031045" cy="1980000"/>
          </a:xfrm>
          <a:solidFill>
            <a:schemeClr val="accent3"/>
          </a:solidFill>
        </p:spPr>
        <p:txBody>
          <a:bodyPr lIns="252000" tIns="72000" rIns="144000" bIns="72000" rtlCol="0" anchor="ctr" anchorCtr="0"/>
          <a:lstStyle>
            <a:lvl1pPr marL="0" indent="0" algn="l">
              <a:lnSpc>
                <a:spcPct val="95000"/>
              </a:lnSpc>
              <a:spcBef>
                <a:spcPts val="600"/>
              </a:spcBef>
              <a:buNone/>
              <a:defRPr sz="2400" b="1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31242-8366-43F7-B812-89BFD43F14D8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159030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ste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4997E-5713-40C6-8689-EA881CB8F976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15A2C76-C628-1737-9BF5-C4D7ECE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986" y="4375404"/>
            <a:ext cx="2031045" cy="1493872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9FFC8F4-9174-9AA6-2D5C-35D0E381E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98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0F25FADE-F113-D9F2-08B6-26A3E79D51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446" y="4375404"/>
            <a:ext cx="2031045" cy="1493872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37521A9-8793-D352-7953-E6A3850B7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446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C7C8CC55-4228-B078-6E5D-203D444C06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478" y="4375404"/>
            <a:ext cx="2031045" cy="1493872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84C41787-C2AB-A5C9-330E-7C1BCDDFD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9047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34281033-F953-55D2-C050-A768AD2FA6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7938" y="4375404"/>
            <a:ext cx="2031045" cy="1493872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1AE11A09-8846-94BD-211D-935246D3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938" y="1961388"/>
            <a:ext cx="2031045" cy="1980000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8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0965E099-F238-0DC0-6C75-B4B92D1AE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49D171-FDE2-46BA-AC2F-79DDD5570959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2" name="Kuva 1" descr="Keski-Suomen Pelastuslaitos">
            <a:extLst>
              <a:ext uri="{FF2B5EF4-FFF2-40B4-BE49-F238E27FC236}">
                <a16:creationId xmlns:a16="http://schemas.microsoft.com/office/drawing/2014/main" id="{04B9E1AF-D7C4-EBA7-6694-8DC561CBF72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94556230-8B2B-AAB9-9820-D504BC72DD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3A0C2AEE-62D3-2532-A258-E29F0BDF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28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rtlCol="0" anchor="b" anchorCtr="0"/>
          <a:lstStyle/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92436-557C-43E0-8C99-AE66BABE49F3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54948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rtlCol="0" anchor="b" anchorCtr="0"/>
          <a:lstStyle/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F218D3-6961-497C-969F-20C82CA8D83C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pic>
        <p:nvPicPr>
          <p:cNvPr id="3" name="Kuva 2" descr="Keski-Suomen Pelastuslaitos">
            <a:extLst>
              <a:ext uri="{FF2B5EF4-FFF2-40B4-BE49-F238E27FC236}">
                <a16:creationId xmlns:a16="http://schemas.microsoft.com/office/drawing/2014/main" id="{AA92A633-1571-191E-D372-D9F67C659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19" y="6023515"/>
            <a:ext cx="1118169" cy="331309"/>
          </a:xfrm>
          <a:prstGeom prst="rect">
            <a:avLst/>
          </a:prstGeom>
        </p:spPr>
      </p:pic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9271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510838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02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470916"/>
            <a:ext cx="5213157" cy="2665475"/>
          </a:xfrm>
        </p:spPr>
        <p:txBody>
          <a:bodyPr rtlCol="0" anchor="b" anchorCtr="0"/>
          <a:lstStyle/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A125C2-474F-4F6A-BA22-06C13875996C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491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175" y="3881628"/>
            <a:ext cx="5213350" cy="1987648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  <p:pic>
        <p:nvPicPr>
          <p:cNvPr id="5" name="Kuva 4" descr="Keski-Suomen Hyvinvointialue">
            <a:extLst>
              <a:ext uri="{FF2B5EF4-FFF2-40B4-BE49-F238E27FC236}">
                <a16:creationId xmlns:a16="http://schemas.microsoft.com/office/drawing/2014/main" id="{AD19ECE9-D042-1B7D-B0DD-C8FAA8845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8753469-7141-FC93-3BF6-5AA89FE4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Sairaala Nova">
            <a:extLst>
              <a:ext uri="{FF2B5EF4-FFF2-40B4-BE49-F238E27FC236}">
                <a16:creationId xmlns:a16="http://schemas.microsoft.com/office/drawing/2014/main" id="{B6D9E79A-9000-CA31-EDE9-7E97805BD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4962D1-4FE6-5F0A-BCED-360B6BA4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470917"/>
            <a:ext cx="5584505" cy="5398360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095" y="470916"/>
            <a:ext cx="5213157" cy="2665475"/>
          </a:xfrm>
        </p:spPr>
        <p:txBody>
          <a:bodyPr rtlCol="0" anchor="b" anchorCtr="0"/>
          <a:lstStyle/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BCC91-AA41-40B8-9C43-3A4813C1CF1D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28AED48-DAF5-0AAE-1193-9D791FB2F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283" y="3881628"/>
            <a:ext cx="5213350" cy="1987648"/>
          </a:xfrm>
        </p:spPr>
        <p:txBody>
          <a:bodyPr rtlCol="0"/>
          <a:lstStyle>
            <a:lvl1pPr marL="177800" indent="-177800">
              <a:lnSpc>
                <a:spcPct val="95000"/>
              </a:lnSpc>
              <a:spcBef>
                <a:spcPts val="600"/>
              </a:spcBef>
              <a:defRPr sz="1400"/>
            </a:lvl1pPr>
            <a:lvl2pPr marL="539750" indent="-182563">
              <a:lnSpc>
                <a:spcPct val="95000"/>
              </a:lnSpc>
              <a:spcBef>
                <a:spcPts val="0"/>
              </a:spcBef>
              <a:defRPr sz="1400"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97412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388620"/>
            <a:ext cx="6079296" cy="702216"/>
          </a:xfrm>
        </p:spPr>
        <p:txBody>
          <a:bodyPr rtlCol="0"/>
          <a:lstStyle/>
          <a:p>
            <a:pPr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508985"/>
            <a:ext cx="6079296" cy="4360292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52F221-3C56-48B1-BB36-7AC569C6AC7D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4664009" cy="5480657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9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4DC6FCFF-2921-422B-A162-EC2DC6E8E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95" y="388620"/>
            <a:ext cx="11174537" cy="5480657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907BB7-1730-47A4-9544-03EE78D07F78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52D320-4603-AE4C-81D0-6E3B0D86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6" y="2720788"/>
            <a:ext cx="5114364" cy="2444507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9843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02699F-B988-4029-AC5C-27C3B10A14EE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CAC5AD-8F56-47B1-9A01-5C1930BC38D3}" type="datetime1">
              <a:rPr lang="fi-FI" smtClean="0"/>
              <a:t>15.8.2024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C5894A2-56D4-D734-BDB7-34BFF238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0D54B94-938A-E551-A41A-EB9689E4C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pic>
        <p:nvPicPr>
          <p:cNvPr id="3" name="Kuva 2" descr="Kiitos">
            <a:extLst>
              <a:ext uri="{FF2B5EF4-FFF2-40B4-BE49-F238E27FC236}">
                <a16:creationId xmlns:a16="http://schemas.microsoft.com/office/drawing/2014/main" id="{C3CBE883-D862-D657-AFFD-A170B7746D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269" y="970026"/>
            <a:ext cx="3868825" cy="1471422"/>
          </a:xfrm>
          <a:prstGeom prst="rect">
            <a:avLst/>
          </a:prstGeom>
        </p:spPr>
      </p:pic>
      <p:sp>
        <p:nvSpPr>
          <p:cNvPr id="9" name="Tekstiruutu 8" descr="www.hyvaks.fi">
            <a:extLst>
              <a:ext uri="{FF2B5EF4-FFF2-40B4-BE49-F238E27FC236}">
                <a16:creationId xmlns:a16="http://schemas.microsoft.com/office/drawing/2014/main" id="{15713BB1-0FB2-3810-DC20-7816F2487A28}"/>
              </a:ext>
            </a:extLst>
          </p:cNvPr>
          <p:cNvSpPr txBox="1"/>
          <p:nvPr userDrawn="1"/>
        </p:nvSpPr>
        <p:spPr>
          <a:xfrm>
            <a:off x="1028632" y="4819650"/>
            <a:ext cx="4416619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rtl="0"/>
            <a:r>
              <a:rPr lang="en-gb" sz="4000" b="1">
                <a:solidFill>
                  <a:schemeClr val="bg1"/>
                </a:solidFill>
                <a:latin typeface="+mn-lt"/>
              </a:rPr>
              <a:t>www.hyvaks.fi</a:t>
            </a:r>
          </a:p>
        </p:txBody>
      </p:sp>
      <p:sp>
        <p:nvSpPr>
          <p:cNvPr id="10" name="Tekstiruutu 9" descr="#hyvaks ">
            <a:extLst>
              <a:ext uri="{FF2B5EF4-FFF2-40B4-BE49-F238E27FC236}">
                <a16:creationId xmlns:a16="http://schemas.microsoft.com/office/drawing/2014/main" id="{E1D0E7B3-C5CB-4533-9644-8AFDBFF3B9A6}"/>
              </a:ext>
            </a:extLst>
          </p:cNvPr>
          <p:cNvSpPr txBox="1"/>
          <p:nvPr userDrawn="1"/>
        </p:nvSpPr>
        <p:spPr>
          <a:xfrm>
            <a:off x="1010345" y="5418582"/>
            <a:ext cx="1801436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rtl="0"/>
            <a:r>
              <a:rPr lang="en-gb" sz="4000" b="1">
                <a:solidFill>
                  <a:schemeClr val="bg1"/>
                </a:solidFill>
              </a:rPr>
              <a:t>#hyvaks </a:t>
            </a:r>
          </a:p>
        </p:txBody>
      </p:sp>
      <p:sp>
        <p:nvSpPr>
          <p:cNvPr id="11" name="Tekstiruutu 10" descr="#hyväarkikaikille ">
            <a:extLst>
              <a:ext uri="{FF2B5EF4-FFF2-40B4-BE49-F238E27FC236}">
                <a16:creationId xmlns:a16="http://schemas.microsoft.com/office/drawing/2014/main" id="{5DDF0267-8C94-8DE3-A42A-AE06C6DACC9C}"/>
              </a:ext>
            </a:extLst>
          </p:cNvPr>
          <p:cNvSpPr txBox="1"/>
          <p:nvPr userDrawn="1"/>
        </p:nvSpPr>
        <p:spPr>
          <a:xfrm>
            <a:off x="2822636" y="5418583"/>
            <a:ext cx="388897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 rtl="0"/>
            <a:r>
              <a:rPr lang="en-gb" sz="4000" b="1">
                <a:solidFill>
                  <a:schemeClr val="bg1"/>
                </a:solidFill>
              </a:rPr>
              <a:t>#hyväarkikaikille </a:t>
            </a:r>
          </a:p>
        </p:txBody>
      </p:sp>
      <p:pic>
        <p:nvPicPr>
          <p:cNvPr id="12" name="Kuva 11" descr="Keski-Suomen Hyvinvointialue">
            <a:extLst>
              <a:ext uri="{FF2B5EF4-FFF2-40B4-BE49-F238E27FC236}">
                <a16:creationId xmlns:a16="http://schemas.microsoft.com/office/drawing/2014/main" id="{BC0EE19F-6846-58E7-E32F-543A9765D4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27B5776-DA94-8CED-A3DB-EF546E38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" y="0"/>
            <a:ext cx="12187900" cy="539314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DF0F2A-E268-4A89-B9FD-E3508A2F2989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Hyvinvointi">
            <a:extLst>
              <a:ext uri="{FF2B5EF4-FFF2-40B4-BE49-F238E27FC236}">
                <a16:creationId xmlns:a16="http://schemas.microsoft.com/office/drawing/2014/main" id="{57CC42D5-DDE9-6A4D-55E0-0C4E78B068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000" y="502920"/>
            <a:ext cx="6426521" cy="1467473"/>
          </a:xfrm>
          <a:prstGeom prst="rect">
            <a:avLst/>
          </a:prstGeom>
        </p:spPr>
      </p:pic>
      <p:pic>
        <p:nvPicPr>
          <p:cNvPr id="10" name="Kuva 9" descr="Terveys">
            <a:extLst>
              <a:ext uri="{FF2B5EF4-FFF2-40B4-BE49-F238E27FC236}">
                <a16:creationId xmlns:a16="http://schemas.microsoft.com/office/drawing/2014/main" id="{521E98C9-159F-F210-0E5C-025FC55906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22000" y="1970393"/>
            <a:ext cx="4832540" cy="1467473"/>
          </a:xfrm>
          <a:prstGeom prst="rect">
            <a:avLst/>
          </a:prstGeom>
        </p:spPr>
      </p:pic>
      <p:pic>
        <p:nvPicPr>
          <p:cNvPr id="12" name="Kuva 11" descr="Turvallisuus">
            <a:extLst>
              <a:ext uri="{FF2B5EF4-FFF2-40B4-BE49-F238E27FC236}">
                <a16:creationId xmlns:a16="http://schemas.microsoft.com/office/drawing/2014/main" id="{F6E8599A-69C2-BC29-A53D-C632761514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2000" y="3437867"/>
            <a:ext cx="6654232" cy="1467473"/>
          </a:xfrm>
          <a:prstGeom prst="rect">
            <a:avLst/>
          </a:prstGeom>
        </p:spPr>
      </p:pic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07C08C0E-938E-B242-F946-6BD165288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5165" y="6041686"/>
            <a:ext cx="1436563" cy="33053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068D165-96CD-9996-EEF0-9146F11F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16732" y="6024287"/>
            <a:ext cx="0" cy="336826"/>
          </a:xfrm>
          <a:prstGeom prst="line">
            <a:avLst/>
          </a:prstGeom>
          <a:ln w="127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 descr="Sairaala Nova">
            <a:extLst>
              <a:ext uri="{FF2B5EF4-FFF2-40B4-BE49-F238E27FC236}">
                <a16:creationId xmlns:a16="http://schemas.microsoft.com/office/drawing/2014/main" id="{EEA2FE34-7CDC-858F-2547-1E5D0161D8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7004" y="6030532"/>
            <a:ext cx="705014" cy="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4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" type="title">
  <p:cSld name="Aloitu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1"/>
          <p:cNvGrpSpPr/>
          <p:nvPr/>
        </p:nvGrpSpPr>
        <p:grpSpPr>
          <a:xfrm>
            <a:off x="-15457340" y="3550229"/>
            <a:ext cx="31217188" cy="2467326"/>
            <a:chOff x="3003199" y="4484554"/>
            <a:chExt cx="7124220" cy="563080"/>
          </a:xfrm>
        </p:grpSpPr>
        <p:sp>
          <p:nvSpPr>
            <p:cNvPr id="17" name="Google Shape;17;p21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1"/>
          <p:cNvSpPr txBox="1"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"/>
              <a:buNone/>
              <a:defRPr sz="40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 rtl="0"/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fld id="{DED74A4F-4C7C-40A4-B720-79941EDE23F1}" type="datetime1">
              <a:rPr lang="fi-FI" smtClean="0"/>
              <a:t>15.8.2024</a:t>
            </a:fld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499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3" type="twoObj">
  <p:cSld name="Sisältö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3"/>
          <p:cNvGrpSpPr/>
          <p:nvPr/>
        </p:nvGrpSpPr>
        <p:grpSpPr>
          <a:xfrm>
            <a:off x="469804" y="-18382"/>
            <a:ext cx="20727254" cy="1638229"/>
            <a:chOff x="3003199" y="4484554"/>
            <a:chExt cx="7124220" cy="563080"/>
          </a:xfrm>
        </p:grpSpPr>
        <p:sp>
          <p:nvSpPr>
            <p:cNvPr id="44" name="Google Shape;44;p23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559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0"/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5893067" y="2637321"/>
            <a:ext cx="5181600" cy="353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0"/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fld id="{D1D5A8BC-1AD4-4956-803D-522721F6E65F}" type="datetime1">
              <a:rPr lang="fi-FI" smtClean="0"/>
              <a:t>15.8.2024</a:t>
            </a:fld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6" name="Google Shape;5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51793" y="46934"/>
            <a:ext cx="2971075" cy="117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00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sältö 1">
  <p:cSld name="1_Sisältö 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1" i="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559066" y="1408355"/>
            <a:ext cx="11007493" cy="47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0"/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fld id="{A63FCBA0-E314-460C-A530-FF98BA63791A}" type="datetime1">
              <a:rPr lang="fi-FI" smtClean="0"/>
              <a:t>15.8.2024</a:t>
            </a:fld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36" name="Google Shape;36;p22"/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/>
              <a:ahLst/>
              <a:cxnLst/>
              <a:rect l="l" t="t" r="r" b="b"/>
              <a:pathLst>
                <a:path w="1191064" h="552039" extrusionOk="0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/>
              <a:ahLst/>
              <a:cxnLst/>
              <a:rect l="l" t="t" r="r" b="b"/>
              <a:pathLst>
                <a:path w="4441980" h="552039" extrusionOk="0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2"/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2"/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/>
              <a:ahLst/>
              <a:cxnLst/>
              <a:rect l="l" t="t" r="r" b="b"/>
              <a:pathLst>
                <a:path w="554181" h="552039" extrusionOk="0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845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i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rtlCol="0" anchor="b"/>
          <a:lstStyle>
            <a:lvl1pPr algn="ctr">
              <a:defRPr sz="4200" b="1" i="0" baseline="0">
                <a:latin typeface="Raleway" panose="020B0503030101060003" pitchFamily="34" charset="77"/>
              </a:defRPr>
            </a:lvl1pPr>
          </a:lstStyle>
          <a:p>
            <a:pPr rtl="0"/>
            <a:r>
              <a:rPr lang="en-gb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pPr rtl="0"/>
            <a:fld id="{2046B997-FD07-420C-9723-C94E471DFC6A}" type="datetime1">
              <a:rPr lang="fi-FI" smtClean="0"/>
              <a:t>15.8.2024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pPr rtl="0"/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B37C5B-0E1A-EE4B-8425-C32CAE1E0688}" type="slidenum">
              <a:rPr lang="en-FI" smtClean="0"/>
              <a:t>‹#›</a:t>
            </a:fld>
            <a:endParaRPr lang="en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3CB80E-0569-094B-A631-0AD92F16D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830E20-3FA1-3141-957E-5FE24E19B8D1}"/>
              </a:ext>
            </a:extLst>
          </p:cNvPr>
          <p:cNvGrpSpPr/>
          <p:nvPr userDrawn="1"/>
        </p:nvGrpSpPr>
        <p:grpSpPr>
          <a:xfrm>
            <a:off x="469804" y="4102988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DD3C40-BA7F-9346-9799-9E79B65D86A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83449B-1A68-8C43-93B5-BB9AA5FA84A9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EC3CF-E989-5E43-AF68-06A8AE16A8E7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652505-BCEE-0840-A42D-72D4FFD32AC2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EFBD56-C643-CE4A-B5BA-2C4F29285CD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A25B816-844F-1148-870C-59C6E3FF74AA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03164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rtlCol="0"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pPr rtl="0"/>
            <a:r>
              <a:rPr lang="en-gb"/>
              <a:t>Muokkaa ots. perustyyl.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pPr rtl="0"/>
            <a:fld id="{963722BC-AC74-4B79-8D44-565D5D47EEFC}" type="datetime1">
              <a:rPr lang="fi-FI" smtClean="0"/>
              <a:t>15.8.2024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pPr rtl="0"/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pPr rtl="0"/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D2A849-13BB-FF4C-B57F-018D41715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773BDB9-FBB4-EA4D-AD5E-4BA1768FC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735115"/>
            <a:ext cx="6685983" cy="1238302"/>
          </a:xfrm>
        </p:spPr>
        <p:txBody>
          <a:bodyPr rtlCol="0"/>
          <a:lstStyle>
            <a:lvl1pPr marL="0" indent="0" algn="ctr">
              <a:buNone/>
              <a:defRPr lang="en-GB" b="1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b="0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1" i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Hyvinvointi. Terveys. Turvallisuus.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57805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vaihtoehto">
  <p:cSld name="Otsikko vaihtoeht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"/>
              <a:buNone/>
              <a:defRPr sz="4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fld id="{11FFB4A4-67BF-443D-971D-9D9474DD76A1}" type="datetime1">
              <a:rPr lang="fi-FI" smtClean="0"/>
              <a:t>15.8.2024</a:t>
            </a:fld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6" name="Google Shape;13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1"/>
          <p:cNvGrpSpPr/>
          <p:nvPr/>
        </p:nvGrpSpPr>
        <p:grpSpPr>
          <a:xfrm>
            <a:off x="7048672" y="1403962"/>
            <a:ext cx="20319696" cy="2591802"/>
            <a:chOff x="4112060" y="1004862"/>
            <a:chExt cx="4234801" cy="540154"/>
          </a:xfrm>
        </p:grpSpPr>
        <p:sp>
          <p:nvSpPr>
            <p:cNvPr id="138" name="Google Shape;138;p31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1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1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437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iitos 1a">
  <p:cSld name="Kiitos 1a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fld id="{2369464E-0B6C-4584-A7A5-B81164E38E67}" type="datetime1">
              <a:rPr lang="fi-FI" smtClean="0"/>
              <a:t>15.8.2024</a:t>
            </a:fld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6" name="Google Shape;10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85218" y="0"/>
            <a:ext cx="2924588" cy="115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8"/>
          <p:cNvGrpSpPr/>
          <p:nvPr/>
        </p:nvGrpSpPr>
        <p:grpSpPr>
          <a:xfrm>
            <a:off x="2049957" y="1403962"/>
            <a:ext cx="20319696" cy="2591802"/>
            <a:chOff x="4112060" y="1004862"/>
            <a:chExt cx="4234801" cy="540154"/>
          </a:xfrm>
        </p:grpSpPr>
        <p:sp>
          <p:nvSpPr>
            <p:cNvPr id="108" name="Google Shape;108;p28"/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/>
              <a:ahLst/>
              <a:cxnLst/>
              <a:rect l="l" t="t" r="r" b="b"/>
              <a:pathLst>
                <a:path w="3006223" h="535054" extrusionOk="0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/>
              <a:ahLst/>
              <a:cxnLst/>
              <a:rect l="l" t="t" r="r" b="b"/>
              <a:pathLst>
                <a:path w="2286639" h="535054" extrusionOk="0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/>
              <a:ahLst/>
              <a:cxnLst/>
              <a:rect l="l" t="t" r="r" b="b"/>
              <a:pathLst>
                <a:path w="542245" h="540154" extrusionOk="0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8"/>
          <p:cNvSpPr txBox="1"/>
          <p:nvPr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Kiitos</a:t>
            </a:r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#hyvaks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#hyvinvointialueks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#hyväarkikaikille</a:t>
            </a:r>
            <a:endParaRPr sz="24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3795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rtlCol="0"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pPr rtl="0"/>
            <a:r>
              <a:rPr lang="en-gb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pPr rtl="0"/>
            <a:fld id="{D9E5680A-80C3-47A7-AD47-F1A5736D484A}" type="datetime1">
              <a:rPr lang="fi-FI" smtClean="0"/>
              <a:t>15.8.2024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pPr rtl="0"/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 rtlCol="0"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pPr rtl="0"/>
            <a:fld id="{E7B37C5B-0E1A-EE4B-8425-C32CAE1E0688}" type="slidenum">
              <a:rPr lang="en-FI" smtClean="0"/>
              <a:pPr/>
              <a:t>‹#›</a:t>
            </a:fld>
            <a:endParaRPr lang="en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7067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B67D039-5DBC-1BC5-653C-7DA1B1032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5408676"/>
          </a:xfrm>
          <a:solidFill>
            <a:schemeClr val="bg1">
              <a:lumMod val="95000"/>
            </a:schemeClr>
          </a:solidFill>
        </p:spPr>
        <p:txBody>
          <a:bodyPr rtlCol="0" anchor="ctr" anchorCtr="0"/>
          <a:lstStyle>
            <a:lvl1pPr marL="0" indent="0" algn="ctr">
              <a:buNone/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/>
              <a:t>Lisää kuva napsauttamalla kuvaketta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32B75-0985-4573-A7DF-6D4BFC82DFED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kstin paikkamerkki 12" descr="Hyvinvointi">
            <a:extLst>
              <a:ext uri="{FF2B5EF4-FFF2-40B4-BE49-F238E27FC236}">
                <a16:creationId xmlns:a16="http://schemas.microsoft.com/office/drawing/2014/main" id="{1575B223-D80C-306C-43A5-703E1775F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2000" y="504000"/>
            <a:ext cx="6426000" cy="146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tlCol="0" anchor="ctr" anchorCtr="0"/>
          <a:lstStyle>
            <a:lvl1pPr marL="0" indent="0" algn="ctr">
              <a:buNone/>
              <a:defRPr sz="100"/>
            </a:lvl1pPr>
          </a:lstStyle>
          <a:p>
            <a:pPr lvl="0" rtl="0"/>
            <a:r>
              <a:rPr lang="en-gb"/>
              <a:t> </a:t>
            </a:r>
          </a:p>
        </p:txBody>
      </p:sp>
      <p:sp>
        <p:nvSpPr>
          <p:cNvPr id="16" name="Tekstin paikkamerkki 12" descr="Terveys">
            <a:extLst>
              <a:ext uri="{FF2B5EF4-FFF2-40B4-BE49-F238E27FC236}">
                <a16:creationId xmlns:a16="http://schemas.microsoft.com/office/drawing/2014/main" id="{3BA424AF-656B-9612-92E0-A7A1869DF4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2000" y="1969200"/>
            <a:ext cx="4831200" cy="14688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rtlCol="0" anchor="ctr" anchorCtr="0"/>
          <a:lstStyle>
            <a:lvl1pPr marL="0" indent="0" algn="ctr">
              <a:buNone/>
              <a:defRPr sz="100"/>
            </a:lvl1pPr>
          </a:lstStyle>
          <a:p>
            <a:pPr lvl="0" rtl="0"/>
            <a:r>
              <a:rPr lang="en-gb"/>
              <a:t> </a:t>
            </a:r>
          </a:p>
        </p:txBody>
      </p:sp>
      <p:sp>
        <p:nvSpPr>
          <p:cNvPr id="17" name="Tekstin paikkamerkki 12" descr="Turvallisuus">
            <a:extLst>
              <a:ext uri="{FF2B5EF4-FFF2-40B4-BE49-F238E27FC236}">
                <a16:creationId xmlns:a16="http://schemas.microsoft.com/office/drawing/2014/main" id="{555FDC61-50AC-2944-7772-91FADC7076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2000" y="3438000"/>
            <a:ext cx="6652800" cy="14688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 rtlCol="0" anchor="ctr" anchorCtr="0"/>
          <a:lstStyle>
            <a:lvl1pPr marL="0" indent="0" algn="ctr">
              <a:buNone/>
              <a:defRPr sz="100"/>
            </a:lvl1pPr>
          </a:lstStyle>
          <a:p>
            <a:pPr lvl="0" rtl="0"/>
            <a:r>
              <a:rPr lang="en-gb"/>
              <a:t> </a:t>
            </a:r>
          </a:p>
        </p:txBody>
      </p:sp>
      <p:sp>
        <p:nvSpPr>
          <p:cNvPr id="18" name="Tekstin paikkamerkki 12" descr="Keski-Suomen Hyvinvointialue">
            <a:extLst>
              <a:ext uri="{FF2B5EF4-FFF2-40B4-BE49-F238E27FC236}">
                <a16:creationId xmlns:a16="http://schemas.microsoft.com/office/drawing/2014/main" id="{70D82D27-F770-569E-91F2-8BC159C416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6644" y="484488"/>
            <a:ext cx="1436400" cy="331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rtlCol="0" anchor="ctr" anchorCtr="0"/>
          <a:lstStyle>
            <a:lvl1pPr marL="0" indent="0" algn="ctr">
              <a:buNone/>
              <a:defRPr sz="100"/>
            </a:lvl1pPr>
          </a:lstStyle>
          <a:p>
            <a:pPr lvl="0" rtl="0"/>
            <a:r>
              <a:rPr lang="en-gb"/>
              <a:t> </a:t>
            </a:r>
          </a:p>
        </p:txBody>
      </p:sp>
      <p:pic>
        <p:nvPicPr>
          <p:cNvPr id="24" name="Kuva 23" descr="EU lippu">
            <a:extLst>
              <a:ext uri="{FF2B5EF4-FFF2-40B4-BE49-F238E27FC236}">
                <a16:creationId xmlns:a16="http://schemas.microsoft.com/office/drawing/2014/main" id="{D64BEB57-D20F-07A7-7483-A1BE13CEAC3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281" y="5893163"/>
            <a:ext cx="737201" cy="4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 anchorCtr="0"/>
          <a:lstStyle>
            <a:lvl1pPr algn="l">
              <a:defRPr sz="8000"/>
            </a:lvl1pPr>
          </a:lstStyle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B3616A-9077-490B-AEB7-2DD2734660EE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rgbClr val="B3D3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 anchorCtr="0"/>
          <a:lstStyle>
            <a:lvl1pPr algn="l">
              <a:defRPr sz="8000"/>
            </a:lvl1pPr>
          </a:lstStyle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AA926E-AF1E-4E8B-899B-30A8A9CCF95D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 anchorCtr="0"/>
          <a:lstStyle>
            <a:lvl1pPr algn="l">
              <a:defRPr sz="8000"/>
            </a:lvl1pPr>
          </a:lstStyle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A04C7-A14C-44E1-8687-ED69FB98E832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bg>
      <p:bgPr>
        <a:solidFill>
          <a:srgbClr val="EBD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 anchorCtr="0"/>
          <a:lstStyle>
            <a:lvl1pPr algn="l">
              <a:defRPr sz="8000"/>
            </a:lvl1pPr>
          </a:lstStyle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A6FE01-40A8-4240-A4E8-A8C7609CFF6C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eski-Suomen Hyvinvointialue">
            <a:extLst>
              <a:ext uri="{FF2B5EF4-FFF2-40B4-BE49-F238E27FC236}">
                <a16:creationId xmlns:a16="http://schemas.microsoft.com/office/drawing/2014/main" id="{AD747AE0-32D0-7861-291E-A51D05F43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4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5">
    <p:bg>
      <p:bgPr>
        <a:solidFill>
          <a:srgbClr val="255B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A3F9E79-AFCD-4E00-9D8D-80D2F76F1468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 descr="Keski-Suomen Hyvinvointialue">
            <a:extLst>
              <a:ext uri="{FF2B5EF4-FFF2-40B4-BE49-F238E27FC236}">
                <a16:creationId xmlns:a16="http://schemas.microsoft.com/office/drawing/2014/main" id="{2230765F-7C0E-7B1D-2B49-3937748EB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9119" y="6041686"/>
            <a:ext cx="1407842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87" y="388620"/>
            <a:ext cx="11169009" cy="7022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Muokkaa ots. perustyyl. napsautt.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987" y="1508985"/>
            <a:ext cx="11169009" cy="43602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238471"/>
            <a:ext cx="926054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1624D6F2-2B7F-4ADB-BA67-BA260FFEA276}" type="datetime1">
              <a:rPr lang="fi-FI" smtClean="0"/>
              <a:t>15.8.2024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238471"/>
            <a:ext cx="4114800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0988" y="6238471"/>
            <a:ext cx="257108" cy="1972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 descr="Keski-Suomen Hyvinvointialue">
            <a:extLst>
              <a:ext uri="{FF2B5EF4-FFF2-40B4-BE49-F238E27FC236}">
                <a16:creationId xmlns:a16="http://schemas.microsoft.com/office/drawing/2014/main" id="{59EF808D-E7BA-15EC-07B7-3BE9C157B45B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244759" y="6041686"/>
            <a:ext cx="1436563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702" r:id="rId3"/>
    <p:sldLayoutId id="2147483669" r:id="rId4"/>
    <p:sldLayoutId id="2147483649" r:id="rId5"/>
    <p:sldLayoutId id="2147483670" r:id="rId6"/>
    <p:sldLayoutId id="2147483709" r:id="rId7"/>
    <p:sldLayoutId id="2147483710" r:id="rId8"/>
    <p:sldLayoutId id="2147483711" r:id="rId9"/>
    <p:sldLayoutId id="2147483712" r:id="rId10"/>
    <p:sldLayoutId id="2147483697" r:id="rId11"/>
    <p:sldLayoutId id="2147483698" r:id="rId12"/>
    <p:sldLayoutId id="2147483650" r:id="rId13"/>
    <p:sldLayoutId id="2147483664" r:id="rId14"/>
    <p:sldLayoutId id="2147483665" r:id="rId15"/>
    <p:sldLayoutId id="2147483666" r:id="rId16"/>
    <p:sldLayoutId id="2147483660" r:id="rId17"/>
    <p:sldLayoutId id="2147483705" r:id="rId18"/>
    <p:sldLayoutId id="2147483703" r:id="rId19"/>
    <p:sldLayoutId id="2147483671" r:id="rId20"/>
    <p:sldLayoutId id="2147483700" r:id="rId21"/>
    <p:sldLayoutId id="2147483701" r:id="rId22"/>
    <p:sldLayoutId id="2147483707" r:id="rId23"/>
    <p:sldLayoutId id="2147483706" r:id="rId24"/>
    <p:sldLayoutId id="2147483708" r:id="rId25"/>
    <p:sldLayoutId id="2147483651" r:id="rId26"/>
    <p:sldLayoutId id="2147483654" r:id="rId27"/>
    <p:sldLayoutId id="2147483655" r:id="rId28"/>
    <p:sldLayoutId id="2147483704" r:id="rId29"/>
    <p:sldLayoutId id="2147483687" r:id="rId30"/>
    <p:sldLayoutId id="2147483688" r:id="rId31"/>
    <p:sldLayoutId id="2147483689" r:id="rId32"/>
    <p:sldLayoutId id="2147483690" r:id="rId33"/>
    <p:sldLayoutId id="2147483692" r:id="rId34"/>
    <p:sldLayoutId id="2147483693" r:id="rId35"/>
    <p:sldLayoutId id="2147483694" r:id="rId36"/>
    <p:sldLayoutId id="2147483699" r:id="rId37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8742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04975" indent="-269875" algn="l" defTabSz="914400" rtl="0" eaLnBrk="1" latinLnBrk="0" hangingPunct="1">
        <a:lnSpc>
          <a:spcPct val="85000"/>
        </a:lnSpc>
        <a:spcBef>
          <a:spcPts val="800"/>
        </a:spcBef>
        <a:buFont typeface="Calibri" panose="020F050202020403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3.jkl.fi/sotepa/terveys/omalaakarihaku" TargetMode="Externa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aks.fi/" TargetMode="Externa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726B58-28D5-493F-AA33-6A62FD5D9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16" y="422846"/>
            <a:ext cx="8973312" cy="3591369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i-FI" sz="7200" dirty="0" err="1"/>
              <a:t>Primary</a:t>
            </a:r>
            <a:r>
              <a:rPr lang="fi-FI" sz="7200" dirty="0"/>
              <a:t> Health Care Services </a:t>
            </a:r>
            <a:br>
              <a:rPr lang="fi-FI" sz="7200" dirty="0"/>
            </a:br>
            <a:r>
              <a:rPr lang="fi-FI" sz="7200" dirty="0"/>
              <a:t>in Jyväskylä</a:t>
            </a:r>
            <a:br>
              <a:rPr lang="fi-FI" sz="4800" dirty="0"/>
            </a:br>
            <a:r>
              <a:rPr lang="fi-FI" sz="2400" dirty="0"/>
              <a:t> </a:t>
            </a:r>
            <a:r>
              <a:rPr lang="fi-FI" sz="2400" dirty="0" err="1"/>
              <a:t>Wellbeing</a:t>
            </a:r>
            <a:r>
              <a:rPr lang="fi-FI" sz="2400" dirty="0"/>
              <a:t> Services </a:t>
            </a:r>
            <a:r>
              <a:rPr lang="fi-FI" sz="2400" dirty="0" err="1"/>
              <a:t>County</a:t>
            </a:r>
            <a:r>
              <a:rPr lang="fi-FI" sz="2400" dirty="0"/>
              <a:t> of Central Finland</a:t>
            </a:r>
            <a:br>
              <a:rPr lang="fi-FI" sz="3800" dirty="0"/>
            </a:br>
            <a:endParaRPr lang="fi-FI" sz="38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13E852-7DAC-4C6D-95F5-6E0491A8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240" y="6238471"/>
            <a:ext cx="926054" cy="197223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CD089B4-273C-409A-B83E-D4F4F274DA8A}" type="datetime1">
              <a:rPr lang="fi-FI" smtClean="0"/>
              <a:t>15.8.2024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1D9A3C-958E-4065-8ADC-C24F856D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2600" y="6238471"/>
            <a:ext cx="4114800" cy="197223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fi-FI" dirty="0"/>
              <a:t>Sh Iida-Maria Ruippo/oh Henna Ylitalo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322504-D52B-4638-9B34-FED1F645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0988" y="6238471"/>
            <a:ext cx="257108" cy="197223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1160B98-140E-4345-B1A3-2A7247C42973}" type="slidenum">
              <a:rPr lang="fi-FI" smtClean="0"/>
              <a:pPr rtl="0">
                <a:spcAft>
                  <a:spcPts val="600"/>
                </a:spcAft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36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4EA1E-8618-207F-D6CF-C604B18F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Family planning clinic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BB6C10-E5DC-D9D5-CE78-019D8C3DA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7" y="2637321"/>
            <a:ext cx="9816574" cy="3539641"/>
          </a:xfrm>
        </p:spPr>
        <p:txBody>
          <a:bodyPr wrap="square" anchor="t">
            <a:normAutofit fontScale="92500" lnSpcReduction="20000"/>
          </a:bodyPr>
          <a:lstStyle/>
          <a:p>
            <a:pPr marL="76200" indent="0">
              <a:buNone/>
            </a:pPr>
            <a:endParaRPr lang="en-US" dirty="0"/>
          </a:p>
          <a:p>
            <a:r>
              <a:rPr lang="en-US" dirty="0"/>
              <a:t>Family planning clinics provide services related to sexual health issues. The services include </a:t>
            </a:r>
            <a:r>
              <a:rPr lang="en-US" dirty="0" err="1"/>
              <a:t>f.e</a:t>
            </a:r>
            <a:r>
              <a:rPr lang="en-US" dirty="0"/>
              <a:t>. contraceptive advice, pregnancy planning and infertility treatments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number +35814 266 2229/Mon-Fri 8.30 am – 10 am/8.30-10.00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Appointment visiting address (no service desk available)</a:t>
            </a:r>
          </a:p>
          <a:p>
            <a:pPr marL="0" indent="0">
              <a:buNone/>
            </a:pPr>
            <a:r>
              <a:rPr lang="en-US" dirty="0" err="1"/>
              <a:t>Keskussairaalantie</a:t>
            </a:r>
            <a:r>
              <a:rPr lang="en-US" dirty="0"/>
              <a:t> 20 40620 Jyväskylä</a:t>
            </a:r>
            <a:br>
              <a:rPr lang="fi-FI" dirty="0"/>
            </a:br>
            <a:r>
              <a:rPr lang="fi-FI" dirty="0"/>
              <a:t> </a:t>
            </a:r>
          </a:p>
          <a:p>
            <a:endParaRPr lang="fi-FI" sz="17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9CBE55-3448-5B30-18B5-2FAD4B15B94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fld id="{FC7234A8-F28A-4EFB-AA99-CAE6320208F4}" type="datetime1">
              <a:rPr lang="fi-FI" smtClean="0"/>
              <a:t>15.8.2024</a:t>
            </a:fld>
            <a:endParaRPr lang="fi-F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026D905-F15B-AE48-0AA3-ECD9B1C939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82A1FE-79A2-509F-0EC5-B37190B40CD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59067" y="6356350"/>
            <a:ext cx="2743200" cy="365125"/>
          </a:xfrm>
        </p:spPr>
        <p:txBody>
          <a:bodyPr wrap="square" anchor="ctr">
            <a:normAutofit/>
          </a:bodyPr>
          <a:lstStyle/>
          <a:p>
            <a:pPr rtl="0">
              <a:spcAft>
                <a:spcPts val="600"/>
              </a:spcAft>
            </a:pPr>
            <a:fld id="{31160B98-140E-4345-B1A3-2A7247C42973}" type="slidenum">
              <a:rPr lang="fi-FI" smtClean="0"/>
              <a:pPr rtl="0">
                <a:spcAft>
                  <a:spcPts val="600"/>
                </a:spcAft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74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BAAC1-5809-E4CA-35E4-19960411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Medication</a:t>
            </a:r>
            <a:r>
              <a:rPr lang="fi-FI" dirty="0"/>
              <a:t> and </a:t>
            </a:r>
            <a:r>
              <a:rPr lang="fi-FI" dirty="0" err="1"/>
              <a:t>Medical</a:t>
            </a:r>
            <a:r>
              <a:rPr lang="fi-FI" dirty="0"/>
              <a:t> </a:t>
            </a:r>
            <a:r>
              <a:rPr lang="fi-FI" dirty="0" err="1"/>
              <a:t>Prescriptions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D75C3F-0DDC-842E-7ADF-C6224134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6" y="1447467"/>
            <a:ext cx="11178009" cy="4768607"/>
          </a:xfrm>
          <a:noFill/>
        </p:spPr>
        <p:txBody>
          <a:bodyPr>
            <a:normAutofit/>
          </a:bodyPr>
          <a:lstStyle/>
          <a:p>
            <a:r>
              <a:rPr lang="fi-FI" dirty="0" err="1"/>
              <a:t>Prescriptions</a:t>
            </a:r>
            <a:r>
              <a:rPr lang="fi-FI" dirty="0"/>
              <a:t> in Finland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electronic</a:t>
            </a:r>
            <a:r>
              <a:rPr lang="fi-FI" dirty="0"/>
              <a:t>, </a:t>
            </a:r>
            <a:r>
              <a:rPr lang="fi-FI" dirty="0" err="1"/>
              <a:t>written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 </a:t>
            </a:r>
            <a:r>
              <a:rPr lang="fi-FI" dirty="0" err="1"/>
              <a:t>doctor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in some </a:t>
            </a:r>
            <a:r>
              <a:rPr lang="fi-FI" dirty="0" err="1"/>
              <a:t>cases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 </a:t>
            </a:r>
            <a:r>
              <a:rPr lang="fi-FI" dirty="0" err="1"/>
              <a:t>nurse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training</a:t>
            </a:r>
            <a:endParaRPr lang="fi-FI" dirty="0"/>
          </a:p>
          <a:p>
            <a:r>
              <a:rPr lang="fi-FI" dirty="0" err="1"/>
              <a:t>Ask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doctor</a:t>
            </a:r>
            <a:r>
              <a:rPr lang="fi-FI" dirty="0"/>
              <a:t> for </a:t>
            </a:r>
            <a:r>
              <a:rPr lang="fi-FI" b="1" dirty="0"/>
              <a:t>a </a:t>
            </a:r>
            <a:r>
              <a:rPr lang="fi-FI" b="1" dirty="0" err="1"/>
              <a:t>printed</a:t>
            </a:r>
            <a:r>
              <a:rPr lang="fi-FI" b="1" dirty="0"/>
              <a:t> </a:t>
            </a:r>
            <a:r>
              <a:rPr lang="fi-FI" b="1" dirty="0" err="1"/>
              <a:t>patient</a:t>
            </a:r>
            <a:r>
              <a:rPr lang="fi-FI" b="1" dirty="0"/>
              <a:t> </a:t>
            </a:r>
            <a:r>
              <a:rPr lang="fi-FI" b="1" dirty="0" err="1"/>
              <a:t>instruction</a:t>
            </a:r>
            <a:r>
              <a:rPr lang="fi-FI" b="1" dirty="0"/>
              <a:t> </a:t>
            </a:r>
            <a:r>
              <a:rPr lang="fi-FI" b="1" dirty="0" err="1"/>
              <a:t>sheet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buy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medicine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pharmacy</a:t>
            </a:r>
            <a:endParaRPr lang="fi-FI" dirty="0"/>
          </a:p>
          <a:p>
            <a:pPr marL="76200" indent="0">
              <a:buNone/>
            </a:pPr>
            <a:endParaRPr lang="fi-FI" dirty="0"/>
          </a:p>
          <a:p>
            <a:r>
              <a:rPr lang="fi-FI" u="sng" dirty="0" err="1"/>
              <a:t>Medication</a:t>
            </a:r>
            <a:r>
              <a:rPr lang="fi-FI" u="sng" dirty="0"/>
              <a:t> </a:t>
            </a:r>
            <a:r>
              <a:rPr lang="fi-FI" b="1" u="sng" dirty="0" err="1"/>
              <a:t>can</a:t>
            </a:r>
            <a:r>
              <a:rPr lang="fi-FI" b="1" u="sng" dirty="0"/>
              <a:t> </a:t>
            </a:r>
            <a:r>
              <a:rPr lang="fi-FI" b="1" u="sng" dirty="0" err="1"/>
              <a:t>only</a:t>
            </a:r>
            <a:r>
              <a:rPr lang="fi-FI" b="1" u="sng" dirty="0"/>
              <a:t> </a:t>
            </a:r>
            <a:r>
              <a:rPr lang="fi-FI" b="1" u="sng" dirty="0" err="1"/>
              <a:t>be</a:t>
            </a:r>
            <a:r>
              <a:rPr lang="fi-FI" b="1" u="sng" dirty="0"/>
              <a:t> </a:t>
            </a:r>
            <a:r>
              <a:rPr lang="fi-FI" b="1" u="sng" dirty="0" err="1"/>
              <a:t>bought</a:t>
            </a:r>
            <a:r>
              <a:rPr lang="fi-FI" b="1" u="sng" dirty="0"/>
              <a:t> in </a:t>
            </a:r>
            <a:r>
              <a:rPr lang="fi-FI" b="1" u="sng" dirty="0" err="1"/>
              <a:t>pharmacies</a:t>
            </a:r>
            <a:r>
              <a:rPr lang="fi-FI" b="1" dirty="0"/>
              <a:t> </a:t>
            </a:r>
            <a:br>
              <a:rPr lang="fi-FI" dirty="0"/>
            </a:br>
            <a:r>
              <a:rPr lang="fi-FI" dirty="0"/>
              <a:t>(</a:t>
            </a:r>
            <a:r>
              <a:rPr lang="fi-FI" i="1" dirty="0"/>
              <a:t>apteekki</a:t>
            </a:r>
            <a:r>
              <a:rPr lang="fi-FI" dirty="0"/>
              <a:t> in </a:t>
            </a:r>
            <a:r>
              <a:rPr lang="fi-FI" dirty="0" err="1"/>
              <a:t>Finnish</a:t>
            </a:r>
            <a:r>
              <a:rPr lang="fi-FI" dirty="0"/>
              <a:t>)</a:t>
            </a:r>
          </a:p>
          <a:p>
            <a:r>
              <a:rPr lang="fi-FI" b="1" dirty="0"/>
              <a:t>Some </a:t>
            </a:r>
            <a:r>
              <a:rPr lang="fi-FI" b="1" dirty="0" err="1"/>
              <a:t>medicine</a:t>
            </a:r>
            <a:r>
              <a:rPr lang="fi-FI" b="1" dirty="0"/>
              <a:t> is </a:t>
            </a:r>
            <a:r>
              <a:rPr lang="fi-FI" b="1" dirty="0" err="1"/>
              <a:t>available</a:t>
            </a:r>
            <a:r>
              <a:rPr lang="fi-FI" b="1" dirty="0"/>
              <a:t> </a:t>
            </a:r>
            <a:r>
              <a:rPr lang="fi-FI" b="1" dirty="0" err="1"/>
              <a:t>without</a:t>
            </a:r>
            <a:r>
              <a:rPr lang="fi-FI" b="1" dirty="0"/>
              <a:t> </a:t>
            </a:r>
            <a:r>
              <a:rPr lang="fi-FI" b="1" dirty="0" err="1"/>
              <a:t>prescription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such</a:t>
            </a:r>
            <a:r>
              <a:rPr lang="fi-FI" dirty="0"/>
              <a:t> as </a:t>
            </a:r>
            <a:r>
              <a:rPr lang="fi-FI" dirty="0" err="1"/>
              <a:t>antihistamine</a:t>
            </a:r>
            <a:r>
              <a:rPr lang="fi-FI" dirty="0"/>
              <a:t>, </a:t>
            </a:r>
            <a:r>
              <a:rPr lang="fi-FI" dirty="0" err="1"/>
              <a:t>ibuprofen</a:t>
            </a:r>
            <a:r>
              <a:rPr lang="fi-FI" dirty="0"/>
              <a:t> and </a:t>
            </a:r>
            <a:r>
              <a:rPr lang="fi-FI" dirty="0" err="1"/>
              <a:t>paracetamol</a:t>
            </a:r>
            <a:endParaRPr lang="fi-FI" dirty="0"/>
          </a:p>
          <a:p>
            <a:r>
              <a:rPr lang="fi-FI" dirty="0" err="1"/>
              <a:t>Pharmacy</a:t>
            </a:r>
            <a:r>
              <a:rPr lang="fi-FI" dirty="0"/>
              <a:t> </a:t>
            </a:r>
            <a:r>
              <a:rPr lang="fi-FI" dirty="0" err="1"/>
              <a:t>employees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gladly</a:t>
            </a:r>
            <a:r>
              <a:rPr lang="fi-FI" dirty="0"/>
              <a:t> help </a:t>
            </a:r>
            <a:r>
              <a:rPr lang="fi-FI" dirty="0" err="1"/>
              <a:t>you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B42BC4-2F8B-9798-10DB-DF00DDF6C2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3FCBA0-E314-460C-A530-FF98BA63791A}" type="datetime1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D3E952-3116-4588-D654-0A4AB49A59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977EC7-2C3F-8AC7-5E54-0321FF7A4A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11</a:t>
            </a:fld>
            <a:endParaRPr lang="fi-FI"/>
          </a:p>
        </p:txBody>
      </p:sp>
      <p:pic>
        <p:nvPicPr>
          <p:cNvPr id="9" name="Kuva 8" descr="Kapseli ja tabletti on muotoiltu sydän-kohteen päällä, jossa on lääke pullo">
            <a:extLst>
              <a:ext uri="{FF2B5EF4-FFF2-40B4-BE49-F238E27FC236}">
                <a16:creationId xmlns:a16="http://schemas.microsoft.com/office/drawing/2014/main" id="{6EDD4661-457C-6FF6-54FE-E4F53D83E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47" y="3064898"/>
            <a:ext cx="3379305" cy="2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7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8BAFE-4737-F943-1894-14D92AFB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Customer</a:t>
            </a:r>
            <a:r>
              <a:rPr lang="fi-FI" dirty="0"/>
              <a:t> </a:t>
            </a:r>
            <a:r>
              <a:rPr lang="fi-FI" dirty="0" err="1"/>
              <a:t>fees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42BE28-D3A0-1B7D-E2E4-304FEB87D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76200" indent="0">
              <a:buNone/>
            </a:pPr>
            <a:r>
              <a:rPr lang="fi-FI" dirty="0" err="1"/>
              <a:t>Fees</a:t>
            </a:r>
            <a:r>
              <a:rPr lang="fi-FI" dirty="0"/>
              <a:t> for </a:t>
            </a:r>
            <a:r>
              <a:rPr lang="fi-FI" dirty="0" err="1"/>
              <a:t>students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EU / ETA – country, </a:t>
            </a:r>
            <a:r>
              <a:rPr lang="fi-FI" dirty="0" err="1"/>
              <a:t>Switzerland</a:t>
            </a:r>
            <a:r>
              <a:rPr lang="fi-FI" dirty="0"/>
              <a:t>, Quebec Canada </a:t>
            </a:r>
            <a:r>
              <a:rPr lang="fi-FI" dirty="0" err="1"/>
              <a:t>or</a:t>
            </a:r>
            <a:r>
              <a:rPr lang="fi-FI" dirty="0"/>
              <a:t> Great Britain (</a:t>
            </a:r>
            <a:r>
              <a:rPr lang="fi-FI" dirty="0" err="1"/>
              <a:t>same</a:t>
            </a:r>
            <a:r>
              <a:rPr lang="fi-FI" dirty="0"/>
              <a:t> as </a:t>
            </a:r>
            <a:r>
              <a:rPr lang="fi-FI" dirty="0" err="1"/>
              <a:t>citizens</a:t>
            </a:r>
            <a:r>
              <a:rPr lang="fi-FI" dirty="0"/>
              <a:t>):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/>
              <a:t>Nurse’s</a:t>
            </a:r>
            <a:r>
              <a:rPr lang="fi-FI" dirty="0"/>
              <a:t> </a:t>
            </a:r>
            <a:r>
              <a:rPr lang="fi-FI" dirty="0" err="1"/>
              <a:t>appointments</a:t>
            </a:r>
            <a:r>
              <a:rPr lang="fi-FI" dirty="0"/>
              <a:t> in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centres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free</a:t>
            </a:r>
            <a:r>
              <a:rPr lang="fi-FI" dirty="0"/>
              <a:t> of </a:t>
            </a:r>
            <a:r>
              <a:rPr lang="fi-FI" dirty="0" err="1"/>
              <a:t>charge</a:t>
            </a:r>
            <a:endParaRPr lang="fi-FI" dirty="0"/>
          </a:p>
          <a:p>
            <a:r>
              <a:rPr lang="fi-FI" dirty="0" err="1"/>
              <a:t>Doctor’s</a:t>
            </a:r>
            <a:r>
              <a:rPr lang="fi-FI" dirty="0"/>
              <a:t> </a:t>
            </a:r>
            <a:r>
              <a:rPr lang="fi-FI" dirty="0" err="1"/>
              <a:t>appointment</a:t>
            </a:r>
            <a:r>
              <a:rPr lang="fi-FI" dirty="0"/>
              <a:t> </a:t>
            </a:r>
            <a:r>
              <a:rPr lang="fi-FI" dirty="0" err="1"/>
              <a:t>fee</a:t>
            </a:r>
            <a:r>
              <a:rPr lang="fi-FI" dirty="0"/>
              <a:t> €23.00/</a:t>
            </a:r>
            <a:r>
              <a:rPr lang="fi-FI" dirty="0" err="1"/>
              <a:t>visit</a:t>
            </a:r>
            <a:r>
              <a:rPr lang="fi-FI" dirty="0"/>
              <a:t> </a:t>
            </a:r>
          </a:p>
          <a:p>
            <a:r>
              <a:rPr lang="fi-FI" dirty="0" err="1"/>
              <a:t>Physiotherapy</a:t>
            </a:r>
            <a:r>
              <a:rPr lang="fi-FI" dirty="0"/>
              <a:t> €12.80/</a:t>
            </a:r>
            <a:r>
              <a:rPr lang="fi-FI" dirty="0" err="1"/>
              <a:t>visit</a:t>
            </a:r>
            <a:endParaRPr lang="fi-FI" dirty="0"/>
          </a:p>
          <a:p>
            <a:r>
              <a:rPr lang="fi-FI" dirty="0"/>
              <a:t>No </a:t>
            </a:r>
            <a:r>
              <a:rPr lang="fi-FI" dirty="0" err="1"/>
              <a:t>need</a:t>
            </a:r>
            <a:r>
              <a:rPr lang="fi-FI" dirty="0"/>
              <a:t> for </a:t>
            </a:r>
            <a:r>
              <a:rPr lang="fi-FI" dirty="0" err="1"/>
              <a:t>cash</a:t>
            </a:r>
            <a:r>
              <a:rPr lang="fi-FI" dirty="0"/>
              <a:t>, </a:t>
            </a:r>
            <a:r>
              <a:rPr lang="fi-FI" u="sng" dirty="0"/>
              <a:t>an </a:t>
            </a:r>
            <a:r>
              <a:rPr lang="fi-FI" u="sng" dirty="0" err="1"/>
              <a:t>invoice</a:t>
            </a:r>
            <a:r>
              <a:rPr lang="fi-FI" u="sng" dirty="0"/>
              <a:t> </a:t>
            </a:r>
            <a:r>
              <a:rPr lang="fi-FI" u="sng" dirty="0" err="1"/>
              <a:t>will</a:t>
            </a:r>
            <a:r>
              <a:rPr lang="fi-FI" u="sng" dirty="0"/>
              <a:t> </a:t>
            </a:r>
            <a:r>
              <a:rPr lang="fi-FI" u="sng" dirty="0" err="1"/>
              <a:t>be</a:t>
            </a:r>
            <a:r>
              <a:rPr lang="fi-FI" u="sng" dirty="0"/>
              <a:t> </a:t>
            </a:r>
            <a:r>
              <a:rPr lang="fi-FI" u="sng" dirty="0" err="1"/>
              <a:t>mailed</a:t>
            </a:r>
            <a:r>
              <a:rPr lang="fi-FI" u="sng" dirty="0"/>
              <a:t> to </a:t>
            </a:r>
            <a:r>
              <a:rPr lang="fi-FI" u="sng" dirty="0" err="1"/>
              <a:t>your</a:t>
            </a:r>
            <a:r>
              <a:rPr lang="fi-FI" u="sng" dirty="0"/>
              <a:t> home </a:t>
            </a:r>
            <a:r>
              <a:rPr lang="fi-FI" u="sng" dirty="0" err="1"/>
              <a:t>address</a:t>
            </a:r>
            <a:r>
              <a:rPr lang="fi-FI" u="sng" dirty="0"/>
              <a:t> </a:t>
            </a:r>
            <a:r>
              <a:rPr lang="fi-FI" dirty="0"/>
              <a:t>in a </a:t>
            </a:r>
            <a:r>
              <a:rPr lang="fi-FI" dirty="0" err="1"/>
              <a:t>few</a:t>
            </a:r>
            <a:r>
              <a:rPr lang="fi-FI" dirty="0"/>
              <a:t> </a:t>
            </a:r>
            <a:r>
              <a:rPr lang="fi-FI" dirty="0" err="1"/>
              <a:t>weeks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appointment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2837F4-10CE-7FCB-33C2-A1FBA2D7752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76200" indent="0">
              <a:buNone/>
            </a:pP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residence</a:t>
            </a:r>
            <a:r>
              <a:rPr lang="fi-FI" dirty="0"/>
              <a:t> permit for </a:t>
            </a:r>
            <a:r>
              <a:rPr lang="fi-FI" dirty="0" err="1"/>
              <a:t>studies</a:t>
            </a:r>
            <a:r>
              <a:rPr lang="fi-FI" dirty="0"/>
              <a:t> </a:t>
            </a:r>
            <a:r>
              <a:rPr lang="fi-FI" dirty="0" err="1"/>
              <a:t>requires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a </a:t>
            </a:r>
            <a:r>
              <a:rPr lang="fi-FI" dirty="0" err="1"/>
              <a:t>private</a:t>
            </a:r>
            <a:r>
              <a:rPr lang="fi-FI" dirty="0"/>
              <a:t> </a:t>
            </a:r>
            <a:r>
              <a:rPr lang="fi-FI" dirty="0" err="1"/>
              <a:t>insurance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covers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medical</a:t>
            </a:r>
            <a:r>
              <a:rPr lang="fi-FI" dirty="0"/>
              <a:t> and </a:t>
            </a:r>
            <a:r>
              <a:rPr lang="fi-FI" dirty="0" err="1"/>
              <a:t>drug</a:t>
            </a:r>
            <a:r>
              <a:rPr lang="fi-FI" dirty="0"/>
              <a:t> </a:t>
            </a:r>
            <a:r>
              <a:rPr lang="fi-FI" dirty="0" err="1"/>
              <a:t>expenses</a:t>
            </a:r>
            <a:endParaRPr lang="fi-FI" dirty="0"/>
          </a:p>
          <a:p>
            <a:pPr marL="76200" indent="0">
              <a:buNone/>
            </a:pPr>
            <a:r>
              <a:rPr lang="fi-FI" dirty="0"/>
              <a:t>If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coming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a country/</a:t>
            </a:r>
            <a:r>
              <a:rPr lang="fi-FI" dirty="0" err="1"/>
              <a:t>area</a:t>
            </a:r>
            <a:r>
              <a:rPr lang="fi-FI" dirty="0"/>
              <a:t> outside of </a:t>
            </a:r>
            <a:r>
              <a:rPr lang="fi-FI" dirty="0" err="1"/>
              <a:t>those</a:t>
            </a:r>
            <a:r>
              <a:rPr lang="fi-FI" dirty="0"/>
              <a:t> </a:t>
            </a:r>
            <a:r>
              <a:rPr lang="fi-FI" dirty="0" err="1"/>
              <a:t>mentioned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pay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actual</a:t>
            </a:r>
            <a:r>
              <a:rPr lang="fi-FI" dirty="0"/>
              <a:t> </a:t>
            </a:r>
            <a:r>
              <a:rPr lang="fi-FI" dirty="0" err="1"/>
              <a:t>higher</a:t>
            </a:r>
            <a:r>
              <a:rPr lang="fi-FI" dirty="0"/>
              <a:t> </a:t>
            </a:r>
            <a:r>
              <a:rPr lang="fi-FI" dirty="0" err="1"/>
              <a:t>costs</a:t>
            </a:r>
            <a:r>
              <a:rPr lang="fi-FI" dirty="0"/>
              <a:t>. In some </a:t>
            </a:r>
            <a:r>
              <a:rPr lang="fi-FI" dirty="0" err="1"/>
              <a:t>cases</a:t>
            </a:r>
            <a:r>
              <a:rPr lang="fi-FI" dirty="0"/>
              <a:t> </a:t>
            </a:r>
            <a:r>
              <a:rPr lang="fi-FI" dirty="0" err="1"/>
              <a:t>private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fees</a:t>
            </a:r>
            <a:r>
              <a:rPr lang="fi-FI" dirty="0"/>
              <a:t>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less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5FB633-AED4-54C6-9BF9-D387076AC2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D1D5A8BC-1AD4-4956-803D-522721F6E65F}" type="datetime1">
              <a:rPr lang="fi-FI" smtClean="0"/>
              <a:t>15.8.2024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5213C1-7D6E-BD89-0FCA-BF0D8DF364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3C47EF-1DBA-C465-CA43-8958303129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90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9C673BCF-EEE1-637E-D8F7-DE3A8FBED7E4}"/>
              </a:ext>
            </a:extLst>
          </p:cNvPr>
          <p:cNvSpPr txBox="1"/>
          <p:nvPr/>
        </p:nvSpPr>
        <p:spPr>
          <a:xfrm>
            <a:off x="1786342" y="3216546"/>
            <a:ext cx="8433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4400" b="1" dirty="0" err="1">
                <a:solidFill>
                  <a:schemeClr val="bg1"/>
                </a:solidFill>
              </a:rPr>
              <a:t>Thank</a:t>
            </a:r>
            <a:r>
              <a:rPr lang="fi-FI" sz="4400" b="1" dirty="0">
                <a:solidFill>
                  <a:schemeClr val="bg1"/>
                </a:solidFill>
              </a:rPr>
              <a:t> </a:t>
            </a:r>
            <a:r>
              <a:rPr lang="fi-FI" sz="4400" b="1" dirty="0" err="1">
                <a:solidFill>
                  <a:schemeClr val="bg1"/>
                </a:solidFill>
              </a:rPr>
              <a:t>you</a:t>
            </a:r>
            <a:r>
              <a:rPr lang="fi-FI" sz="4400" b="1" dirty="0">
                <a:solidFill>
                  <a:schemeClr val="bg1"/>
                </a:solidFill>
              </a:rPr>
              <a:t>! </a:t>
            </a:r>
            <a:r>
              <a:rPr lang="fi-FI" sz="4400" b="1" dirty="0" err="1">
                <a:solidFill>
                  <a:schemeClr val="bg1"/>
                </a:solidFill>
              </a:rPr>
              <a:t>Stay</a:t>
            </a:r>
            <a:r>
              <a:rPr lang="fi-FI" sz="4400" b="1" dirty="0">
                <a:solidFill>
                  <a:schemeClr val="bg1"/>
                </a:solidFill>
              </a:rPr>
              <a:t> </a:t>
            </a:r>
            <a:r>
              <a:rPr lang="fi-FI" sz="4400" b="1" dirty="0" err="1">
                <a:solidFill>
                  <a:schemeClr val="bg1"/>
                </a:solidFill>
              </a:rPr>
              <a:t>safe</a:t>
            </a:r>
            <a:r>
              <a:rPr lang="fi-FI" sz="4400" b="1" dirty="0">
                <a:solidFill>
                  <a:schemeClr val="bg1"/>
                </a:solidFill>
              </a:rPr>
              <a:t> and </a:t>
            </a:r>
            <a:r>
              <a:rPr lang="fi-FI" sz="4400" b="1" dirty="0" err="1">
                <a:solidFill>
                  <a:schemeClr val="bg1"/>
                </a:solidFill>
              </a:rPr>
              <a:t>healthy</a:t>
            </a:r>
            <a:r>
              <a:rPr lang="fi-FI" sz="4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0011864-79FA-68D3-E15D-90C507895FE0}"/>
              </a:ext>
            </a:extLst>
          </p:cNvPr>
          <p:cNvSpPr txBox="1"/>
          <p:nvPr/>
        </p:nvSpPr>
        <p:spPr>
          <a:xfrm>
            <a:off x="5592417" y="1391478"/>
            <a:ext cx="58633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4200" b="1" dirty="0">
                <a:solidFill>
                  <a:schemeClr val="bg1"/>
                </a:solidFill>
              </a:rPr>
              <a:t>www.hyvaks.fi/in-english</a:t>
            </a:r>
          </a:p>
        </p:txBody>
      </p:sp>
    </p:spTree>
    <p:extLst>
      <p:ext uri="{BB962C8B-B14F-4D97-AF65-F5344CB8AC3E}">
        <p14:creationId xmlns:p14="http://schemas.microsoft.com/office/powerpoint/2010/main" val="85506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B7DF2AA-CD5F-9F31-D9DD-218BA537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Raleway" pitchFamily="2" charset="0"/>
              </a:rPr>
              <a:t>JYVÄSKYLÄ </a:t>
            </a:r>
            <a:br>
              <a:rPr lang="fi-FI" altLang="fi-FI" dirty="0">
                <a:latin typeface="Raleway" pitchFamily="2" charset="0"/>
              </a:rPr>
            </a:br>
            <a:r>
              <a:rPr lang="fi-FI" altLang="fi-FI" dirty="0">
                <a:latin typeface="Raleway" pitchFamily="2" charset="0"/>
              </a:rPr>
              <a:t>HEALTH CENTRES </a:t>
            </a:r>
            <a:br>
              <a:rPr lang="fi-FI" altLang="fi-FI" dirty="0">
                <a:latin typeface="Raleway" pitchFamily="2" charset="0"/>
              </a:rPr>
            </a:br>
            <a:r>
              <a:rPr lang="fi-FI" altLang="fi-FI" dirty="0">
                <a:latin typeface="Raleway" pitchFamily="2" charset="0"/>
              </a:rPr>
              <a:t>- LOCATIONS</a:t>
            </a:r>
            <a:br>
              <a:rPr lang="fi-FI" dirty="0"/>
            </a:br>
            <a:endParaRPr lang="fi-FI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655842F-DEB5-BC16-1A5F-514B8A51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205CD1-72B3-A798-D80D-B6C0C311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A6BD6A39-1ECF-3DA7-FC94-B7DF37049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CCD3CABA-9424-0128-78DE-3841CD25D2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1716" y="5038143"/>
            <a:ext cx="4517162" cy="979853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>
                <a:latin typeface="Raleway" pitchFamily="2" charset="0"/>
              </a:rPr>
              <a:t>1</a:t>
            </a:r>
            <a:r>
              <a:rPr lang="fi-FI" sz="1800" dirty="0">
                <a:latin typeface="Raleway" pitchFamily="2" charset="0"/>
              </a:rPr>
              <a:t> </a:t>
            </a:r>
            <a:r>
              <a:rPr lang="fi-FI" sz="1800" dirty="0" err="1">
                <a:latin typeface="Raleway" pitchFamily="2" charset="0"/>
              </a:rPr>
              <a:t>Hospital</a:t>
            </a:r>
            <a:r>
              <a:rPr lang="fi-FI" sz="1800" dirty="0">
                <a:latin typeface="Raleway" pitchFamily="2" charset="0"/>
              </a:rPr>
              <a:t>: Nova (Hoitajantie 3)</a:t>
            </a:r>
            <a:br>
              <a:rPr lang="fi-FI" sz="1800" dirty="0">
                <a:latin typeface="Raleway" pitchFamily="2" charset="0"/>
              </a:rPr>
            </a:br>
            <a:endParaRPr lang="fi-FI" sz="1800" dirty="0">
              <a:latin typeface="Raleway" pitchFamily="2" charset="0"/>
            </a:endParaRPr>
          </a:p>
          <a:p>
            <a:pPr marL="0" indent="0">
              <a:buNone/>
            </a:pPr>
            <a:r>
              <a:rPr lang="fi-FI" dirty="0" err="1">
                <a:latin typeface="Raleway" pitchFamily="2" charset="0"/>
              </a:rPr>
              <a:t>Emergency</a:t>
            </a:r>
            <a:r>
              <a:rPr lang="fi-FI" dirty="0">
                <a:latin typeface="Raleway" pitchFamily="2" charset="0"/>
              </a:rPr>
              <a:t> Health Care and </a:t>
            </a:r>
            <a:r>
              <a:rPr lang="fi-FI" dirty="0" err="1">
                <a:latin typeface="Raleway" pitchFamily="2" charset="0"/>
              </a:rPr>
              <a:t>Specialised</a:t>
            </a:r>
            <a:r>
              <a:rPr lang="fi-FI" dirty="0">
                <a:latin typeface="Raleway" pitchFamily="2" charset="0"/>
              </a:rPr>
              <a:t> Health Care</a:t>
            </a:r>
          </a:p>
          <a:p>
            <a:pPr marL="0" indent="0">
              <a:buNone/>
            </a:pPr>
            <a:endParaRPr lang="fi-FI" sz="1800" dirty="0">
              <a:latin typeface="Raleway" pitchFamily="2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9BF31F0-03DE-DCF2-7632-68E33BA7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91" y="489535"/>
            <a:ext cx="5584505" cy="5361124"/>
          </a:xfrm>
          <a:prstGeom prst="rect">
            <a:avLst/>
          </a:prstGeom>
          <a:noFill/>
        </p:spPr>
      </p:pic>
      <p:sp>
        <p:nvSpPr>
          <p:cNvPr id="9" name="Risti 8">
            <a:extLst>
              <a:ext uri="{FF2B5EF4-FFF2-40B4-BE49-F238E27FC236}">
                <a16:creationId xmlns:a16="http://schemas.microsoft.com/office/drawing/2014/main" id="{1D4939B9-0489-5653-6080-7254357EA36C}"/>
              </a:ext>
            </a:extLst>
          </p:cNvPr>
          <p:cNvSpPr/>
          <p:nvPr/>
        </p:nvSpPr>
        <p:spPr bwMode="auto">
          <a:xfrm>
            <a:off x="8887743" y="3170097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0" name="Risti 9">
            <a:extLst>
              <a:ext uri="{FF2B5EF4-FFF2-40B4-BE49-F238E27FC236}">
                <a16:creationId xmlns:a16="http://schemas.microsoft.com/office/drawing/2014/main" id="{37DCD726-5B87-A8C3-2458-3716793BF7C3}"/>
              </a:ext>
            </a:extLst>
          </p:cNvPr>
          <p:cNvSpPr/>
          <p:nvPr/>
        </p:nvSpPr>
        <p:spPr bwMode="auto">
          <a:xfrm>
            <a:off x="8779731" y="3318762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" name="Risti 10">
            <a:extLst>
              <a:ext uri="{FF2B5EF4-FFF2-40B4-BE49-F238E27FC236}">
                <a16:creationId xmlns:a16="http://schemas.microsoft.com/office/drawing/2014/main" id="{A3C5BDA4-7F7B-2929-F77A-A9C29BF42C9C}"/>
              </a:ext>
            </a:extLst>
          </p:cNvPr>
          <p:cNvSpPr/>
          <p:nvPr/>
        </p:nvSpPr>
        <p:spPr bwMode="auto">
          <a:xfrm>
            <a:off x="9273409" y="2342782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2" name="Risti 11">
            <a:extLst>
              <a:ext uri="{FF2B5EF4-FFF2-40B4-BE49-F238E27FC236}">
                <a16:creationId xmlns:a16="http://schemas.microsoft.com/office/drawing/2014/main" id="{CC39A381-1EAE-A4F3-40CF-8201966F211E}"/>
              </a:ext>
            </a:extLst>
          </p:cNvPr>
          <p:cNvSpPr/>
          <p:nvPr/>
        </p:nvSpPr>
        <p:spPr bwMode="auto">
          <a:xfrm>
            <a:off x="9883009" y="2672464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4" name="Risti 13">
            <a:extLst>
              <a:ext uri="{FF2B5EF4-FFF2-40B4-BE49-F238E27FC236}">
                <a16:creationId xmlns:a16="http://schemas.microsoft.com/office/drawing/2014/main" id="{E2959A41-30AA-E8FD-CBE6-BCE7C2A80147}"/>
              </a:ext>
            </a:extLst>
          </p:cNvPr>
          <p:cNvSpPr/>
          <p:nvPr/>
        </p:nvSpPr>
        <p:spPr bwMode="auto">
          <a:xfrm>
            <a:off x="8430544" y="489535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6" name="Risti 15">
            <a:extLst>
              <a:ext uri="{FF2B5EF4-FFF2-40B4-BE49-F238E27FC236}">
                <a16:creationId xmlns:a16="http://schemas.microsoft.com/office/drawing/2014/main" id="{54D2B6A3-760A-940E-873E-9DBDEC58A01C}"/>
              </a:ext>
            </a:extLst>
          </p:cNvPr>
          <p:cNvSpPr/>
          <p:nvPr/>
        </p:nvSpPr>
        <p:spPr bwMode="auto">
          <a:xfrm>
            <a:off x="10229863" y="3162754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7" name="Risti 16">
            <a:extLst>
              <a:ext uri="{FF2B5EF4-FFF2-40B4-BE49-F238E27FC236}">
                <a16:creationId xmlns:a16="http://schemas.microsoft.com/office/drawing/2014/main" id="{DA823CE4-621D-66AA-058C-5C5D934BDEF0}"/>
              </a:ext>
            </a:extLst>
          </p:cNvPr>
          <p:cNvSpPr/>
          <p:nvPr/>
        </p:nvSpPr>
        <p:spPr bwMode="auto">
          <a:xfrm>
            <a:off x="9321039" y="5013326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8" name="Risti 17">
            <a:extLst>
              <a:ext uri="{FF2B5EF4-FFF2-40B4-BE49-F238E27FC236}">
                <a16:creationId xmlns:a16="http://schemas.microsoft.com/office/drawing/2014/main" id="{8A912DE6-0B9F-3FB0-FEBC-A299B328315C}"/>
              </a:ext>
            </a:extLst>
          </p:cNvPr>
          <p:cNvSpPr/>
          <p:nvPr/>
        </p:nvSpPr>
        <p:spPr bwMode="auto">
          <a:xfrm>
            <a:off x="8430544" y="6017996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9" name="Risti 18">
            <a:extLst>
              <a:ext uri="{FF2B5EF4-FFF2-40B4-BE49-F238E27FC236}">
                <a16:creationId xmlns:a16="http://schemas.microsoft.com/office/drawing/2014/main" id="{5D61393C-ECC8-5893-D5E5-2C5784EEFBE4}"/>
              </a:ext>
            </a:extLst>
          </p:cNvPr>
          <p:cNvSpPr/>
          <p:nvPr/>
        </p:nvSpPr>
        <p:spPr bwMode="auto">
          <a:xfrm>
            <a:off x="8590667" y="3383052"/>
            <a:ext cx="306063" cy="312369"/>
          </a:xfrm>
          <a:prstGeom prst="plus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1" name="Risti 20">
            <a:extLst>
              <a:ext uri="{FF2B5EF4-FFF2-40B4-BE49-F238E27FC236}">
                <a16:creationId xmlns:a16="http://schemas.microsoft.com/office/drawing/2014/main" id="{901CF302-9029-8AAE-280C-BFBB6B093C67}"/>
              </a:ext>
            </a:extLst>
          </p:cNvPr>
          <p:cNvSpPr/>
          <p:nvPr/>
        </p:nvSpPr>
        <p:spPr bwMode="auto">
          <a:xfrm>
            <a:off x="521475" y="2920001"/>
            <a:ext cx="216024" cy="220475"/>
          </a:xfrm>
          <a:prstGeom prst="plus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464D4C3-4ABD-B42A-3246-2F76FA0EFC64}"/>
              </a:ext>
            </a:extLst>
          </p:cNvPr>
          <p:cNvSpPr txBox="1"/>
          <p:nvPr/>
        </p:nvSpPr>
        <p:spPr>
          <a:xfrm>
            <a:off x="1063817" y="2778327"/>
            <a:ext cx="3965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1" dirty="0">
                <a:solidFill>
                  <a:schemeClr val="tx2"/>
                </a:solidFill>
                <a:latin typeface="Raleway" pitchFamily="2" charset="0"/>
              </a:rPr>
              <a:t>8</a:t>
            </a:r>
            <a:r>
              <a:rPr lang="fi-FI" dirty="0">
                <a:solidFill>
                  <a:schemeClr val="tx2"/>
                </a:solidFill>
                <a:latin typeface="Raleway" pitchFamily="2" charset="0"/>
              </a:rPr>
              <a:t> </a:t>
            </a:r>
            <a:r>
              <a:rPr lang="fi-FI" dirty="0" err="1">
                <a:solidFill>
                  <a:schemeClr val="tx2"/>
                </a:solidFill>
                <a:latin typeface="Raleway" pitchFamily="2" charset="0"/>
              </a:rPr>
              <a:t>Primary</a:t>
            </a:r>
            <a:r>
              <a:rPr lang="fi-FI" dirty="0">
                <a:solidFill>
                  <a:schemeClr val="tx2"/>
                </a:solidFill>
                <a:latin typeface="Raleway" pitchFamily="2" charset="0"/>
              </a:rPr>
              <a:t> Health Care </a:t>
            </a:r>
            <a:r>
              <a:rPr lang="fi-FI" dirty="0" err="1">
                <a:solidFill>
                  <a:schemeClr val="tx2"/>
                </a:solidFill>
                <a:latin typeface="Raleway" pitchFamily="2" charset="0"/>
              </a:rPr>
              <a:t>Centres</a:t>
            </a:r>
            <a:r>
              <a:rPr lang="fi-FI" dirty="0">
                <a:solidFill>
                  <a:schemeClr val="tx2"/>
                </a:solidFill>
                <a:latin typeface="Raleway" pitchFamily="2" charset="0"/>
              </a:rPr>
              <a:t> in </a:t>
            </a:r>
            <a:r>
              <a:rPr lang="fi-FI" dirty="0" err="1">
                <a:solidFill>
                  <a:schemeClr val="tx2"/>
                </a:solidFill>
                <a:latin typeface="Raleway" pitchFamily="2" charset="0"/>
              </a:rPr>
              <a:t>the</a:t>
            </a:r>
            <a:r>
              <a:rPr lang="fi-FI" dirty="0">
                <a:solidFill>
                  <a:schemeClr val="tx2"/>
                </a:solidFill>
                <a:latin typeface="Raleway" pitchFamily="2" charset="0"/>
              </a:rPr>
              <a:t> </a:t>
            </a:r>
            <a:r>
              <a:rPr lang="fi-FI" dirty="0" err="1">
                <a:solidFill>
                  <a:schemeClr val="tx2"/>
                </a:solidFill>
                <a:latin typeface="Raleway" pitchFamily="2" charset="0"/>
              </a:rPr>
              <a:t>area</a:t>
            </a:r>
            <a:r>
              <a:rPr lang="fi-FI" dirty="0">
                <a:solidFill>
                  <a:schemeClr val="tx2"/>
                </a:solidFill>
                <a:latin typeface="Raleway" pitchFamily="2" charset="0"/>
              </a:rPr>
              <a:t> of Jyväskylä </a:t>
            </a:r>
          </a:p>
          <a:p>
            <a:pPr algn="l"/>
            <a:r>
              <a:rPr lang="fi-FI" sz="1000" dirty="0">
                <a:solidFill>
                  <a:schemeClr val="tx2"/>
                </a:solidFill>
                <a:latin typeface="Raleway" pitchFamily="2" charset="0"/>
              </a:rPr>
              <a:t>(Huhtasuo, Korpilahti, </a:t>
            </a:r>
            <a:r>
              <a:rPr lang="fi-FI" sz="1000" dirty="0" err="1">
                <a:solidFill>
                  <a:schemeClr val="tx2"/>
                </a:solidFill>
                <a:latin typeface="Raleway" pitchFamily="2" charset="0"/>
              </a:rPr>
              <a:t>Kyllö</a:t>
            </a:r>
            <a:r>
              <a:rPr lang="fi-FI" sz="1000" dirty="0">
                <a:solidFill>
                  <a:schemeClr val="tx2"/>
                </a:solidFill>
                <a:latin typeface="Raleway" pitchFamily="2" charset="0"/>
              </a:rPr>
              <a:t>, Nova, </a:t>
            </a:r>
            <a:r>
              <a:rPr lang="fi-FI" sz="1000" dirty="0" err="1">
                <a:solidFill>
                  <a:schemeClr val="tx2"/>
                </a:solidFill>
                <a:latin typeface="Raleway" pitchFamily="2" charset="0"/>
              </a:rPr>
              <a:t>Palokka</a:t>
            </a:r>
            <a:r>
              <a:rPr lang="fi-FI" sz="1000" dirty="0">
                <a:solidFill>
                  <a:schemeClr val="tx2"/>
                </a:solidFill>
                <a:latin typeface="Raleway" pitchFamily="2" charset="0"/>
              </a:rPr>
              <a:t>, Sampoharju, Säynätsalo &amp; Tikkakoski)</a:t>
            </a:r>
            <a:endParaRPr lang="fi-FI" dirty="0">
              <a:solidFill>
                <a:schemeClr val="tx2"/>
              </a:solidFill>
              <a:latin typeface="Raleway" pitchFamily="2" charset="0"/>
            </a:endParaRPr>
          </a:p>
          <a:p>
            <a:pPr algn="l"/>
            <a:br>
              <a:rPr lang="fi-FI" sz="1400" dirty="0">
                <a:solidFill>
                  <a:schemeClr val="tx2"/>
                </a:solidFill>
                <a:latin typeface="Raleway" pitchFamily="2" charset="0"/>
              </a:rPr>
            </a:br>
            <a:r>
              <a:rPr lang="fi-FI" sz="1400" b="1" dirty="0" err="1">
                <a:solidFill>
                  <a:schemeClr val="tx2"/>
                </a:solidFill>
                <a:latin typeface="Raleway" pitchFamily="2" charset="0"/>
              </a:rPr>
              <a:t>Urgent</a:t>
            </a:r>
            <a:r>
              <a:rPr lang="fi-FI" sz="1400" b="1" dirty="0">
                <a:solidFill>
                  <a:schemeClr val="tx2"/>
                </a:solidFill>
                <a:latin typeface="Raleway" pitchFamily="2" charset="0"/>
              </a:rPr>
              <a:t> and Non-</a:t>
            </a:r>
            <a:r>
              <a:rPr lang="fi-FI" sz="1400" b="1" dirty="0" err="1">
                <a:solidFill>
                  <a:schemeClr val="tx2"/>
                </a:solidFill>
                <a:latin typeface="Raleway" pitchFamily="2" charset="0"/>
              </a:rPr>
              <a:t>Urgent</a:t>
            </a:r>
            <a:r>
              <a:rPr lang="fi-FI" sz="1400" b="1" dirty="0">
                <a:solidFill>
                  <a:schemeClr val="tx2"/>
                </a:solidFill>
                <a:latin typeface="Raleway" pitchFamily="2" charset="0"/>
              </a:rPr>
              <a:t> Care</a:t>
            </a:r>
          </a:p>
          <a:p>
            <a:pPr algn="l"/>
            <a:endParaRPr lang="fi-FI" sz="1400" b="1" dirty="0">
              <a:solidFill>
                <a:schemeClr val="tx2"/>
              </a:solidFill>
              <a:latin typeface="Raleway" pitchFamily="2" charset="0"/>
            </a:endParaRPr>
          </a:p>
          <a:p>
            <a:pPr algn="l"/>
            <a:r>
              <a:rPr lang="fi-FI" sz="1400" b="1" dirty="0" err="1">
                <a:solidFill>
                  <a:schemeClr val="tx2"/>
                </a:solidFill>
                <a:latin typeface="Raleway" pitchFamily="2" charset="0"/>
              </a:rPr>
              <a:t>Mon-Thu</a:t>
            </a:r>
            <a:r>
              <a:rPr lang="fi-FI" sz="1400" b="1" dirty="0">
                <a:solidFill>
                  <a:schemeClr val="tx2"/>
                </a:solidFill>
                <a:latin typeface="Raleway" pitchFamily="2" charset="0"/>
              </a:rPr>
              <a:t> 8 am – 4 pm/8.00-16:00</a:t>
            </a:r>
          </a:p>
          <a:p>
            <a:pPr algn="l"/>
            <a:r>
              <a:rPr lang="fi-FI" sz="1400" b="1" dirty="0" err="1">
                <a:solidFill>
                  <a:schemeClr val="tx2"/>
                </a:solidFill>
                <a:latin typeface="Raleway" pitchFamily="2" charset="0"/>
              </a:rPr>
              <a:t>Fri</a:t>
            </a:r>
            <a:r>
              <a:rPr lang="fi-FI" sz="1400" b="1" dirty="0">
                <a:solidFill>
                  <a:schemeClr val="tx2"/>
                </a:solidFill>
                <a:latin typeface="Raleway" pitchFamily="2" charset="0"/>
              </a:rPr>
              <a:t> 9 am – 4 pm/9.00-16.00</a:t>
            </a:r>
          </a:p>
        </p:txBody>
      </p:sp>
      <p:sp>
        <p:nvSpPr>
          <p:cNvPr id="23" name="Risti 22">
            <a:extLst>
              <a:ext uri="{FF2B5EF4-FFF2-40B4-BE49-F238E27FC236}">
                <a16:creationId xmlns:a16="http://schemas.microsoft.com/office/drawing/2014/main" id="{F475631C-63C2-E391-A114-75721AF7C8F9}"/>
              </a:ext>
            </a:extLst>
          </p:cNvPr>
          <p:cNvSpPr/>
          <p:nvPr/>
        </p:nvSpPr>
        <p:spPr bwMode="auto">
          <a:xfrm>
            <a:off x="455662" y="5169137"/>
            <a:ext cx="306063" cy="312369"/>
          </a:xfrm>
          <a:prstGeom prst="plus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fi-FI" sz="240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7" name="Päivämäärän paikkamerkki 26">
            <a:extLst>
              <a:ext uri="{FF2B5EF4-FFF2-40B4-BE49-F238E27FC236}">
                <a16:creationId xmlns:a16="http://schemas.microsoft.com/office/drawing/2014/main" id="{63F55041-31BD-1DE7-79C8-7251DA8D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FBDF49-328C-4B07-8AB4-3BE5324D7F82}" type="datetime1">
              <a:rPr lang="fi-FI" smtClean="0"/>
              <a:t>15.8.2024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41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F694DEFD-59DF-79D9-D308-97C14918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centre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C8D76C09-94BD-879F-2CEB-0AAF1AD60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designated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centre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following</a:t>
            </a:r>
            <a:r>
              <a:rPr lang="fi-FI" dirty="0"/>
              <a:t> web </a:t>
            </a:r>
            <a:r>
              <a:rPr lang="fi-FI" dirty="0" err="1"/>
              <a:t>page</a:t>
            </a:r>
            <a:r>
              <a:rPr lang="fi-FI" dirty="0"/>
              <a:t>:</a:t>
            </a:r>
          </a:p>
          <a:p>
            <a:pPr marL="76200" indent="0">
              <a:buNone/>
            </a:pPr>
            <a:r>
              <a:rPr lang="fi-FI" dirty="0">
                <a:hlinkClick r:id="rId2"/>
              </a:rPr>
              <a:t>https://www3.jkl.fi/sotepa/terveys/omalaakarihaku</a:t>
            </a:r>
            <a:endParaRPr lang="fi-FI" dirty="0"/>
          </a:p>
          <a:p>
            <a:r>
              <a:rPr lang="en-US" dirty="0"/>
              <a:t>Write down your home address (street name and number) on the white field, then press “</a:t>
            </a:r>
            <a:r>
              <a:rPr lang="en-US" dirty="0" err="1"/>
              <a:t>Hae</a:t>
            </a:r>
            <a:r>
              <a:rPr lang="en-US" dirty="0"/>
              <a:t>”</a:t>
            </a:r>
          </a:p>
          <a:p>
            <a:endParaRPr lang="en-US" dirty="0">
              <a:solidFill>
                <a:srgbClr val="1A1A1A"/>
              </a:solidFill>
              <a:effectLst/>
              <a:latin typeface="Raleway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D5FFFBF-92E2-4B89-6CBD-C8D44C5386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91A15E18-8D51-4370-90A8-470FA8D68A6B}" type="datetime1">
              <a:rPr lang="fi-FI" smtClean="0"/>
              <a:t>15.8.2024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7DBD47E-1A14-8CFF-6B88-90D0501CBC5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04F9DD-C988-355C-556E-533920D6E0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rtl="0"/>
            <a:fld id="{31160B98-140E-4345-B1A3-2A7247C42973}" type="slidenum">
              <a:rPr lang="fi-FI" smtClean="0"/>
              <a:t>3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E51D68F-2E6A-453A-A8C8-6F6F26BA0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43" y="3274088"/>
            <a:ext cx="10738044" cy="225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6C9BE-97B1-F889-4C5F-F3723AD1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Kyllö</a:t>
            </a:r>
            <a:r>
              <a:rPr lang="fi-FI" dirty="0"/>
              <a:t> and Nova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centre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413AC8-95FF-95A0-2EAC-8BE1960BE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Many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apartments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located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areas</a:t>
            </a:r>
            <a:r>
              <a:rPr lang="fi-FI" dirty="0"/>
              <a:t> of </a:t>
            </a:r>
            <a:r>
              <a:rPr lang="fi-FI" dirty="0" err="1"/>
              <a:t>Kyllö</a:t>
            </a:r>
            <a:r>
              <a:rPr lang="fi-FI" dirty="0"/>
              <a:t> and Nova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centres</a:t>
            </a:r>
            <a:endParaRPr lang="fi-FI" dirty="0"/>
          </a:p>
          <a:p>
            <a:endParaRPr lang="fi-FI" dirty="0"/>
          </a:p>
          <a:p>
            <a:r>
              <a:rPr lang="fi-FI" b="1" dirty="0" err="1"/>
              <a:t>Kyllö</a:t>
            </a:r>
            <a:r>
              <a:rPr lang="fi-FI" b="1" dirty="0"/>
              <a:t> </a:t>
            </a:r>
            <a:r>
              <a:rPr lang="fi-FI" b="1" dirty="0" err="1"/>
              <a:t>health</a:t>
            </a:r>
            <a:r>
              <a:rPr lang="fi-FI" b="1" dirty="0"/>
              <a:t> </a:t>
            </a:r>
            <a:r>
              <a:rPr lang="fi-FI" b="1" dirty="0" err="1"/>
              <a:t>centre</a:t>
            </a:r>
            <a:r>
              <a:rPr lang="fi-FI" b="1" dirty="0"/>
              <a:t>/</a:t>
            </a:r>
            <a:r>
              <a:rPr lang="fi-FI" b="1" dirty="0" err="1"/>
              <a:t>Kyllön</a:t>
            </a:r>
            <a:r>
              <a:rPr lang="fi-FI" b="1" dirty="0"/>
              <a:t> terveysasema</a:t>
            </a:r>
          </a:p>
          <a:p>
            <a:pPr marL="76200" indent="0">
              <a:buNone/>
            </a:pPr>
            <a:r>
              <a:rPr lang="fi-FI" dirty="0"/>
              <a:t>	</a:t>
            </a:r>
            <a:r>
              <a:rPr lang="fi-FI" dirty="0" err="1"/>
              <a:t>Address</a:t>
            </a:r>
            <a:r>
              <a:rPr lang="fi-FI" dirty="0"/>
              <a:t>: Keskussairaalantie 20, 40620 Jyväskylä</a:t>
            </a:r>
          </a:p>
          <a:p>
            <a:pPr marL="76200" indent="0">
              <a:buNone/>
            </a:pPr>
            <a:r>
              <a:rPr lang="fi-FI" dirty="0"/>
              <a:t>	Phone </a:t>
            </a:r>
            <a:r>
              <a:rPr lang="fi-FI" dirty="0" err="1"/>
              <a:t>number</a:t>
            </a:r>
            <a:r>
              <a:rPr lang="fi-FI" dirty="0"/>
              <a:t>: +35814 266 2011</a:t>
            </a:r>
          </a:p>
          <a:p>
            <a:pPr marL="76200" indent="0">
              <a:buNone/>
            </a:pPr>
            <a:endParaRPr lang="fi-FI" dirty="0"/>
          </a:p>
          <a:p>
            <a:r>
              <a:rPr lang="fi-FI" b="1" dirty="0"/>
              <a:t>Nova </a:t>
            </a:r>
            <a:r>
              <a:rPr lang="fi-FI" b="1" dirty="0" err="1"/>
              <a:t>health</a:t>
            </a:r>
            <a:r>
              <a:rPr lang="fi-FI" b="1" dirty="0"/>
              <a:t> </a:t>
            </a:r>
            <a:r>
              <a:rPr lang="fi-FI" b="1" dirty="0" err="1"/>
              <a:t>centre</a:t>
            </a:r>
            <a:r>
              <a:rPr lang="fi-FI" b="1" dirty="0"/>
              <a:t>/Novan terveysasema</a:t>
            </a:r>
          </a:p>
          <a:p>
            <a:pPr marL="76200" indent="0">
              <a:buNone/>
            </a:pPr>
            <a:r>
              <a:rPr lang="fi-FI" dirty="0"/>
              <a:t>	</a:t>
            </a:r>
            <a:r>
              <a:rPr lang="fi-FI" dirty="0" err="1"/>
              <a:t>Address</a:t>
            </a:r>
            <a:r>
              <a:rPr lang="fi-FI" dirty="0"/>
              <a:t>: Hoitajantie 3, 40620 Jyväskylä</a:t>
            </a:r>
          </a:p>
          <a:p>
            <a:pPr marL="76200" indent="0">
              <a:buNone/>
            </a:pPr>
            <a:r>
              <a:rPr lang="fi-FI" dirty="0"/>
              <a:t>	Phone </a:t>
            </a:r>
            <a:r>
              <a:rPr lang="fi-FI" dirty="0" err="1"/>
              <a:t>number</a:t>
            </a:r>
            <a:r>
              <a:rPr lang="fi-FI" dirty="0"/>
              <a:t>: +35814 266 0120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1BC248-E920-3310-C238-C79CC9BBA1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3FCBA0-E314-460C-A530-FF98BA63791A}" type="datetime1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FCDDC1-6300-B427-2355-5C5C2E456E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04C524-CF0E-3165-1B4A-CB0B871A65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8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DEB872-0ADE-DE8E-ECC1-3D9ED692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Opening</a:t>
            </a:r>
            <a:r>
              <a:rPr lang="fi-FI" dirty="0"/>
              <a:t> </a:t>
            </a:r>
            <a:r>
              <a:rPr lang="fi-FI" dirty="0" err="1"/>
              <a:t>Hours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40DBC3-8845-7EDD-3D22-AC26908FF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7" y="2637321"/>
            <a:ext cx="11314278" cy="3539641"/>
          </a:xfrm>
        </p:spPr>
        <p:txBody>
          <a:bodyPr>
            <a:normAutofit fontScale="92500" lnSpcReduction="10000"/>
          </a:bodyPr>
          <a:lstStyle/>
          <a:p>
            <a:pPr marL="76200" indent="0"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opening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 of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centres</a:t>
            </a:r>
            <a:r>
              <a:rPr lang="fi-FI" dirty="0"/>
              <a:t> </a:t>
            </a:r>
            <a:r>
              <a:rPr lang="fi-FI" dirty="0" err="1"/>
              <a:t>are</a:t>
            </a:r>
            <a:endParaRPr lang="fi-FI" dirty="0"/>
          </a:p>
          <a:p>
            <a:pPr marL="76200" indent="0">
              <a:buNone/>
            </a:pPr>
            <a:endParaRPr lang="fi-FI" dirty="0"/>
          </a:p>
          <a:p>
            <a:pPr marL="76200" indent="0">
              <a:buNone/>
            </a:pPr>
            <a:r>
              <a:rPr lang="fi-FI" b="1" err="1"/>
              <a:t>Mon-Thu</a:t>
            </a:r>
            <a:r>
              <a:rPr lang="fi-FI" dirty="0"/>
              <a:t>	</a:t>
            </a:r>
            <a:r>
              <a:rPr lang="fi-FI" b="1" dirty="0"/>
              <a:t>8am – 4pm/8.00-16.00</a:t>
            </a:r>
            <a:r>
              <a:rPr lang="fi-FI" dirty="0"/>
              <a:t> (</a:t>
            </a:r>
            <a:r>
              <a:rPr lang="fi-FI" sz="2200" dirty="0"/>
              <a:t>Service </a:t>
            </a:r>
            <a:r>
              <a:rPr lang="fi-FI" sz="2200" err="1"/>
              <a:t>Desk</a:t>
            </a:r>
            <a:r>
              <a:rPr lang="fi-FI" sz="2200" dirty="0"/>
              <a:t> 12pm – 3pm/12.00-15.00 and </a:t>
            </a:r>
            <a:r>
              <a:rPr lang="fi-FI" sz="2200" err="1"/>
              <a:t>first-aid</a:t>
            </a:r>
            <a:r>
              <a:rPr lang="fi-FI" sz="2200" dirty="0"/>
              <a:t> 8am – 3.30pm/ 8.00-15.30)</a:t>
            </a:r>
          </a:p>
          <a:p>
            <a:pPr marL="76200" indent="0">
              <a:buNone/>
            </a:pPr>
            <a:r>
              <a:rPr lang="fi-FI" b="1" dirty="0" err="1"/>
              <a:t>Fri</a:t>
            </a:r>
            <a:r>
              <a:rPr lang="fi-FI" dirty="0"/>
              <a:t>		</a:t>
            </a:r>
            <a:r>
              <a:rPr lang="fi-FI" b="1" dirty="0"/>
              <a:t>9 am – 4 pm/9.00-16.00</a:t>
            </a:r>
            <a:r>
              <a:rPr lang="fi-FI" dirty="0"/>
              <a:t> </a:t>
            </a:r>
            <a:r>
              <a:rPr lang="fi-FI" sz="2200" dirty="0"/>
              <a:t>(Service </a:t>
            </a:r>
            <a:r>
              <a:rPr lang="fi-FI" sz="2200" dirty="0" err="1"/>
              <a:t>Desk</a:t>
            </a:r>
            <a:r>
              <a:rPr lang="fi-FI" sz="2200" dirty="0"/>
              <a:t> 12pm – 3pm/9.00-15.00 and </a:t>
            </a:r>
            <a:r>
              <a:rPr lang="fi-FI" sz="2200" dirty="0" err="1"/>
              <a:t>first-aid</a:t>
            </a:r>
            <a:r>
              <a:rPr lang="fi-FI" sz="2200" dirty="0"/>
              <a:t> 9am – 3.30pm/ 9.00-15-30)</a:t>
            </a:r>
            <a:br>
              <a:rPr lang="fi-FI" sz="2200" dirty="0"/>
            </a:br>
            <a:endParaRPr lang="fi-FI" dirty="0"/>
          </a:p>
          <a:p>
            <a:pPr marL="76200" indent="0">
              <a:buNone/>
            </a:pPr>
            <a:r>
              <a:rPr lang="fi-FI" dirty="0"/>
              <a:t>Outside of </a:t>
            </a:r>
            <a:r>
              <a:rPr lang="fi-FI" err="1"/>
              <a:t>these</a:t>
            </a:r>
            <a:r>
              <a:rPr lang="fi-FI" dirty="0"/>
              <a:t> </a:t>
            </a:r>
            <a:r>
              <a:rPr lang="fi-FI" err="1"/>
              <a:t>hours</a:t>
            </a:r>
            <a:r>
              <a:rPr lang="fi-FI" dirty="0"/>
              <a:t> </a:t>
            </a:r>
            <a:r>
              <a:rPr lang="fi-FI" err="1"/>
              <a:t>you</a:t>
            </a:r>
            <a:r>
              <a:rPr lang="fi-FI" dirty="0"/>
              <a:t> </a:t>
            </a:r>
            <a:r>
              <a:rPr lang="fi-FI" err="1"/>
              <a:t>can</a:t>
            </a:r>
            <a:r>
              <a:rPr lang="fi-FI" dirty="0"/>
              <a:t> </a:t>
            </a:r>
            <a:r>
              <a:rPr lang="fi-FI" err="1"/>
              <a:t>contact</a:t>
            </a:r>
            <a:r>
              <a:rPr lang="fi-FI" dirty="0"/>
              <a:t> </a:t>
            </a:r>
            <a:r>
              <a:rPr lang="fi-FI" err="1"/>
              <a:t>Medical</a:t>
            </a:r>
            <a:r>
              <a:rPr lang="fi-FI" dirty="0"/>
              <a:t> </a:t>
            </a:r>
            <a:r>
              <a:rPr lang="fi-FI" err="1"/>
              <a:t>Helpline</a:t>
            </a:r>
            <a:r>
              <a:rPr lang="fi-FI" dirty="0"/>
              <a:t> in </a:t>
            </a:r>
            <a:r>
              <a:rPr lang="fi-FI" err="1"/>
              <a:t>number</a:t>
            </a:r>
            <a:r>
              <a:rPr lang="fi-FI" dirty="0"/>
              <a:t> 116 117/</a:t>
            </a:r>
            <a:r>
              <a:rPr lang="fi-FI" err="1"/>
              <a:t>visit</a:t>
            </a:r>
            <a:r>
              <a:rPr lang="fi-FI" dirty="0"/>
              <a:t> </a:t>
            </a:r>
            <a:r>
              <a:rPr lang="fi-FI" err="1"/>
              <a:t>hospital</a:t>
            </a:r>
            <a:r>
              <a:rPr lang="fi-FI" dirty="0"/>
              <a:t> Nova </a:t>
            </a:r>
            <a:r>
              <a:rPr lang="fi-FI" err="1"/>
              <a:t>emergency</a:t>
            </a:r>
            <a:r>
              <a:rPr lang="fi-FI" dirty="0"/>
              <a:t> </a:t>
            </a:r>
            <a:r>
              <a:rPr lang="fi-FI" err="1"/>
              <a:t>department</a:t>
            </a:r>
            <a:r>
              <a:rPr lang="fi-FI" dirty="0"/>
              <a:t>.</a:t>
            </a:r>
          </a:p>
          <a:p>
            <a:pPr marL="76200" indent="0">
              <a:buNone/>
            </a:pPr>
            <a:r>
              <a:rPr lang="fi-FI" dirty="0">
                <a:solidFill>
                  <a:srgbClr val="FF0000"/>
                </a:solidFill>
              </a:rPr>
              <a:t>In case of an </a:t>
            </a:r>
            <a:r>
              <a:rPr lang="fi-FI" dirty="0" err="1">
                <a:solidFill>
                  <a:srgbClr val="FF0000"/>
                </a:solidFill>
              </a:rPr>
              <a:t>emergency</a:t>
            </a:r>
            <a:r>
              <a:rPr lang="fi-FI" dirty="0">
                <a:solidFill>
                  <a:srgbClr val="FF0000"/>
                </a:solidFill>
              </a:rPr>
              <a:t>, </a:t>
            </a:r>
            <a:r>
              <a:rPr lang="fi-FI" dirty="0" err="1">
                <a:solidFill>
                  <a:srgbClr val="FF0000"/>
                </a:solidFill>
              </a:rPr>
              <a:t>call</a:t>
            </a:r>
            <a:r>
              <a:rPr lang="fi-FI" dirty="0">
                <a:solidFill>
                  <a:srgbClr val="FF0000"/>
                </a:solidFill>
              </a:rPr>
              <a:t> 112/</a:t>
            </a:r>
            <a:r>
              <a:rPr lang="fi-FI" dirty="0" err="1">
                <a:solidFill>
                  <a:srgbClr val="FF0000"/>
                </a:solidFill>
              </a:rPr>
              <a:t>visit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hospital</a:t>
            </a:r>
            <a:r>
              <a:rPr lang="fi-FI" dirty="0">
                <a:solidFill>
                  <a:srgbClr val="FF0000"/>
                </a:solidFill>
              </a:rPr>
              <a:t> Nova </a:t>
            </a:r>
            <a:r>
              <a:rPr lang="fi-FI" dirty="0" err="1">
                <a:solidFill>
                  <a:srgbClr val="FF0000"/>
                </a:solidFill>
              </a:rPr>
              <a:t>emergency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department</a:t>
            </a:r>
            <a:r>
              <a:rPr lang="fi-FI" dirty="0">
                <a:solidFill>
                  <a:srgbClr val="FF0000"/>
                </a:solidFill>
              </a:rPr>
              <a:t>.</a:t>
            </a:r>
          </a:p>
          <a:p>
            <a:pPr marL="76200" indent="0">
              <a:buNone/>
            </a:pPr>
            <a:endParaRPr lang="fi-FI" dirty="0"/>
          </a:p>
          <a:p>
            <a:pPr marL="7620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AD6D6E-5C2C-3337-BB65-0B62558E97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3FCBA0-E314-460C-A530-FF98BA63791A}" type="datetime1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CF34F6-DB7F-15A0-712F-F400FF0C67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52943D-5C4C-B76B-BC45-D9F59A6435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33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C49598-B10E-E0BC-97B0-B682E0EF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Booking</a:t>
            </a:r>
            <a:r>
              <a:rPr lang="fi-FI" dirty="0"/>
              <a:t> an </a:t>
            </a:r>
            <a:r>
              <a:rPr lang="fi-FI" dirty="0" err="1"/>
              <a:t>appointment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849E000-7B81-8C67-D254-A484735BF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76200" indent="0">
              <a:buNone/>
            </a:pPr>
            <a:r>
              <a:rPr lang="fi-FI" b="1" dirty="0"/>
              <a:t>By </a:t>
            </a:r>
            <a:r>
              <a:rPr lang="fi-FI" b="1" dirty="0" err="1"/>
              <a:t>phone</a:t>
            </a:r>
            <a:r>
              <a:rPr lang="fi-FI" b="1" dirty="0"/>
              <a:t> (in </a:t>
            </a:r>
            <a:r>
              <a:rPr lang="fi-FI" b="1" dirty="0" err="1"/>
              <a:t>Finnish</a:t>
            </a:r>
            <a:r>
              <a:rPr lang="fi-FI" b="1" dirty="0"/>
              <a:t> and in English): </a:t>
            </a:r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wait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line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answer</a:t>
            </a:r>
            <a:endParaRPr lang="fi-FI" dirty="0"/>
          </a:p>
          <a:p>
            <a:r>
              <a:rPr lang="fi-FI" dirty="0" err="1"/>
              <a:t>Leaving</a:t>
            </a:r>
            <a:r>
              <a:rPr lang="fi-FI" dirty="0"/>
              <a:t> a </a:t>
            </a:r>
            <a:r>
              <a:rPr lang="fi-FI" dirty="0" err="1"/>
              <a:t>callback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: in </a:t>
            </a:r>
            <a:r>
              <a:rPr lang="fi-FI" dirty="0" err="1"/>
              <a:t>urgent</a:t>
            </a:r>
            <a:r>
              <a:rPr lang="fi-FI" dirty="0"/>
              <a:t> </a:t>
            </a:r>
            <a:r>
              <a:rPr lang="fi-FI" dirty="0" err="1"/>
              <a:t>matters</a:t>
            </a:r>
            <a:r>
              <a:rPr lang="fi-FI" dirty="0"/>
              <a:t> </a:t>
            </a:r>
            <a:r>
              <a:rPr lang="fi-FI" dirty="0" err="1"/>
              <a:t>press</a:t>
            </a:r>
            <a:r>
              <a:rPr lang="fi-FI" dirty="0"/>
              <a:t> 1, in non-</a:t>
            </a:r>
            <a:r>
              <a:rPr lang="fi-FI" dirty="0" err="1"/>
              <a:t>urgent</a:t>
            </a:r>
            <a:r>
              <a:rPr lang="fi-FI" dirty="0"/>
              <a:t> </a:t>
            </a:r>
            <a:r>
              <a:rPr lang="fi-FI" dirty="0" err="1"/>
              <a:t>matters</a:t>
            </a:r>
            <a:r>
              <a:rPr lang="fi-FI" dirty="0"/>
              <a:t> </a:t>
            </a:r>
            <a:r>
              <a:rPr lang="fi-FI" dirty="0" err="1"/>
              <a:t>press</a:t>
            </a:r>
            <a:r>
              <a:rPr lang="fi-FI" dirty="0"/>
              <a:t> 2. </a:t>
            </a:r>
            <a:r>
              <a:rPr lang="fi-FI" dirty="0" err="1"/>
              <a:t>End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call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automatic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 </a:t>
            </a:r>
            <a:r>
              <a:rPr lang="fi-FI" dirty="0" err="1"/>
              <a:t>ends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Automatic</a:t>
            </a:r>
            <a:r>
              <a:rPr lang="fi-FI" dirty="0"/>
              <a:t> </a:t>
            </a:r>
            <a:r>
              <a:rPr lang="fi-FI" dirty="0" err="1"/>
              <a:t>message</a:t>
            </a:r>
            <a:r>
              <a:rPr lang="fi-FI" dirty="0"/>
              <a:t> is </a:t>
            </a:r>
            <a:r>
              <a:rPr lang="fi-FI" dirty="0" err="1"/>
              <a:t>spoken</a:t>
            </a:r>
            <a:r>
              <a:rPr lang="fi-FI" dirty="0"/>
              <a:t> in </a:t>
            </a:r>
            <a:r>
              <a:rPr lang="fi-FI" dirty="0" err="1"/>
              <a:t>Finnish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callback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works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phone</a:t>
            </a:r>
            <a:r>
              <a:rPr lang="fi-FI" dirty="0"/>
              <a:t> </a:t>
            </a:r>
            <a:r>
              <a:rPr lang="fi-FI" dirty="0" err="1"/>
              <a:t>operators</a:t>
            </a:r>
            <a:r>
              <a:rPr lang="fi-FI" dirty="0"/>
              <a:t>’ </a:t>
            </a:r>
            <a:r>
              <a:rPr lang="fi-FI" dirty="0" err="1"/>
              <a:t>numbers</a:t>
            </a:r>
            <a:r>
              <a:rPr lang="fi-FI" dirty="0"/>
              <a:t>.)</a:t>
            </a:r>
          </a:p>
          <a:p>
            <a:endParaRPr lang="fi-FI" dirty="0"/>
          </a:p>
          <a:p>
            <a:pPr marL="76200" indent="0">
              <a:buNone/>
            </a:pPr>
            <a:r>
              <a:rPr lang="fi-FI" b="1" dirty="0"/>
              <a:t>By </a:t>
            </a:r>
            <a:r>
              <a:rPr lang="fi-FI" b="1" dirty="0" err="1"/>
              <a:t>service</a:t>
            </a:r>
            <a:r>
              <a:rPr lang="fi-FI" b="1" dirty="0"/>
              <a:t> </a:t>
            </a:r>
            <a:r>
              <a:rPr lang="fi-FI" b="1" dirty="0" err="1"/>
              <a:t>desk</a:t>
            </a:r>
            <a:r>
              <a:rPr lang="fi-FI" b="1" dirty="0"/>
              <a:t>/</a:t>
            </a:r>
            <a:r>
              <a:rPr lang="fi-FI" b="1" dirty="0" err="1"/>
              <a:t>first-aid</a:t>
            </a:r>
            <a:r>
              <a:rPr lang="fi-FI" b="1" dirty="0"/>
              <a:t> (</a:t>
            </a:r>
            <a:r>
              <a:rPr lang="fi-FI" b="1" dirty="0" err="1"/>
              <a:t>also</a:t>
            </a:r>
            <a:r>
              <a:rPr lang="fi-FI" b="1" dirty="0"/>
              <a:t> in </a:t>
            </a:r>
            <a:r>
              <a:rPr lang="fi-FI" b="1" dirty="0" err="1"/>
              <a:t>other</a:t>
            </a:r>
            <a:r>
              <a:rPr lang="fi-FI" b="1" dirty="0"/>
              <a:t> </a:t>
            </a:r>
            <a:r>
              <a:rPr lang="fi-FI" b="1" dirty="0" err="1"/>
              <a:t>languages</a:t>
            </a:r>
            <a:r>
              <a:rPr lang="fi-FI" b="1" dirty="0"/>
              <a:t>): </a:t>
            </a:r>
            <a:r>
              <a:rPr lang="fi-FI" dirty="0" err="1"/>
              <a:t>please</a:t>
            </a:r>
            <a:r>
              <a:rPr lang="fi-FI" dirty="0"/>
              <a:t> </a:t>
            </a:r>
            <a:r>
              <a:rPr lang="fi-FI" dirty="0" err="1"/>
              <a:t>take</a:t>
            </a:r>
            <a:r>
              <a:rPr lang="fi-FI" dirty="0"/>
              <a:t> a </a:t>
            </a:r>
            <a:r>
              <a:rPr lang="fi-FI" dirty="0" err="1"/>
              <a:t>service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machine</a:t>
            </a:r>
            <a:r>
              <a:rPr lang="fi-FI" dirty="0"/>
              <a:t> and </a:t>
            </a:r>
            <a:r>
              <a:rPr lang="fi-FI" dirty="0" err="1"/>
              <a:t>wait</a:t>
            </a:r>
            <a:r>
              <a:rPr lang="fi-FI" dirty="0"/>
              <a:t> for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turn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interpreting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in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languages</a:t>
            </a:r>
            <a:endParaRPr lang="fi-FI" dirty="0"/>
          </a:p>
          <a:p>
            <a:pPr marL="76200" indent="0">
              <a:buNone/>
            </a:pPr>
            <a:endParaRPr lang="fi-FI" dirty="0"/>
          </a:p>
          <a:p>
            <a:pPr marL="76200" indent="0"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developing</a:t>
            </a:r>
            <a:r>
              <a:rPr lang="fi-FI" dirty="0"/>
              <a:t> </a:t>
            </a:r>
            <a:r>
              <a:rPr lang="fi-FI" b="1" dirty="0" err="1"/>
              <a:t>digital</a:t>
            </a:r>
            <a:r>
              <a:rPr lang="fi-FI" b="1" dirty="0"/>
              <a:t> </a:t>
            </a:r>
            <a:r>
              <a:rPr lang="fi-FI" b="1" dirty="0" err="1"/>
              <a:t>services</a:t>
            </a:r>
            <a:r>
              <a:rPr lang="fi-FI" b="1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fast</a:t>
            </a:r>
            <a:r>
              <a:rPr lang="fi-FI" dirty="0"/>
              <a:t> </a:t>
            </a:r>
            <a:r>
              <a:rPr lang="fi-FI" dirty="0" err="1"/>
              <a:t>pace</a:t>
            </a:r>
            <a:r>
              <a:rPr lang="fi-FI" dirty="0"/>
              <a:t>.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moment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in </a:t>
            </a:r>
            <a:r>
              <a:rPr lang="fi-FI" dirty="0" err="1"/>
              <a:t>Finnish</a:t>
            </a:r>
            <a:r>
              <a:rPr lang="fi-FI" dirty="0"/>
              <a:t> in web </a:t>
            </a:r>
            <a:r>
              <a:rPr lang="fi-FI" dirty="0" err="1"/>
              <a:t>page</a:t>
            </a:r>
            <a:r>
              <a:rPr lang="fi-FI" dirty="0"/>
              <a:t> </a:t>
            </a:r>
            <a:r>
              <a:rPr lang="fi-FI" dirty="0">
                <a:hlinkClick r:id="rId2"/>
              </a:rPr>
              <a:t>www.omaks.fi</a:t>
            </a:r>
            <a:r>
              <a:rPr lang="fi-FI" dirty="0"/>
              <a:t>. </a:t>
            </a:r>
          </a:p>
          <a:p>
            <a:pPr marL="76200" indent="0">
              <a:buNone/>
            </a:pPr>
            <a:endParaRPr lang="fi-FI" dirty="0"/>
          </a:p>
          <a:p>
            <a:pPr marL="76200" indent="0">
              <a:buNone/>
            </a:pPr>
            <a:r>
              <a:rPr lang="fi-FI" b="1" dirty="0" err="1"/>
              <a:t>Please</a:t>
            </a:r>
            <a:r>
              <a:rPr lang="fi-FI" b="1" dirty="0"/>
              <a:t> </a:t>
            </a:r>
            <a:r>
              <a:rPr lang="fi-FI" b="1" dirty="0" err="1"/>
              <a:t>cancel</a:t>
            </a:r>
            <a:r>
              <a:rPr lang="fi-FI" b="1" dirty="0"/>
              <a:t> an </a:t>
            </a:r>
            <a:r>
              <a:rPr lang="fi-FI" b="1" dirty="0" err="1"/>
              <a:t>appointment</a:t>
            </a:r>
            <a:r>
              <a:rPr lang="fi-FI" b="1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won’t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able</a:t>
            </a:r>
            <a:r>
              <a:rPr lang="fi-FI" dirty="0"/>
              <a:t> to </a:t>
            </a:r>
            <a:r>
              <a:rPr lang="fi-FI" dirty="0" err="1"/>
              <a:t>come</a:t>
            </a:r>
            <a:r>
              <a:rPr lang="fi-FI" dirty="0"/>
              <a:t> to, </a:t>
            </a:r>
            <a:r>
              <a:rPr lang="fi-FI" dirty="0" err="1"/>
              <a:t>phone</a:t>
            </a:r>
            <a:r>
              <a:rPr lang="fi-FI" dirty="0"/>
              <a:t> </a:t>
            </a:r>
            <a:r>
              <a:rPr lang="fi-FI" dirty="0" err="1"/>
              <a:t>number</a:t>
            </a:r>
            <a:r>
              <a:rPr lang="fi-FI" dirty="0"/>
              <a:t> is +35814 2660161 (a </a:t>
            </a:r>
            <a:r>
              <a:rPr lang="fi-FI" dirty="0" err="1"/>
              <a:t>fee</a:t>
            </a:r>
            <a:r>
              <a:rPr lang="fi-FI" dirty="0"/>
              <a:t> for a </a:t>
            </a:r>
            <a:r>
              <a:rPr lang="fi-FI" dirty="0" err="1"/>
              <a:t>missed</a:t>
            </a:r>
            <a:r>
              <a:rPr lang="fi-FI" dirty="0"/>
              <a:t> </a:t>
            </a:r>
            <a:r>
              <a:rPr lang="fi-FI" dirty="0" err="1"/>
              <a:t>uncancelled</a:t>
            </a:r>
            <a:r>
              <a:rPr lang="fi-FI" dirty="0"/>
              <a:t> </a:t>
            </a:r>
            <a:r>
              <a:rPr lang="fi-FI" dirty="0" err="1"/>
              <a:t>doctor’s</a:t>
            </a:r>
            <a:r>
              <a:rPr lang="fi-FI" dirty="0"/>
              <a:t> </a:t>
            </a:r>
            <a:r>
              <a:rPr lang="fi-FI" dirty="0" err="1"/>
              <a:t>appointment</a:t>
            </a:r>
            <a:r>
              <a:rPr lang="fi-FI" dirty="0"/>
              <a:t> is €56.70)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A20777-55B8-6FB4-B6E7-F6477AD58F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3FCBA0-E314-460C-A530-FF98BA63791A}" type="datetime1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751E8C-0DF1-8C21-B18C-A5F50103E4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B42848-659F-B45C-0572-687BC190C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48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A4B47F-57BE-43F8-E0CF-54300577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Assesment of </a:t>
            </a:r>
            <a:r>
              <a:rPr lang="fi-FI" dirty="0" err="1"/>
              <a:t>treatment</a:t>
            </a:r>
            <a:r>
              <a:rPr lang="fi-FI" dirty="0"/>
              <a:t> </a:t>
            </a:r>
            <a:r>
              <a:rPr lang="fi-FI" dirty="0" err="1"/>
              <a:t>needs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81554A9-69F7-18B2-D7B9-67C1D9322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067" y="1408355"/>
            <a:ext cx="5911308" cy="4768607"/>
          </a:xfrm>
        </p:spPr>
        <p:txBody>
          <a:bodyPr>
            <a:normAutofit/>
          </a:bodyPr>
          <a:lstStyle/>
          <a:p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centre</a:t>
            </a:r>
            <a:r>
              <a:rPr lang="fi-FI" dirty="0"/>
              <a:t>, a </a:t>
            </a:r>
            <a:r>
              <a:rPr lang="fi-FI" b="1" dirty="0" err="1"/>
              <a:t>registered</a:t>
            </a:r>
            <a:r>
              <a:rPr lang="fi-FI" b="1" dirty="0"/>
              <a:t> </a:t>
            </a:r>
            <a:r>
              <a:rPr lang="fi-FI" b="1" dirty="0" err="1"/>
              <a:t>nurse</a:t>
            </a:r>
            <a:r>
              <a:rPr lang="fi-FI" b="1" dirty="0"/>
              <a:t>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assess</a:t>
            </a:r>
            <a:r>
              <a:rPr lang="fi-FI" b="1" dirty="0"/>
              <a:t> </a:t>
            </a:r>
            <a:r>
              <a:rPr lang="fi-FI" b="1" dirty="0" err="1"/>
              <a:t>your</a:t>
            </a:r>
            <a:r>
              <a:rPr lang="fi-FI" b="1" dirty="0"/>
              <a:t> </a:t>
            </a:r>
            <a:r>
              <a:rPr lang="fi-FI" b="1" dirty="0" err="1"/>
              <a:t>treatment</a:t>
            </a:r>
            <a:r>
              <a:rPr lang="fi-FI" b="1" dirty="0"/>
              <a:t> </a:t>
            </a:r>
            <a:r>
              <a:rPr lang="fi-FI" b="1" dirty="0" err="1"/>
              <a:t>needs</a:t>
            </a:r>
            <a:r>
              <a:rPr lang="fi-FI" b="1" dirty="0"/>
              <a:t> </a:t>
            </a: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symptoms</a:t>
            </a:r>
            <a:endParaRPr lang="fi-FI" dirty="0"/>
          </a:p>
          <a:p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symptoms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 an </a:t>
            </a:r>
            <a:r>
              <a:rPr lang="fi-FI" dirty="0" err="1"/>
              <a:t>appointment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details</a:t>
            </a:r>
            <a:r>
              <a:rPr lang="fi-FI" dirty="0"/>
              <a:t> for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professional</a:t>
            </a:r>
            <a:r>
              <a:rPr lang="fi-FI" b="1" dirty="0"/>
              <a:t> </a:t>
            </a:r>
            <a:r>
              <a:rPr lang="fi-FI" b="1" dirty="0" err="1"/>
              <a:t>with</a:t>
            </a:r>
            <a:r>
              <a:rPr lang="fi-FI" b="1" dirty="0"/>
              <a:t> </a:t>
            </a:r>
            <a:r>
              <a:rPr lang="fi-FI" b="1" dirty="0" err="1"/>
              <a:t>best</a:t>
            </a:r>
            <a:r>
              <a:rPr lang="fi-FI" b="1" dirty="0"/>
              <a:t> </a:t>
            </a:r>
            <a:r>
              <a:rPr lang="fi-FI" b="1" dirty="0" err="1"/>
              <a:t>skills</a:t>
            </a:r>
            <a:r>
              <a:rPr lang="fi-FI" b="1" dirty="0"/>
              <a:t> to help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nurses</a:t>
            </a:r>
            <a:r>
              <a:rPr lang="fi-FI" dirty="0"/>
              <a:t>, </a:t>
            </a:r>
            <a:r>
              <a:rPr lang="fi-FI" dirty="0" err="1"/>
              <a:t>doctors</a:t>
            </a:r>
            <a:r>
              <a:rPr lang="fi-FI" dirty="0"/>
              <a:t>, </a:t>
            </a:r>
            <a:r>
              <a:rPr lang="fi-FI" dirty="0" err="1"/>
              <a:t>physiotherapy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, </a:t>
            </a:r>
            <a:r>
              <a:rPr lang="fi-FI" dirty="0" err="1"/>
              <a:t>mental</a:t>
            </a:r>
            <a:r>
              <a:rPr lang="fi-FI" dirty="0"/>
              <a:t> </a:t>
            </a:r>
            <a:r>
              <a:rPr lang="fi-FI" dirty="0" err="1"/>
              <a:t>health</a:t>
            </a:r>
            <a:r>
              <a:rPr lang="fi-FI" dirty="0"/>
              <a:t> and </a:t>
            </a:r>
            <a:r>
              <a:rPr lang="fi-FI" dirty="0" err="1"/>
              <a:t>substance</a:t>
            </a:r>
            <a:r>
              <a:rPr lang="fi-FI" dirty="0"/>
              <a:t> </a:t>
            </a:r>
            <a:r>
              <a:rPr lang="fi-FI" dirty="0" err="1"/>
              <a:t>abuse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,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workers</a:t>
            </a:r>
            <a:r>
              <a:rPr lang="fi-FI" dirty="0"/>
              <a:t> and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planning</a:t>
            </a:r>
            <a:r>
              <a:rPr lang="fi-FI" dirty="0"/>
              <a:t> </a:t>
            </a:r>
            <a:r>
              <a:rPr lang="fi-FI" dirty="0" err="1"/>
              <a:t>clinic</a:t>
            </a:r>
            <a:r>
              <a:rPr lang="fi-FI" dirty="0"/>
              <a:t>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1CB0-821F-DE8C-44E2-42611E066D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3FCBA0-E314-460C-A530-FF98BA63791A}" type="datetime1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870FE4-3393-B775-EBCF-11F1CDDE76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C88D12-7124-25E5-2D96-4E02608FCC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7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309C4FD-76FA-AEEA-83EA-D280046D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537" y="1904868"/>
            <a:ext cx="457239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0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F502FC-1776-9D3B-1565-230AA2AF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Raleway" pitchFamily="2" charset="0"/>
              </a:rPr>
              <a:t>What</a:t>
            </a:r>
            <a:r>
              <a:rPr lang="fi-FI" dirty="0">
                <a:latin typeface="Raleway" pitchFamily="2" charset="0"/>
              </a:rPr>
              <a:t> to </a:t>
            </a:r>
            <a:r>
              <a:rPr lang="fi-FI" dirty="0" err="1">
                <a:latin typeface="Raleway" pitchFamily="2" charset="0"/>
              </a:rPr>
              <a:t>bring</a:t>
            </a:r>
            <a:r>
              <a:rPr lang="fi-FI" dirty="0">
                <a:latin typeface="Raleway" pitchFamily="2" charset="0"/>
              </a:rPr>
              <a:t> </a:t>
            </a:r>
            <a:r>
              <a:rPr lang="fi-FI" dirty="0" err="1">
                <a:latin typeface="Raleway" pitchFamily="2" charset="0"/>
              </a:rPr>
              <a:t>with</a:t>
            </a:r>
            <a:r>
              <a:rPr lang="fi-FI" dirty="0">
                <a:latin typeface="Raleway" pitchFamily="2" charset="0"/>
              </a:rPr>
              <a:t> </a:t>
            </a:r>
            <a:r>
              <a:rPr lang="fi-FI" dirty="0" err="1">
                <a:latin typeface="Raleway" pitchFamily="2" charset="0"/>
              </a:rPr>
              <a:t>you</a:t>
            </a:r>
            <a:endParaRPr lang="fi-FI" dirty="0">
              <a:latin typeface="Raleway" pitchFamily="2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93F779-645F-F774-7FC2-B35ED17A1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431" y="2637321"/>
            <a:ext cx="4705660" cy="1523484"/>
          </a:xfrm>
        </p:spPr>
        <p:txBody>
          <a:bodyPr>
            <a:normAutofit fontScale="70000" lnSpcReduction="20000"/>
          </a:bodyPr>
          <a:lstStyle/>
          <a:p>
            <a:pPr marL="76200" indent="0">
              <a:buNone/>
            </a:pPr>
            <a:r>
              <a:rPr lang="fi-FI" sz="3200" dirty="0" err="1"/>
              <a:t>Your</a:t>
            </a:r>
            <a:r>
              <a:rPr lang="fi-FI" sz="3200" dirty="0"/>
              <a:t> ID, </a:t>
            </a:r>
            <a:r>
              <a:rPr lang="fi-FI" sz="3200" dirty="0" err="1"/>
              <a:t>passport</a:t>
            </a:r>
            <a:r>
              <a:rPr lang="fi-FI" sz="3200" dirty="0"/>
              <a:t>, </a:t>
            </a:r>
            <a:r>
              <a:rPr lang="fi-FI" sz="3200" dirty="0" err="1"/>
              <a:t>certificates</a:t>
            </a:r>
            <a:r>
              <a:rPr lang="fi-FI" sz="3200" dirty="0"/>
              <a:t> etc., </a:t>
            </a:r>
          </a:p>
          <a:p>
            <a:pPr marL="76200" indent="0">
              <a:buNone/>
            </a:pPr>
            <a:endParaRPr lang="fi-FI" sz="3200" dirty="0"/>
          </a:p>
          <a:p>
            <a:pPr marL="76200" indent="0">
              <a:buNone/>
            </a:pPr>
            <a:r>
              <a:rPr lang="fi-FI" sz="3200" dirty="0"/>
              <a:t>EU-</a:t>
            </a:r>
            <a:r>
              <a:rPr lang="fi-FI" sz="3200" dirty="0" err="1"/>
              <a:t>health</a:t>
            </a:r>
            <a:r>
              <a:rPr lang="fi-FI" sz="3200" dirty="0"/>
              <a:t> </a:t>
            </a:r>
            <a:r>
              <a:rPr lang="fi-FI" sz="3200" dirty="0" err="1"/>
              <a:t>insurance</a:t>
            </a:r>
            <a:r>
              <a:rPr lang="fi-FI" sz="3200" dirty="0"/>
              <a:t> </a:t>
            </a:r>
            <a:r>
              <a:rPr lang="fi-FI" sz="3200" dirty="0" err="1"/>
              <a:t>card</a:t>
            </a:r>
            <a:r>
              <a:rPr lang="fi-FI" sz="3200" dirty="0"/>
              <a:t>/</a:t>
            </a:r>
            <a:r>
              <a:rPr lang="fi-FI" sz="3200" dirty="0" err="1"/>
              <a:t>other</a:t>
            </a:r>
            <a:r>
              <a:rPr lang="fi-FI" sz="3200" dirty="0"/>
              <a:t> </a:t>
            </a:r>
            <a:r>
              <a:rPr lang="fi-FI" sz="3200" dirty="0" err="1"/>
              <a:t>health</a:t>
            </a:r>
            <a:r>
              <a:rPr lang="fi-FI" sz="3200" dirty="0"/>
              <a:t> </a:t>
            </a:r>
            <a:r>
              <a:rPr lang="fi-FI" sz="3200" dirty="0" err="1"/>
              <a:t>insurance</a:t>
            </a:r>
            <a:r>
              <a:rPr lang="fi-FI" sz="3200" dirty="0"/>
              <a:t> </a:t>
            </a:r>
            <a:r>
              <a:rPr lang="fi-FI" sz="3200" dirty="0" err="1"/>
              <a:t>card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1C09C2A-9B32-D631-4628-30A2FDAC463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93067" y="2637321"/>
            <a:ext cx="4982751" cy="1296699"/>
          </a:xfrm>
        </p:spPr>
        <p:txBody>
          <a:bodyPr>
            <a:normAutofit fontScale="77500" lnSpcReduction="20000"/>
          </a:bodyPr>
          <a:lstStyle/>
          <a:p>
            <a:pPr marL="76200" indent="0">
              <a:buNone/>
            </a:pPr>
            <a:r>
              <a:rPr lang="fi-FI" sz="3200" dirty="0" err="1"/>
              <a:t>Your</a:t>
            </a:r>
            <a:r>
              <a:rPr lang="fi-FI" sz="3200" dirty="0"/>
              <a:t> </a:t>
            </a:r>
            <a:r>
              <a:rPr lang="fi-FI" sz="3200" dirty="0" err="1"/>
              <a:t>contact</a:t>
            </a:r>
            <a:r>
              <a:rPr lang="fi-FI" sz="3200" dirty="0"/>
              <a:t> </a:t>
            </a:r>
            <a:r>
              <a:rPr lang="fi-FI" sz="3200" dirty="0" err="1"/>
              <a:t>details</a:t>
            </a:r>
            <a:r>
              <a:rPr lang="fi-FI" sz="3200" dirty="0"/>
              <a:t> in Finland (</a:t>
            </a:r>
            <a:r>
              <a:rPr lang="fi-FI" sz="3200" dirty="0" err="1"/>
              <a:t>phone</a:t>
            </a:r>
            <a:r>
              <a:rPr lang="fi-FI" sz="3200" dirty="0"/>
              <a:t> </a:t>
            </a:r>
            <a:r>
              <a:rPr lang="fi-FI" sz="3200" dirty="0" err="1"/>
              <a:t>number</a:t>
            </a:r>
            <a:r>
              <a:rPr lang="fi-FI" sz="3200" dirty="0"/>
              <a:t>, </a:t>
            </a:r>
            <a:r>
              <a:rPr lang="fi-FI" sz="3200" dirty="0" err="1"/>
              <a:t>address</a:t>
            </a:r>
            <a:r>
              <a:rPr lang="fi-FI" sz="3200" dirty="0"/>
              <a:t>, </a:t>
            </a:r>
            <a:r>
              <a:rPr lang="fi-FI" sz="3200" dirty="0" err="1"/>
              <a:t>email</a:t>
            </a:r>
            <a:r>
              <a:rPr lang="fi-FI" sz="3200" dirty="0"/>
              <a:t>) and </a:t>
            </a:r>
            <a:r>
              <a:rPr lang="fi-FI" sz="3200" dirty="0" err="1"/>
              <a:t>your</a:t>
            </a:r>
            <a:r>
              <a:rPr lang="fi-FI" sz="3200" dirty="0"/>
              <a:t> </a:t>
            </a:r>
            <a:r>
              <a:rPr lang="fi-FI" sz="3200" dirty="0" err="1"/>
              <a:t>address</a:t>
            </a:r>
            <a:r>
              <a:rPr lang="fi-FI" sz="3200" dirty="0"/>
              <a:t> in </a:t>
            </a:r>
            <a:r>
              <a:rPr lang="fi-FI" sz="3200" dirty="0" err="1"/>
              <a:t>your</a:t>
            </a:r>
            <a:r>
              <a:rPr lang="fi-FI" sz="3200" dirty="0"/>
              <a:t> home country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B83FE2-FD60-C62F-E696-06E3E88475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3FCBA0-E314-460C-A530-FF98BA63791A}" type="datetime1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5CF4D3-0FA8-E1A2-FA62-A92519FD80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C66C22-CB2C-5D36-DC9F-AC5E721C0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DF44C136-79AC-1FAE-784C-744DD34E59D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6690" y="4310374"/>
            <a:ext cx="5190414" cy="172085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err="1">
                <a:latin typeface="Raleway"/>
              </a:rPr>
              <a:t>Information</a:t>
            </a:r>
            <a:r>
              <a:rPr lang="fi-FI" sz="2400" dirty="0">
                <a:latin typeface="Raleway"/>
              </a:rPr>
              <a:t> of </a:t>
            </a:r>
            <a:r>
              <a:rPr lang="fi-FI" sz="2400" err="1">
                <a:latin typeface="Raleway"/>
              </a:rPr>
              <a:t>your</a:t>
            </a:r>
            <a:r>
              <a:rPr lang="fi-FI" sz="2400" dirty="0">
                <a:latin typeface="Raleway"/>
              </a:rPr>
              <a:t> </a:t>
            </a:r>
            <a:r>
              <a:rPr lang="fi-FI" sz="2400" err="1">
                <a:latin typeface="Raleway"/>
              </a:rPr>
              <a:t>former</a:t>
            </a:r>
            <a:r>
              <a:rPr lang="fi-FI" sz="2400" dirty="0">
                <a:latin typeface="Raleway"/>
              </a:rPr>
              <a:t> </a:t>
            </a:r>
            <a:r>
              <a:rPr lang="fi-FI" sz="2400" err="1">
                <a:latin typeface="Raleway"/>
              </a:rPr>
              <a:t>diagnoses</a:t>
            </a:r>
            <a:r>
              <a:rPr lang="fi-FI" sz="2400" dirty="0">
                <a:latin typeface="Raleway"/>
              </a:rPr>
              <a:t>, </a:t>
            </a:r>
            <a:r>
              <a:rPr lang="fi-FI" sz="2400" err="1">
                <a:latin typeface="Raleway"/>
              </a:rPr>
              <a:t>medications</a:t>
            </a:r>
            <a:r>
              <a:rPr lang="fi-FI" sz="2400" dirty="0">
                <a:latin typeface="Raleway"/>
              </a:rPr>
              <a:t> and </a:t>
            </a:r>
            <a:r>
              <a:rPr lang="fi-FI" sz="2400" err="1">
                <a:latin typeface="Raleway"/>
              </a:rPr>
              <a:t>nutritional</a:t>
            </a:r>
            <a:r>
              <a:rPr lang="fi-FI" sz="2400" dirty="0">
                <a:latin typeface="Raleway"/>
              </a:rPr>
              <a:t> </a:t>
            </a:r>
            <a:r>
              <a:rPr lang="fi-FI" sz="2400" err="1">
                <a:latin typeface="Raleway"/>
              </a:rPr>
              <a:t>supplements</a:t>
            </a:r>
            <a:r>
              <a:rPr lang="fi-FI" sz="2400" dirty="0">
                <a:latin typeface="Raleway"/>
              </a:rPr>
              <a:t> </a:t>
            </a:r>
            <a:r>
              <a:rPr lang="fi-FI" sz="2400" err="1">
                <a:latin typeface="Raleway"/>
              </a:rPr>
              <a:t>you</a:t>
            </a:r>
            <a:r>
              <a:rPr lang="fi-FI" sz="2400" dirty="0">
                <a:latin typeface="Raleway"/>
              </a:rPr>
              <a:t> </a:t>
            </a:r>
            <a:r>
              <a:rPr lang="fi-FI" sz="2400" err="1">
                <a:latin typeface="Raleway"/>
              </a:rPr>
              <a:t>might</a:t>
            </a:r>
            <a:r>
              <a:rPr lang="fi-FI" sz="2400" dirty="0">
                <a:latin typeface="Raleway"/>
              </a:rPr>
              <a:t> </a:t>
            </a:r>
            <a:r>
              <a:rPr lang="fi-FI" sz="2400" err="1">
                <a:latin typeface="Raleway"/>
              </a:rPr>
              <a:t>use</a:t>
            </a:r>
            <a:endParaRPr lang="fi-FI" sz="2400">
              <a:latin typeface="Raleway"/>
            </a:endParaRPr>
          </a:p>
          <a:p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CC5CA22-0671-66C5-495C-93E2ED94A3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75218" y="4321608"/>
            <a:ext cx="5278582" cy="129669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400" dirty="0" err="1">
                <a:latin typeface="Raleway"/>
              </a:rPr>
              <a:t>You</a:t>
            </a:r>
            <a:r>
              <a:rPr lang="fi-FI" sz="2400" dirty="0">
                <a:latin typeface="Raleway"/>
              </a:rPr>
              <a:t> </a:t>
            </a:r>
            <a:r>
              <a:rPr lang="fi-FI" sz="2400" dirty="0" err="1">
                <a:latin typeface="Raleway"/>
              </a:rPr>
              <a:t>can</a:t>
            </a:r>
            <a:r>
              <a:rPr lang="fi-FI" sz="2400" dirty="0">
                <a:latin typeface="Raleway"/>
              </a:rPr>
              <a:t> </a:t>
            </a:r>
            <a:r>
              <a:rPr lang="fi-FI" sz="2400" dirty="0" err="1">
                <a:latin typeface="Raleway"/>
              </a:rPr>
              <a:t>also</a:t>
            </a:r>
            <a:r>
              <a:rPr lang="fi-FI" sz="2400" dirty="0">
                <a:latin typeface="Raleway"/>
              </a:rPr>
              <a:t> </a:t>
            </a:r>
            <a:r>
              <a:rPr lang="fi-FI" sz="2400" dirty="0" err="1">
                <a:latin typeface="Raleway"/>
              </a:rPr>
              <a:t>prepare</a:t>
            </a:r>
            <a:r>
              <a:rPr lang="fi-FI" sz="2400" dirty="0">
                <a:latin typeface="Raleway"/>
              </a:rPr>
              <a:t> </a:t>
            </a:r>
            <a:r>
              <a:rPr lang="fi-FI" sz="2400" dirty="0" err="1">
                <a:latin typeface="Raleway"/>
              </a:rPr>
              <a:t>by</a:t>
            </a:r>
            <a:r>
              <a:rPr lang="fi-FI" sz="2400" dirty="0">
                <a:latin typeface="Raleway"/>
              </a:rPr>
              <a:t> </a:t>
            </a:r>
            <a:r>
              <a:rPr lang="fi-FI" sz="2400" dirty="0" err="1">
                <a:latin typeface="Raleway"/>
              </a:rPr>
              <a:t>writing</a:t>
            </a:r>
            <a:r>
              <a:rPr lang="fi-FI" sz="2400" dirty="0">
                <a:latin typeface="Raleway"/>
              </a:rPr>
              <a:t> </a:t>
            </a:r>
            <a:r>
              <a:rPr lang="fi-FI" sz="2400" dirty="0" err="1">
                <a:latin typeface="Raleway"/>
              </a:rPr>
              <a:t>down</a:t>
            </a:r>
            <a:r>
              <a:rPr lang="fi-FI" sz="2400" dirty="0">
                <a:latin typeface="Raleway"/>
              </a:rPr>
              <a:t> </a:t>
            </a:r>
            <a:r>
              <a:rPr lang="fi-FI" sz="2400" dirty="0" err="1">
                <a:latin typeface="Raleway"/>
              </a:rPr>
              <a:t>your</a:t>
            </a:r>
            <a:r>
              <a:rPr lang="fi-FI" sz="2400" dirty="0">
                <a:latin typeface="Raleway"/>
              </a:rPr>
              <a:t> </a:t>
            </a:r>
            <a:r>
              <a:rPr lang="fi-FI" sz="2400" dirty="0" err="1">
                <a:latin typeface="Raleway"/>
              </a:rPr>
              <a:t>symptoms</a:t>
            </a:r>
            <a:r>
              <a:rPr lang="fi-FI" sz="2400" dirty="0">
                <a:latin typeface="Raleway"/>
              </a:rPr>
              <a:t>: </a:t>
            </a:r>
            <a:r>
              <a:rPr lang="fi-FI" sz="2400" dirty="0" err="1">
                <a:latin typeface="Raleway"/>
              </a:rPr>
              <a:t>what</a:t>
            </a:r>
            <a:r>
              <a:rPr lang="fi-FI" sz="2400" dirty="0">
                <a:latin typeface="Raleway"/>
              </a:rPr>
              <a:t>, </a:t>
            </a:r>
            <a:r>
              <a:rPr lang="fi-FI" sz="2400" dirty="0" err="1">
                <a:latin typeface="Raleway"/>
              </a:rPr>
              <a:t>where</a:t>
            </a:r>
            <a:r>
              <a:rPr lang="fi-FI" sz="2400" dirty="0">
                <a:latin typeface="Raleway"/>
              </a:rPr>
              <a:t>, for </a:t>
            </a:r>
            <a:r>
              <a:rPr lang="fi-FI" sz="2400" dirty="0" err="1">
                <a:latin typeface="Raleway"/>
              </a:rPr>
              <a:t>how</a:t>
            </a:r>
            <a:r>
              <a:rPr lang="fi-FI" sz="2400" dirty="0">
                <a:latin typeface="Raleway"/>
              </a:rPr>
              <a:t> long etc.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980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Hammas ja hammaspeili">
            <a:extLst>
              <a:ext uri="{FF2B5EF4-FFF2-40B4-BE49-F238E27FC236}">
                <a16:creationId xmlns:a16="http://schemas.microsoft.com/office/drawing/2014/main" id="{9F2EC86C-4053-9DFB-7C19-C606C5EF5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90" y="1836357"/>
            <a:ext cx="4063709" cy="270913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19C0215-5E28-D1E5-A57E-9C8A7B1560B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 err="1"/>
              <a:t>Dental</a:t>
            </a:r>
            <a:r>
              <a:rPr lang="fi-FI" dirty="0"/>
              <a:t> </a:t>
            </a:r>
            <a:r>
              <a:rPr lang="fi-FI" dirty="0" err="1"/>
              <a:t>care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2FA1F8-263E-C45F-8117-7115A3D27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dental</a:t>
            </a:r>
            <a:r>
              <a:rPr lang="fi-FI" dirty="0"/>
              <a:t> </a:t>
            </a:r>
            <a:r>
              <a:rPr lang="fi-FI" dirty="0" err="1"/>
              <a:t>clinics</a:t>
            </a:r>
            <a:r>
              <a:rPr lang="fi-FI" dirty="0"/>
              <a:t> </a:t>
            </a:r>
            <a:r>
              <a:rPr lang="fi-FI" dirty="0" err="1"/>
              <a:t>around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city,</a:t>
            </a:r>
            <a:br>
              <a:rPr lang="fi-FI" dirty="0"/>
            </a:br>
            <a:r>
              <a:rPr lang="fi-FI" b="1" dirty="0" err="1"/>
              <a:t>service</a:t>
            </a:r>
            <a:r>
              <a:rPr lang="fi-FI" b="1" dirty="0"/>
              <a:t> </a:t>
            </a:r>
            <a:r>
              <a:rPr lang="fi-FI" b="1" dirty="0" err="1"/>
              <a:t>desk</a:t>
            </a:r>
            <a:r>
              <a:rPr lang="fi-FI" b="1" dirty="0"/>
              <a:t> </a:t>
            </a:r>
            <a:r>
              <a:rPr lang="fi-FI" dirty="0" err="1"/>
              <a:t>available</a:t>
            </a:r>
            <a:r>
              <a:rPr lang="fi-FI" dirty="0"/>
              <a:t> in 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Kyllö</a:t>
            </a:r>
            <a:r>
              <a:rPr lang="fi-FI" dirty="0"/>
              <a:t> Health Centre, </a:t>
            </a:r>
            <a:r>
              <a:rPr lang="fi-FI" dirty="0" err="1"/>
              <a:t>second</a:t>
            </a:r>
            <a:r>
              <a:rPr lang="fi-FI" dirty="0"/>
              <a:t> </a:t>
            </a:r>
            <a:r>
              <a:rPr lang="fi-FI" dirty="0" err="1"/>
              <a:t>floor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(Keskussairaalantie 20)</a:t>
            </a:r>
          </a:p>
          <a:p>
            <a:pPr marL="76200" indent="0">
              <a:buNone/>
            </a:pPr>
            <a:endParaRPr lang="fi-FI" dirty="0"/>
          </a:p>
          <a:p>
            <a:r>
              <a:rPr lang="fi-FI" dirty="0"/>
              <a:t>In </a:t>
            </a:r>
            <a:r>
              <a:rPr lang="fi-FI" dirty="0" err="1"/>
              <a:t>urgent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(</a:t>
            </a:r>
            <a:r>
              <a:rPr lang="fi-FI" dirty="0" err="1"/>
              <a:t>severe</a:t>
            </a:r>
            <a:r>
              <a:rPr lang="fi-FI" dirty="0"/>
              <a:t> </a:t>
            </a:r>
            <a:r>
              <a:rPr lang="fi-FI" dirty="0" err="1"/>
              <a:t>tooth</a:t>
            </a:r>
            <a:r>
              <a:rPr lang="fi-FI" dirty="0"/>
              <a:t> </a:t>
            </a:r>
            <a:r>
              <a:rPr lang="fi-FI" dirty="0" err="1"/>
              <a:t>ache</a:t>
            </a:r>
            <a:r>
              <a:rPr lang="fi-FI" dirty="0"/>
              <a:t>, </a:t>
            </a:r>
            <a:r>
              <a:rPr lang="fi-FI" dirty="0" err="1"/>
              <a:t>accidents</a:t>
            </a:r>
            <a:r>
              <a:rPr lang="fi-FI" dirty="0"/>
              <a:t>) and</a:t>
            </a:r>
            <a:br>
              <a:rPr lang="fi-FI" dirty="0"/>
            </a:br>
            <a:r>
              <a:rPr lang="fi-FI" dirty="0"/>
              <a:t>non-</a:t>
            </a:r>
            <a:r>
              <a:rPr lang="fi-FI" dirty="0" err="1"/>
              <a:t>urgent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, </a:t>
            </a:r>
            <a:r>
              <a:rPr lang="fi-FI" dirty="0" err="1"/>
              <a:t>call</a:t>
            </a:r>
            <a:r>
              <a:rPr lang="fi-FI" dirty="0"/>
              <a:t> </a:t>
            </a:r>
            <a:br>
              <a:rPr lang="fi-FI" dirty="0"/>
            </a:br>
            <a:br>
              <a:rPr lang="fi-FI" dirty="0"/>
            </a:br>
            <a:r>
              <a:rPr lang="fi-FI" b="1" dirty="0"/>
              <a:t>+35814 266 0126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Mon-Fri</a:t>
            </a:r>
            <a:r>
              <a:rPr lang="fi-FI" dirty="0"/>
              <a:t> 8 am – 4 pm/8.00-16.00</a:t>
            </a:r>
          </a:p>
          <a:p>
            <a:pPr marL="76200" indent="0">
              <a:buNone/>
            </a:pPr>
            <a:endParaRPr lang="fi-FI" dirty="0"/>
          </a:p>
          <a:p>
            <a:r>
              <a:rPr lang="fi-FI" dirty="0"/>
              <a:t>In </a:t>
            </a:r>
            <a:r>
              <a:rPr lang="fi-FI" dirty="0" err="1"/>
              <a:t>urgent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for </a:t>
            </a:r>
            <a:r>
              <a:rPr lang="fi-FI" dirty="0" err="1"/>
              <a:t>dental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outside of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opening</a:t>
            </a:r>
            <a:r>
              <a:rPr lang="fi-FI" dirty="0"/>
              <a:t> </a:t>
            </a:r>
            <a:r>
              <a:rPr lang="fi-FI" dirty="0" err="1"/>
              <a:t>hours</a:t>
            </a:r>
            <a:r>
              <a:rPr lang="fi-FI" dirty="0"/>
              <a:t>, </a:t>
            </a:r>
            <a:r>
              <a:rPr lang="fi-FI" dirty="0" err="1"/>
              <a:t>call</a:t>
            </a:r>
            <a:r>
              <a:rPr lang="fi-FI" dirty="0"/>
              <a:t> </a:t>
            </a:r>
            <a:r>
              <a:rPr lang="fi-FI" dirty="0" err="1"/>
              <a:t>Medical</a:t>
            </a:r>
            <a:r>
              <a:rPr lang="fi-FI" dirty="0"/>
              <a:t> </a:t>
            </a:r>
            <a:r>
              <a:rPr lang="fi-FI" dirty="0" err="1"/>
              <a:t>Helpline</a:t>
            </a:r>
            <a:r>
              <a:rPr lang="fi-FI" dirty="0"/>
              <a:t> 116 117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3AF066-9314-43C9-D1AE-C8F2491276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A63FCBA0-E314-460C-A530-FF98BA63791A}" type="datetime1">
              <a:rPr lang="fi-FI" smtClean="0"/>
              <a:t>15.8.2024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B00B75-4F95-2A52-A15F-D39974DE85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rt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5F5E4A-3438-4B51-CA0B-86B534E18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0539987"/>
      </p:ext>
    </p:extLst>
  </p:cSld>
  <p:clrMapOvr>
    <a:masterClrMapping/>
  </p:clrMapOvr>
</p:sld>
</file>

<file path=ppt/theme/theme1.xml><?xml version="1.0" encoding="utf-8"?>
<a:theme xmlns:a="http://schemas.openxmlformats.org/drawingml/2006/main" name="Hyvaks-teema">
  <a:themeElements>
    <a:clrScheme name="Hyvaks">
      <a:dk1>
        <a:sysClr val="windowText" lastClr="000000"/>
      </a:dk1>
      <a:lt1>
        <a:sysClr val="window" lastClr="FFFFFF"/>
      </a:lt1>
      <a:dk2>
        <a:srgbClr val="255B92"/>
      </a:dk2>
      <a:lt2>
        <a:srgbClr val="EBDCA6"/>
      </a:lt2>
      <a:accent1>
        <a:srgbClr val="255B92"/>
      </a:accent1>
      <a:accent2>
        <a:srgbClr val="B3D384"/>
      </a:accent2>
      <a:accent3>
        <a:srgbClr val="FFCCCC"/>
      </a:accent3>
      <a:accent4>
        <a:srgbClr val="B8CCEA"/>
      </a:accent4>
      <a:accent5>
        <a:srgbClr val="225400"/>
      </a:accent5>
      <a:accent6>
        <a:srgbClr val="F28A0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vaks_esitysmallipohja.potx" id="{A4E4BBEE-799B-4E39-963A-DD77604D4A83}" vid="{E11BDC50-E0E8-4F71-A1F7-D4A0E0BFD1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dcd5123-2cd2-4c99-9b82-cffe7feba66b">
      <UserInfo>
        <DisplayName>Koivisto Tuija</DisplayName>
        <AccountId>252</AccountId>
        <AccountType/>
      </UserInfo>
      <UserInfo>
        <DisplayName>Manninen Tero</DisplayName>
        <AccountId>13</AccountId>
        <AccountType/>
      </UserInfo>
    </SharedWithUsers>
    <lcf76f155ced4ddcb4097134ff3c332f xmlns="fc4c303a-38ef-4724-95a8-bf8eec21b97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676DA3E54442931245523BDD1192" ma:contentTypeVersion="12" ma:contentTypeDescription="Create a new document." ma:contentTypeScope="" ma:versionID="b5744e1612912db6e04c53451362f778">
  <xsd:schema xmlns:xsd="http://www.w3.org/2001/XMLSchema" xmlns:xs="http://www.w3.org/2001/XMLSchema" xmlns:p="http://schemas.microsoft.com/office/2006/metadata/properties" xmlns:ns2="fc4c303a-38ef-4724-95a8-bf8eec21b972" xmlns:ns3="4dcd5123-2cd2-4c99-9b82-cffe7feba66b" targetNamespace="http://schemas.microsoft.com/office/2006/metadata/properties" ma:root="true" ma:fieldsID="7f8a48049e51cf6c163a03e50eba5e83" ns2:_="" ns3:_="">
    <xsd:import namespace="fc4c303a-38ef-4724-95a8-bf8eec21b972"/>
    <xsd:import namespace="4dcd5123-2cd2-4c99-9b82-cffe7feba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c303a-38ef-4724-95a8-bf8eec21b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1425efd-e1aa-4e0f-a1f8-ae5f09012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d5123-2cd2-4c99-9b82-cffe7feba6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AD4C9C-33FD-4C38-B41C-062BE3E605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B0EE3-A7D5-4C02-994B-4FAB6BA89741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50ca2767-eabd-4673-a6e4-210a5490c906"/>
    <ds:schemaRef ds:uri="21e99829-600a-4173-bbe8-57a918ad07eb"/>
    <ds:schemaRef ds:uri="http://purl.org/dc/dcmitype/"/>
    <ds:schemaRef ds:uri="4dcd5123-2cd2-4c99-9b82-cffe7feba66b"/>
    <ds:schemaRef ds:uri="fc4c303a-38ef-4724-95a8-bf8eec21b972"/>
  </ds:schemaRefs>
</ds:datastoreItem>
</file>

<file path=customXml/itemProps3.xml><?xml version="1.0" encoding="utf-8"?>
<ds:datastoreItem xmlns:ds="http://schemas.openxmlformats.org/officeDocument/2006/customXml" ds:itemID="{4EEE9DBA-4E4F-46EB-95FC-4A4EE0D43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c303a-38ef-4724-95a8-bf8eec21b972"/>
    <ds:schemaRef ds:uri="4dcd5123-2cd2-4c99-9b82-cffe7feba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955</Words>
  <Application>Microsoft Office PowerPoint</Application>
  <PresentationFormat>Laajakuva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Hyvaks-teema</vt:lpstr>
      <vt:lpstr>Primary Health Care Services  in Jyväskylä  Wellbeing Services County of Central Finland </vt:lpstr>
      <vt:lpstr>JYVÄSKYLÄ  HEALTH CENTRES  - LOCATIONS </vt:lpstr>
      <vt:lpstr>Find your health centre</vt:lpstr>
      <vt:lpstr>Kyllö and Nova health centre</vt:lpstr>
      <vt:lpstr>The Opening Hours</vt:lpstr>
      <vt:lpstr>Booking an appointment</vt:lpstr>
      <vt:lpstr>Assesment of treatment needs</vt:lpstr>
      <vt:lpstr>What to bring with you</vt:lpstr>
      <vt:lpstr>Dental care</vt:lpstr>
      <vt:lpstr>Family planning clinic</vt:lpstr>
      <vt:lpstr>Medication and Medical Prescriptions</vt:lpstr>
      <vt:lpstr>Customer fees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wellbeing services county of Central Finland</dc:title>
  <dc:creator/>
  <cp:lastModifiedBy/>
  <cp:revision>84</cp:revision>
  <dcterms:created xsi:type="dcterms:W3CDTF">2023-01-20T09:41:21Z</dcterms:created>
  <dcterms:modified xsi:type="dcterms:W3CDTF">2024-08-16T06:14:33Z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0x010100116A676DA3E54442931245523BDD1192</vt:lpwstr>
  </property>
  <property fmtid="{D5CDD505-2E9C-101B-9397-08002B2CF9AE}" pid="3" name="MediaServiceImageTags">
    <vt:lpwstr/>
  </property>
</Properties>
</file>