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47.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Metadata/LabelInfo.xml" ContentType="application/vnd.ms-office.classificationlabel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157" r:id="rId2"/>
    <p:sldId id="1162" r:id="rId3"/>
    <p:sldId id="1168" r:id="rId4"/>
    <p:sldId id="1163" r:id="rId5"/>
    <p:sldId id="295" r:id="rId6"/>
    <p:sldId id="1164" r:id="rId7"/>
    <p:sldId id="1165" r:id="rId8"/>
    <p:sldId id="1166" r:id="rId9"/>
    <p:sldId id="1167" r:id="rId10"/>
    <p:sldId id="1169" r:id="rId11"/>
    <p:sldId id="1170" r:id="rId12"/>
    <p:sldId id="1171" r:id="rId13"/>
    <p:sldId id="1172" r:id="rId14"/>
    <p:sldId id="1174" r:id="rId15"/>
    <p:sldId id="1173" r:id="rId16"/>
    <p:sldId id="1175" r:id="rId17"/>
    <p:sldId id="294" r:id="rId18"/>
    <p:sldId id="1176" r:id="rId19"/>
    <p:sldId id="1177" r:id="rId20"/>
    <p:sldId id="1178" r:id="rId21"/>
    <p:sldId id="1159" r:id="rId22"/>
    <p:sldId id="1180" r:id="rId23"/>
    <p:sldId id="1179" r:id="rId2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60" userDrawn="1">
          <p15:clr>
            <a:srgbClr val="A4A3A4"/>
          </p15:clr>
        </p15:guide>
        <p15:guide id="4" orient="horz" pos="3884">
          <p15:clr>
            <a:srgbClr val="A4A3A4"/>
          </p15:clr>
        </p15:guide>
        <p15:guide id="5" orient="horz" pos="300">
          <p15:clr>
            <a:srgbClr val="A4A3A4"/>
          </p15:clr>
        </p15:guide>
        <p15:guide id="6" orient="horz" pos="1117">
          <p15:clr>
            <a:srgbClr val="A4A3A4"/>
          </p15:clr>
        </p15:guide>
        <p15:guide id="9" pos="7287" userDrawn="1">
          <p15:clr>
            <a:srgbClr val="A4A3A4"/>
          </p15:clr>
        </p15:guide>
        <p15:guide id="10" pos="393" userDrawn="1">
          <p15:clr>
            <a:srgbClr val="A4A3A4"/>
          </p15:clr>
        </p15:guide>
        <p15:guide id="11"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75691" autoAdjust="0"/>
  </p:normalViewPr>
  <p:slideViewPr>
    <p:cSldViewPr showGuides="1">
      <p:cViewPr>
        <p:scale>
          <a:sx n="80" d="100"/>
          <a:sy n="80" d="100"/>
        </p:scale>
        <p:origin x="140" y="-1112"/>
      </p:cViewPr>
      <p:guideLst>
        <p:guide orient="horz" pos="2160"/>
        <p:guide orient="horz" pos="3884"/>
        <p:guide orient="horz" pos="300"/>
        <p:guide orient="horz" pos="1117"/>
        <p:guide pos="7287"/>
        <p:guide pos="393"/>
        <p:guide pos="3840"/>
      </p:guideLst>
    </p:cSldViewPr>
  </p:slideViewPr>
  <p:notesTextViewPr>
    <p:cViewPr>
      <p:scale>
        <a:sx n="1" d="1"/>
        <a:sy n="1" d="1"/>
      </p:scale>
      <p:origin x="0" y="0"/>
    </p:cViewPr>
  </p:notesTextViewPr>
  <p:notesViewPr>
    <p:cSldViewPr showGuides="1">
      <p:cViewPr varScale="1">
        <p:scale>
          <a:sx n="86" d="100"/>
          <a:sy n="86" d="100"/>
        </p:scale>
        <p:origin x="303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765808B-E55E-495E-AD4D-B469E5CD22EF}" type="datetimeFigureOut">
              <a:rPr lang="fi-FI" sz="800" smtClean="0"/>
              <a:t>9.6.2026</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DAF4E2-CB80-489C-B09B-4F5EEF4552BF}" type="slidenum">
              <a:rPr lang="fi-FI" sz="800" smtClean="0"/>
              <a:t>‹#›</a:t>
            </a:fld>
            <a:endParaRPr lang="fi-FI" sz="800"/>
          </a:p>
        </p:txBody>
      </p:sp>
    </p:spTree>
    <p:extLst>
      <p:ext uri="{BB962C8B-B14F-4D97-AF65-F5344CB8AC3E}">
        <p14:creationId xmlns:p14="http://schemas.microsoft.com/office/powerpoint/2010/main" val="157917560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4BDF7DAC-3845-4961-8DB5-52D3C261C68E}" type="datetimeFigureOut">
              <a:rPr lang="fi-FI" smtClean="0"/>
              <a:pPr/>
              <a:t>9.6.2026</a:t>
            </a:fld>
            <a:endParaRPr lang="fi-FI"/>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DA2CDBA3-8E53-4B38-8A28-94E4F9D9260E}" type="slidenum">
              <a:rPr lang="fi-FI" smtClean="0"/>
              <a:pPr/>
              <a:t>‹#›</a:t>
            </a:fld>
            <a:endParaRPr lang="fi-FI"/>
          </a:p>
        </p:txBody>
      </p:sp>
    </p:spTree>
    <p:extLst>
      <p:ext uri="{BB962C8B-B14F-4D97-AF65-F5344CB8AC3E}">
        <p14:creationId xmlns:p14="http://schemas.microsoft.com/office/powerpoint/2010/main" val="603828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Today, I will do three things: First, I will sketch the global landscape not as a list of trends, but as a set of </a:t>
            </a:r>
            <a:r>
              <a:rPr lang="en-US" sz="1200" b="1" kern="1200" dirty="0">
                <a:solidFill>
                  <a:schemeClr val="tx1"/>
                </a:solidFill>
                <a:effectLst/>
                <a:latin typeface="+mn-lt"/>
                <a:ea typeface="+mn-ea"/>
                <a:cs typeface="+mn-cs"/>
              </a:rPr>
              <a:t>tensions</a:t>
            </a:r>
            <a:r>
              <a:rPr lang="en-US" sz="1200" kern="1200" dirty="0">
                <a:solidFill>
                  <a:schemeClr val="tx1"/>
                </a:solidFill>
                <a:effectLst/>
                <a:latin typeface="+mn-lt"/>
                <a:ea typeface="+mn-ea"/>
                <a:cs typeface="+mn-cs"/>
              </a:rPr>
              <a:t>. Second, I will reflect on what those tensions mean for our inner life as institutions. And finally, I will ask: </a:t>
            </a:r>
            <a:r>
              <a:rPr lang="en-US" sz="1200" b="1" kern="1200" dirty="0">
                <a:solidFill>
                  <a:schemeClr val="tx1"/>
                </a:solidFill>
                <a:effectLst/>
                <a:latin typeface="+mn-lt"/>
                <a:ea typeface="+mn-ea"/>
                <a:cs typeface="+mn-cs"/>
              </a:rPr>
              <a:t>So, now what?</a:t>
            </a:r>
            <a:r>
              <a:rPr lang="en-US" sz="1200" kern="1200" dirty="0">
                <a:solidFill>
                  <a:schemeClr val="tx1"/>
                </a:solidFill>
                <a:effectLst/>
                <a:latin typeface="+mn-lt"/>
                <a:ea typeface="+mn-ea"/>
                <a:cs typeface="+mn-cs"/>
              </a:rPr>
              <a:t> How do we protect the fragile core of our mission?</a:t>
            </a:r>
            <a:endParaRPr lang="fi-FI" sz="1200" kern="1200" dirty="0">
              <a:solidFill>
                <a:schemeClr val="tx1"/>
              </a:solidFill>
              <a:effectLst/>
              <a:latin typeface="+mn-lt"/>
              <a:ea typeface="+mn-ea"/>
              <a:cs typeface="+mn-cs"/>
            </a:endParaRPr>
          </a:p>
          <a:p>
            <a:endParaRPr lang="fi-FI" dirty="0"/>
          </a:p>
        </p:txBody>
      </p:sp>
      <p:sp>
        <p:nvSpPr>
          <p:cNvPr id="4" name="Slide Number Placeholder 3"/>
          <p:cNvSpPr>
            <a:spLocks noGrp="1"/>
          </p:cNvSpPr>
          <p:nvPr>
            <p:ph type="sldNum" sz="quarter" idx="5"/>
          </p:nvPr>
        </p:nvSpPr>
        <p:spPr/>
        <p:txBody>
          <a:bodyPr/>
          <a:lstStyle/>
          <a:p>
            <a:fld id="{DA2CDBA3-8E53-4B38-8A28-94E4F9D9260E}" type="slidenum">
              <a:rPr lang="fi-FI" smtClean="0"/>
              <a:pPr/>
              <a:t>2</a:t>
            </a:fld>
            <a:endParaRPr lang="fi-FI"/>
          </a:p>
        </p:txBody>
      </p:sp>
    </p:spTree>
    <p:extLst>
      <p:ext uri="{BB962C8B-B14F-4D97-AF65-F5344CB8AC3E}">
        <p14:creationId xmlns:p14="http://schemas.microsoft.com/office/powerpoint/2010/main" val="2066940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a:sym typeface="Arial" charset="0"/>
              </a:rPr>
              <a:t>Kaikki</a:t>
            </a:r>
            <a:r>
              <a:rPr lang="en-US" sz="1200" dirty="0">
                <a:sym typeface="Arial" charset="0"/>
              </a:rPr>
              <a:t> </a:t>
            </a:r>
            <a:r>
              <a:rPr lang="en-US" sz="1200" dirty="0" err="1">
                <a:sym typeface="Arial" charset="0"/>
              </a:rPr>
              <a:t>keskeiset</a:t>
            </a:r>
            <a:r>
              <a:rPr lang="en-US" sz="1200" dirty="0">
                <a:sym typeface="Arial" charset="0"/>
              </a:rPr>
              <a:t> </a:t>
            </a:r>
            <a:r>
              <a:rPr lang="en-US" sz="1200" dirty="0" err="1">
                <a:sym typeface="Arial" charset="0"/>
              </a:rPr>
              <a:t>indeksit</a:t>
            </a:r>
            <a:r>
              <a:rPr lang="en-US" sz="1200" dirty="0">
                <a:sym typeface="Arial" charset="0"/>
              </a:rPr>
              <a:t> (</a:t>
            </a:r>
            <a:r>
              <a:rPr lang="en-US" sz="1200" dirty="0" err="1">
                <a:sym typeface="Arial" charset="0"/>
              </a:rPr>
              <a:t>esim</a:t>
            </a:r>
            <a:r>
              <a:rPr lang="en-US" sz="1200" dirty="0">
                <a:sym typeface="Arial" charset="0"/>
              </a:rPr>
              <a:t>. V-Dem; EIU; World Justice Project; CIVICUS, Freedom House): </a:t>
            </a:r>
            <a:r>
              <a:rPr lang="en-US" dirty="0" err="1">
                <a:sym typeface="Arial" charset="0"/>
              </a:rPr>
              <a:t>Demokraattiset</a:t>
            </a:r>
            <a:r>
              <a:rPr lang="en-US" dirty="0">
                <a:sym typeface="Arial" charset="0"/>
              </a:rPr>
              <a:t> </a:t>
            </a:r>
            <a:r>
              <a:rPr lang="en-US" dirty="0" err="1">
                <a:sym typeface="Arial" charset="0"/>
              </a:rPr>
              <a:t>vapaudet</a:t>
            </a:r>
            <a:r>
              <a:rPr lang="en-US" dirty="0">
                <a:sym typeface="Arial" charset="0"/>
              </a:rPr>
              <a:t>  </a:t>
            </a:r>
            <a:r>
              <a:rPr lang="en-US" dirty="0" err="1">
                <a:sym typeface="Arial" charset="0"/>
              </a:rPr>
              <a:t>laskussa</a:t>
            </a:r>
            <a:r>
              <a:rPr lang="en-US" dirty="0">
                <a:sym typeface="Arial" charset="0"/>
              </a:rPr>
              <a:t> 2010-luvulta </a:t>
            </a:r>
            <a:r>
              <a:rPr lang="en-US" dirty="0" err="1">
                <a:sym typeface="Arial" charset="0"/>
              </a:rPr>
              <a:t>alkaen</a:t>
            </a:r>
            <a:r>
              <a:rPr lang="en-US" dirty="0">
                <a:sym typeface="Arial" charset="0"/>
              </a:rPr>
              <a:t>:</a:t>
            </a:r>
          </a:p>
          <a:p>
            <a:pPr marL="285750" indent="-285750">
              <a:buFont typeface="Arial" panose="020B0604020202020204" pitchFamily="34" charset="0"/>
              <a:buChar char="•"/>
            </a:pPr>
            <a:r>
              <a:rPr lang="en-US" i="1" dirty="0">
                <a:sym typeface="Arial" charset="0"/>
              </a:rPr>
              <a:t>Media</a:t>
            </a:r>
          </a:p>
          <a:p>
            <a:pPr marL="285750" indent="-285750">
              <a:buFont typeface="Arial" panose="020B0604020202020204" pitchFamily="34" charset="0"/>
              <a:buChar char="•"/>
            </a:pPr>
            <a:r>
              <a:rPr lang="en-US" i="1" dirty="0" err="1">
                <a:sym typeface="Arial" charset="0"/>
              </a:rPr>
              <a:t>Oikeusvaltio</a:t>
            </a:r>
            <a:endParaRPr lang="en-US" i="1" dirty="0">
              <a:sym typeface="Arial" charset="0"/>
            </a:endParaRPr>
          </a:p>
          <a:p>
            <a:pPr marL="285750" indent="-285750">
              <a:buFont typeface="Arial" panose="020B0604020202020204" pitchFamily="34" charset="0"/>
              <a:buChar char="•"/>
            </a:pPr>
            <a:r>
              <a:rPr lang="en-US" i="1" dirty="0" err="1">
                <a:sym typeface="Arial" charset="0"/>
              </a:rPr>
              <a:t>tasa-arvo</a:t>
            </a:r>
            <a:r>
              <a:rPr lang="en-US" i="1" dirty="0">
                <a:sym typeface="Arial" charset="0"/>
              </a:rPr>
              <a:t> &amp; </a:t>
            </a:r>
            <a:r>
              <a:rPr lang="en-US" i="1" dirty="0" err="1">
                <a:sym typeface="Arial" charset="0"/>
              </a:rPr>
              <a:t>yhdenvertaisuus</a:t>
            </a:r>
            <a:endParaRPr lang="en-US" i="1" dirty="0">
              <a:sym typeface="Arial" charset="0"/>
            </a:endParaRPr>
          </a:p>
          <a:p>
            <a:pPr marL="285750" indent="-285750">
              <a:buFont typeface="Arial" panose="020B0604020202020204" pitchFamily="34" charset="0"/>
              <a:buChar char="•"/>
            </a:pPr>
            <a:r>
              <a:rPr lang="en-US" i="1" dirty="0" err="1">
                <a:sym typeface="Arial" charset="0"/>
              </a:rPr>
              <a:t>poliittiset</a:t>
            </a:r>
            <a:r>
              <a:rPr lang="en-US" i="1" dirty="0">
                <a:sym typeface="Arial" charset="0"/>
              </a:rPr>
              <a:t> </a:t>
            </a:r>
            <a:r>
              <a:rPr lang="en-US" i="1" dirty="0" err="1">
                <a:sym typeface="Arial" charset="0"/>
              </a:rPr>
              <a:t>oikeudet</a:t>
            </a: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ym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Among other things, the article compares the last 25 years’ “third wave of </a:t>
            </a:r>
            <a:r>
              <a:rPr lang="en-US" dirty="0" err="1"/>
              <a:t>autocratization</a:t>
            </a:r>
            <a:r>
              <a:rPr lang="en-US" dirty="0"/>
              <a:t>” to the “first wave” in the 1930s winding up with the end of World War II. </a:t>
            </a:r>
            <a:r>
              <a:rPr lang="en-US" b="1" dirty="0"/>
              <a:t>The analysis provides evidence that the current wave of </a:t>
            </a:r>
            <a:r>
              <a:rPr lang="en-US" b="1" dirty="0" err="1"/>
              <a:t>autocratization</a:t>
            </a:r>
            <a:r>
              <a:rPr lang="en-US" b="1" dirty="0"/>
              <a:t> is unprecedented in length, scope, and magnitude – worse than the 1930s in all these regards.</a:t>
            </a:r>
            <a:endParaRPr lang="en-US" sz="1200" b="1" dirty="0">
              <a:sym typeface="Arial" charset="0"/>
            </a:endParaRPr>
          </a:p>
          <a:p>
            <a:endParaRPr lang="fi-FI" dirty="0"/>
          </a:p>
        </p:txBody>
      </p:sp>
      <p:sp>
        <p:nvSpPr>
          <p:cNvPr id="4" name="Slide Number Placeholder 3"/>
          <p:cNvSpPr>
            <a:spLocks noGrp="1"/>
          </p:cNvSpPr>
          <p:nvPr>
            <p:ph type="sldNum" sz="quarter" idx="5"/>
          </p:nvPr>
        </p:nvSpPr>
        <p:spPr/>
        <p:txBody>
          <a:bodyPr/>
          <a:lstStyle/>
          <a:p>
            <a:fld id="{DA2CDBA3-8E53-4B38-8A28-94E4F9D9260E}" type="slidenum">
              <a:rPr lang="fi-FI" smtClean="0"/>
              <a:pPr/>
              <a:t>5</a:t>
            </a:fld>
            <a:endParaRPr lang="fi-FI"/>
          </a:p>
        </p:txBody>
      </p:sp>
    </p:spTree>
    <p:extLst>
      <p:ext uri="{BB962C8B-B14F-4D97-AF65-F5344CB8AC3E}">
        <p14:creationId xmlns:p14="http://schemas.microsoft.com/office/powerpoint/2010/main" val="2107957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Argument</a:t>
            </a:r>
            <a:r>
              <a:rPr lang="fi-FI" dirty="0"/>
              <a:t> </a:t>
            </a:r>
            <a:r>
              <a:rPr lang="fi-FI" dirty="0" err="1"/>
              <a:t>that</a:t>
            </a:r>
            <a:r>
              <a:rPr lang="fi-FI" dirty="0"/>
              <a:t> </a:t>
            </a:r>
            <a:r>
              <a:rPr lang="fi-FI" dirty="0" err="1"/>
              <a:t>universities</a:t>
            </a:r>
            <a:r>
              <a:rPr lang="fi-FI" dirty="0"/>
              <a:t> </a:t>
            </a:r>
            <a:r>
              <a:rPr lang="fi-FI" dirty="0" err="1"/>
              <a:t>have</a:t>
            </a:r>
            <a:r>
              <a:rPr lang="fi-FI" dirty="0"/>
              <a:t> </a:t>
            </a:r>
            <a:r>
              <a:rPr lang="fi-FI" dirty="0" err="1"/>
              <a:t>lost</a:t>
            </a:r>
            <a:r>
              <a:rPr lang="fi-FI" dirty="0"/>
              <a:t> </a:t>
            </a:r>
            <a:r>
              <a:rPr lang="fi-FI" dirty="0" err="1"/>
              <a:t>direction</a:t>
            </a:r>
            <a:r>
              <a:rPr lang="fi-FI" dirty="0"/>
              <a:t> </a:t>
            </a:r>
            <a:r>
              <a:rPr lang="fi-FI" dirty="0" err="1"/>
              <a:t>or</a:t>
            </a:r>
            <a:r>
              <a:rPr lang="fi-FI" dirty="0"/>
              <a:t> </a:t>
            </a:r>
            <a:r>
              <a:rPr lang="fi-FI" dirty="0" err="1"/>
              <a:t>sense</a:t>
            </a:r>
            <a:r>
              <a:rPr lang="fi-FI" dirty="0"/>
              <a:t> of </a:t>
            </a:r>
            <a:r>
              <a:rPr lang="fi-FI" dirty="0" err="1"/>
              <a:t>meaning</a:t>
            </a:r>
            <a:r>
              <a:rPr lang="fi-FI" dirty="0"/>
              <a:t>, is a </a:t>
            </a:r>
            <a:r>
              <a:rPr lang="fi-FI" dirty="0" err="1"/>
              <a:t>wrong</a:t>
            </a:r>
            <a:r>
              <a:rPr lang="fi-FI" dirty="0"/>
              <a:t> </a:t>
            </a:r>
            <a:r>
              <a:rPr lang="fi-FI" dirty="0" err="1"/>
              <a:t>one</a:t>
            </a:r>
            <a:r>
              <a:rPr lang="fi-FI" dirty="0"/>
              <a:t>. </a:t>
            </a:r>
            <a:r>
              <a:rPr lang="fi-FI" dirty="0" err="1"/>
              <a:t>Purpose</a:t>
            </a:r>
            <a:r>
              <a:rPr lang="fi-FI" dirty="0"/>
              <a:t> of </a:t>
            </a:r>
            <a:r>
              <a:rPr lang="fi-FI" dirty="0" err="1"/>
              <a:t>university</a:t>
            </a:r>
            <a:r>
              <a:rPr lang="fi-FI" dirty="0"/>
              <a:t> is </a:t>
            </a:r>
            <a:r>
              <a:rPr lang="fi-FI" dirty="0" err="1"/>
              <a:t>really</a:t>
            </a:r>
            <a:r>
              <a:rPr lang="fi-FI" dirty="0"/>
              <a:t> </a:t>
            </a:r>
            <a:r>
              <a:rPr lang="fi-FI" dirty="0" err="1"/>
              <a:t>simple</a:t>
            </a:r>
            <a:r>
              <a:rPr lang="fi-FI" dirty="0"/>
              <a:t>, and </a:t>
            </a:r>
            <a:r>
              <a:rPr lang="fi-FI" dirty="0" err="1"/>
              <a:t>has</a:t>
            </a:r>
            <a:r>
              <a:rPr lang="fi-FI" dirty="0"/>
              <a:t> </a:t>
            </a:r>
            <a:r>
              <a:rPr lang="fi-FI" dirty="0" err="1"/>
              <a:t>not</a:t>
            </a:r>
            <a:r>
              <a:rPr lang="fi-FI" dirty="0"/>
              <a:t> </a:t>
            </a:r>
            <a:r>
              <a:rPr lang="fi-FI" dirty="0" err="1"/>
              <a:t>changed</a:t>
            </a:r>
            <a:r>
              <a:rPr lang="fi-FI" dirty="0"/>
              <a:t>. More </a:t>
            </a:r>
            <a:r>
              <a:rPr lang="fi-FI" dirty="0" err="1"/>
              <a:t>precisely</a:t>
            </a:r>
            <a:r>
              <a:rPr lang="fi-FI" dirty="0"/>
              <a:t>, </a:t>
            </a:r>
            <a:r>
              <a:rPr lang="fi-FI" dirty="0" err="1"/>
              <a:t>those</a:t>
            </a:r>
            <a:r>
              <a:rPr lang="fi-FI" dirty="0"/>
              <a:t> </a:t>
            </a:r>
            <a:r>
              <a:rPr lang="fi-FI" dirty="0" err="1"/>
              <a:t>who</a:t>
            </a:r>
            <a:r>
              <a:rPr lang="fi-FI" dirty="0"/>
              <a:t> </a:t>
            </a:r>
            <a:r>
              <a:rPr lang="fi-FI" dirty="0" err="1"/>
              <a:t>are</a:t>
            </a:r>
            <a:r>
              <a:rPr lang="fi-FI" dirty="0"/>
              <a:t> </a:t>
            </a:r>
            <a:r>
              <a:rPr lang="fi-FI" dirty="0" err="1"/>
              <a:t>most</a:t>
            </a:r>
            <a:r>
              <a:rPr lang="fi-FI" dirty="0"/>
              <a:t> </a:t>
            </a:r>
            <a:r>
              <a:rPr lang="fi-FI" dirty="0" err="1"/>
              <a:t>heavily</a:t>
            </a:r>
            <a:r>
              <a:rPr lang="fi-FI" dirty="0"/>
              <a:t> </a:t>
            </a:r>
            <a:r>
              <a:rPr lang="fi-FI" dirty="0" err="1"/>
              <a:t>invested</a:t>
            </a:r>
            <a:r>
              <a:rPr lang="fi-FI" dirty="0"/>
              <a:t> into ”</a:t>
            </a:r>
            <a:r>
              <a:rPr lang="fi-FI" dirty="0" err="1"/>
              <a:t>what</a:t>
            </a:r>
            <a:r>
              <a:rPr lang="fi-FI" dirty="0"/>
              <a:t> </a:t>
            </a:r>
            <a:r>
              <a:rPr lang="fi-FI" dirty="0" err="1"/>
              <a:t>universities</a:t>
            </a:r>
            <a:r>
              <a:rPr lang="fi-FI" dirty="0"/>
              <a:t> </a:t>
            </a:r>
            <a:r>
              <a:rPr lang="fi-FI" dirty="0" err="1"/>
              <a:t>are</a:t>
            </a:r>
            <a:r>
              <a:rPr lang="fi-FI" dirty="0"/>
              <a:t>” </a:t>
            </a:r>
            <a:r>
              <a:rPr lang="fi-FI" dirty="0" err="1"/>
              <a:t>have</a:t>
            </a:r>
            <a:r>
              <a:rPr lang="fi-FI" dirty="0"/>
              <a:t> </a:t>
            </a:r>
            <a:r>
              <a:rPr lang="fi-FI" dirty="0" err="1"/>
              <a:t>lost</a:t>
            </a:r>
            <a:r>
              <a:rPr lang="fi-FI" dirty="0"/>
              <a:t> </a:t>
            </a:r>
            <a:r>
              <a:rPr lang="fi-FI" dirty="0" err="1"/>
              <a:t>voice</a:t>
            </a:r>
            <a:r>
              <a:rPr lang="fi-FI" dirty="0"/>
              <a:t> and </a:t>
            </a:r>
            <a:r>
              <a:rPr lang="fi-FI" dirty="0" err="1"/>
              <a:t>ability</a:t>
            </a:r>
            <a:r>
              <a:rPr lang="fi-FI" dirty="0"/>
              <a:t> to </a:t>
            </a:r>
            <a:r>
              <a:rPr lang="fi-FI" dirty="0" err="1"/>
              <a:t>influence</a:t>
            </a:r>
            <a:r>
              <a:rPr lang="fi-FI" dirty="0"/>
              <a:t> and </a:t>
            </a:r>
            <a:r>
              <a:rPr lang="fi-FI" dirty="0" err="1"/>
              <a:t>direct</a:t>
            </a:r>
            <a:r>
              <a:rPr lang="fi-FI" dirty="0"/>
              <a:t>. </a:t>
            </a:r>
            <a:r>
              <a:rPr lang="fi-FI" dirty="0" err="1"/>
              <a:t>Hence</a:t>
            </a:r>
            <a:r>
              <a:rPr lang="fi-FI" dirty="0"/>
              <a:t> the </a:t>
            </a:r>
            <a:r>
              <a:rPr lang="fi-FI" dirty="0" err="1"/>
              <a:t>sense</a:t>
            </a:r>
            <a:r>
              <a:rPr lang="fi-FI" dirty="0"/>
              <a:t> of </a:t>
            </a:r>
            <a:r>
              <a:rPr lang="fi-FI" dirty="0" err="1"/>
              <a:t>lost</a:t>
            </a:r>
            <a:r>
              <a:rPr lang="fi-FI" dirty="0"/>
              <a:t> </a:t>
            </a:r>
            <a:r>
              <a:rPr lang="fi-FI" dirty="0" err="1"/>
              <a:t>direction</a:t>
            </a:r>
            <a:r>
              <a:rPr lang="fi-FI" dirty="0"/>
              <a:t>.</a:t>
            </a:r>
          </a:p>
        </p:txBody>
      </p:sp>
      <p:sp>
        <p:nvSpPr>
          <p:cNvPr id="4" name="Slide Number Placeholder 3"/>
          <p:cNvSpPr>
            <a:spLocks noGrp="1"/>
          </p:cNvSpPr>
          <p:nvPr>
            <p:ph type="sldNum" sz="quarter" idx="5"/>
          </p:nvPr>
        </p:nvSpPr>
        <p:spPr/>
        <p:txBody>
          <a:bodyPr/>
          <a:lstStyle/>
          <a:p>
            <a:fld id="{DA2CDBA3-8E53-4B38-8A28-94E4F9D9260E}" type="slidenum">
              <a:rPr lang="fi-FI" smtClean="0"/>
              <a:pPr/>
              <a:t>10</a:t>
            </a:fld>
            <a:endParaRPr lang="fi-FI"/>
          </a:p>
        </p:txBody>
      </p:sp>
    </p:spTree>
    <p:extLst>
      <p:ext uri="{BB962C8B-B14F-4D97-AF65-F5344CB8AC3E}">
        <p14:creationId xmlns:p14="http://schemas.microsoft.com/office/powerpoint/2010/main" val="3637885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a:t>
            </a:r>
            <a:r>
              <a:rPr lang="fi-FI" dirty="0" err="1"/>
              <a:t>Rationality</a:t>
            </a:r>
            <a:r>
              <a:rPr lang="fi-FI" dirty="0"/>
              <a:t> </a:t>
            </a:r>
            <a:r>
              <a:rPr lang="fi-FI" dirty="0" err="1"/>
              <a:t>under</a:t>
            </a:r>
            <a:r>
              <a:rPr lang="fi-FI" dirty="0"/>
              <a:t> </a:t>
            </a:r>
            <a:r>
              <a:rPr lang="fi-FI" dirty="0" err="1"/>
              <a:t>threat</a:t>
            </a:r>
            <a:r>
              <a:rPr lang="fi-FI" dirty="0"/>
              <a:t>: Steven </a:t>
            </a:r>
            <a:r>
              <a:rPr lang="fi-FI" dirty="0" err="1"/>
              <a:t>Pinker</a:t>
            </a:r>
            <a:r>
              <a:rPr lang="fi-FI" dirty="0"/>
              <a:t>:  on </a:t>
            </a:r>
            <a:r>
              <a:rPr lang="fi-FI" dirty="0" err="1"/>
              <a:t>academic</a:t>
            </a:r>
            <a:r>
              <a:rPr lang="fi-FI" dirty="0"/>
              <a:t> </a:t>
            </a:r>
            <a:r>
              <a:rPr lang="fi-FI" dirty="0" err="1"/>
              <a:t>freedom</a:t>
            </a:r>
            <a:r>
              <a:rPr lang="fi-FI" dirty="0"/>
              <a:t> at </a:t>
            </a:r>
            <a:r>
              <a:rPr lang="fi-FI" dirty="0" err="1"/>
              <a:t>dissident</a:t>
            </a:r>
            <a:r>
              <a:rPr lang="fi-FI" dirty="0"/>
              <a:t> </a:t>
            </a:r>
            <a:r>
              <a:rPr lang="fi-FI" dirty="0" err="1"/>
              <a:t>dialogues</a:t>
            </a:r>
            <a:r>
              <a:rPr lang="fi-FI"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err="1"/>
              <a:t>Today</a:t>
            </a:r>
            <a:r>
              <a:rPr lang="fi-FI" dirty="0"/>
              <a:t>: </a:t>
            </a:r>
            <a:r>
              <a:rPr lang="fi-FI" dirty="0" err="1"/>
              <a:t>growing</a:t>
            </a:r>
            <a:r>
              <a:rPr lang="fi-FI" dirty="0"/>
              <a:t> </a:t>
            </a:r>
            <a:r>
              <a:rPr lang="fi-FI" dirty="0" err="1"/>
              <a:t>belief</a:t>
            </a:r>
            <a:r>
              <a:rPr lang="fi-FI" dirty="0"/>
              <a:t> in </a:t>
            </a:r>
            <a:r>
              <a:rPr lang="fi-FI" dirty="0" err="1"/>
              <a:t>conspiracy</a:t>
            </a:r>
            <a:r>
              <a:rPr lang="fi-FI" dirty="0"/>
              <a:t> </a:t>
            </a:r>
            <a:r>
              <a:rPr lang="fi-FI" dirty="0" err="1"/>
              <a:t>theories</a:t>
            </a:r>
            <a:r>
              <a:rPr lang="fi-FI" dirty="0"/>
              <a:t> &amp; </a:t>
            </a:r>
            <a:r>
              <a:rPr lang="fi-FI" dirty="0" err="1"/>
              <a:t>alternative</a:t>
            </a:r>
            <a:r>
              <a:rPr lang="fi-FI" dirty="0"/>
              <a:t> </a:t>
            </a:r>
            <a:r>
              <a:rPr lang="fi-FI" dirty="0" err="1"/>
              <a:t>explanations</a:t>
            </a:r>
            <a:r>
              <a:rPr lang="fi-FI" dirty="0"/>
              <a:t> – </a:t>
            </a:r>
            <a:r>
              <a:rPr lang="fi-FI" dirty="0" err="1"/>
              <a:t>human’s</a:t>
            </a:r>
            <a:r>
              <a:rPr lang="fi-FI" dirty="0"/>
              <a:t> </a:t>
            </a:r>
            <a:r>
              <a:rPr lang="fi-FI" dirty="0" err="1"/>
              <a:t>don’t</a:t>
            </a:r>
            <a:r>
              <a:rPr lang="fi-FI" dirty="0"/>
              <a:t> </a:t>
            </a:r>
            <a:r>
              <a:rPr lang="fi-FI" dirty="0" err="1"/>
              <a:t>reason</a:t>
            </a:r>
            <a:r>
              <a:rPr lang="fi-FI" dirty="0"/>
              <a:t> </a:t>
            </a:r>
            <a:r>
              <a:rPr lang="fi-FI" dirty="0" err="1"/>
              <a:t>according</a:t>
            </a:r>
            <a:r>
              <a:rPr lang="fi-FI" dirty="0"/>
              <a:t> to </a:t>
            </a:r>
            <a:r>
              <a:rPr lang="fi-FI" dirty="0" err="1"/>
              <a:t>normative</a:t>
            </a:r>
            <a:r>
              <a:rPr lang="fi-FI" dirty="0"/>
              <a:t> </a:t>
            </a:r>
            <a:r>
              <a:rPr lang="fi-FI" dirty="0" err="1"/>
              <a:t>models</a:t>
            </a:r>
            <a:r>
              <a:rPr lang="fi-FI" dirty="0"/>
              <a:t> </a:t>
            </a:r>
            <a:r>
              <a:rPr lang="fi-FI" dirty="0" err="1"/>
              <a:t>like</a:t>
            </a:r>
            <a:r>
              <a:rPr lang="fi-FI" dirty="0"/>
              <a:t> </a:t>
            </a:r>
            <a:r>
              <a:rPr lang="fi-FI" dirty="0" err="1"/>
              <a:t>logic</a:t>
            </a:r>
            <a:r>
              <a:rPr lang="fi-FI" dirty="0"/>
              <a:t>, </a:t>
            </a:r>
            <a:r>
              <a:rPr lang="fi-FI" dirty="0" err="1"/>
              <a:t>probablility</a:t>
            </a:r>
            <a:r>
              <a:rPr lang="fi-FI" dirty="0"/>
              <a:t>, </a:t>
            </a:r>
            <a:r>
              <a:rPr lang="fi-FI" dirty="0" err="1"/>
              <a:t>correlation&amp;causation</a:t>
            </a:r>
            <a:r>
              <a:rPr lang="fi-FI" dirty="0"/>
              <a:t> etc. </a:t>
            </a:r>
            <a:r>
              <a:rPr lang="fi-FI" dirty="0" err="1"/>
              <a:t>But</a:t>
            </a:r>
            <a:r>
              <a:rPr lang="fi-FI" dirty="0"/>
              <a:t> </a:t>
            </a:r>
            <a:r>
              <a:rPr lang="fi-FI" dirty="0" err="1"/>
              <a:t>also</a:t>
            </a:r>
            <a:r>
              <a:rPr lang="fi-FI" dirty="0"/>
              <a:t> </a:t>
            </a:r>
            <a:r>
              <a:rPr lang="fi-FI" dirty="0" err="1"/>
              <a:t>according</a:t>
            </a:r>
            <a:r>
              <a:rPr lang="fi-FI" dirty="0"/>
              <a:t> to intuition, </a:t>
            </a:r>
            <a:r>
              <a:rPr lang="fi-FI" dirty="0" err="1"/>
              <a:t>beliefs</a:t>
            </a:r>
            <a:r>
              <a:rPr lang="fi-FI" dirty="0"/>
              <a:t>, </a:t>
            </a:r>
            <a:r>
              <a:rPr lang="fi-FI" dirty="0" err="1"/>
              <a:t>biases</a:t>
            </a:r>
            <a:r>
              <a:rPr lang="fi-FI" dirty="0"/>
              <a:t>, </a:t>
            </a:r>
            <a:r>
              <a:rPr lang="fi-FI" dirty="0" err="1"/>
              <a:t>heuristics</a:t>
            </a:r>
            <a:r>
              <a:rPr lang="fi-FI" dirty="0"/>
              <a:t> </a:t>
            </a:r>
            <a:r>
              <a:rPr lang="fi-FI" dirty="0">
                <a:sym typeface="Wingdings" panose="05000000000000000000" pitchFamily="2" charset="2"/>
              </a:rPr>
              <a:t> </a:t>
            </a:r>
            <a:r>
              <a:rPr lang="fi-FI" dirty="0" err="1">
                <a:sym typeface="Wingdings" panose="05000000000000000000" pitchFamily="2" charset="2"/>
              </a:rPr>
              <a:t>irrationality</a:t>
            </a:r>
            <a:r>
              <a:rPr lang="fi-FI" dirty="0">
                <a:sym typeface="Wingdings" panose="05000000000000000000" pitchFamily="2" charset="2"/>
              </a:rPr>
              <a:t> is </a:t>
            </a:r>
            <a:r>
              <a:rPr lang="fi-FI" dirty="0" err="1">
                <a:sym typeface="Wingdings" panose="05000000000000000000" pitchFamily="2" charset="2"/>
              </a:rPr>
              <a:t>part</a:t>
            </a:r>
            <a:r>
              <a:rPr lang="fi-FI" dirty="0">
                <a:sym typeface="Wingdings" panose="05000000000000000000" pitchFamily="2" charset="2"/>
              </a:rPr>
              <a:t> of </a:t>
            </a:r>
            <a:r>
              <a:rPr lang="fi-FI" dirty="0" err="1">
                <a:sym typeface="Wingdings" panose="05000000000000000000" pitchFamily="2" charset="2"/>
              </a:rPr>
              <a:t>human</a:t>
            </a:r>
            <a:r>
              <a:rPr lang="fi-FI" dirty="0">
                <a:sym typeface="Wingdings" panose="05000000000000000000" pitchFamily="2" charset="2"/>
              </a:rPr>
              <a:t> </a:t>
            </a:r>
            <a:r>
              <a:rPr lang="fi-FI" dirty="0" err="1">
                <a:sym typeface="Wingdings" panose="05000000000000000000" pitchFamily="2" charset="2"/>
              </a:rPr>
              <a:t>nature</a:t>
            </a:r>
            <a:r>
              <a:rPr lang="fi-FI" dirty="0">
                <a:sym typeface="Wingdings" panose="05000000000000000000" pitchFamily="2" charset="2"/>
              </a:rPr>
              <a:t>, </a:t>
            </a:r>
            <a:r>
              <a:rPr lang="fi-FI" dirty="0" err="1">
                <a:sym typeface="Wingdings" panose="05000000000000000000" pitchFamily="2" charset="2"/>
              </a:rPr>
              <a:t>also</a:t>
            </a:r>
            <a:r>
              <a:rPr lang="fi-FI" dirty="0">
                <a:sym typeface="Wingdings" panose="05000000000000000000" pitchFamily="2" charset="2"/>
              </a:rPr>
              <a:t> </a:t>
            </a:r>
            <a:r>
              <a:rPr lang="fi-FI" dirty="0" err="1">
                <a:sym typeface="Wingdings" panose="05000000000000000000" pitchFamily="2" charset="2"/>
              </a:rPr>
              <a:t>among</a:t>
            </a:r>
            <a:r>
              <a:rPr lang="fi-FI" dirty="0">
                <a:sym typeface="Wingdings" panose="05000000000000000000" pitchFamily="2" charset="2"/>
              </a:rPr>
              <a:t> </a:t>
            </a:r>
            <a:r>
              <a:rPr lang="fi-FI" dirty="0" err="1">
                <a:sym typeface="Wingdings" panose="05000000000000000000" pitchFamily="2" charset="2"/>
              </a:rPr>
              <a:t>academics</a:t>
            </a:r>
            <a:r>
              <a:rPr lang="fi-FI" dirty="0">
                <a:sym typeface="Wingdings" panose="05000000000000000000" pitchFamily="2" charset="2"/>
              </a:rPr>
              <a:t>, i.e. </a:t>
            </a:r>
            <a:r>
              <a:rPr lang="fi-FI" dirty="0" err="1">
                <a:sym typeface="Wingdings" panose="05000000000000000000" pitchFamily="2" charset="2"/>
              </a:rPr>
              <a:t>supporting</a:t>
            </a:r>
            <a:r>
              <a:rPr lang="fi-FI" dirty="0">
                <a:sym typeface="Wingdings" panose="05000000000000000000" pitchFamily="2" charset="2"/>
              </a:rPr>
              <a:t> </a:t>
            </a:r>
            <a:r>
              <a:rPr lang="fi-FI" dirty="0" err="1">
                <a:sym typeface="Wingdings" panose="05000000000000000000" pitchFamily="2" charset="2"/>
              </a:rPr>
              <a:t>evidence</a:t>
            </a:r>
            <a:r>
              <a:rPr lang="fi-FI" dirty="0">
                <a:sym typeface="Wingdings" panose="05000000000000000000" pitchFamily="2" charset="2"/>
              </a:rPr>
              <a:t> is </a:t>
            </a:r>
            <a:r>
              <a:rPr lang="fi-FI" dirty="0" err="1">
                <a:sym typeface="Wingdings" panose="05000000000000000000" pitchFamily="2" charset="2"/>
              </a:rPr>
              <a:t>thought</a:t>
            </a:r>
            <a:r>
              <a:rPr lang="fi-FI" dirty="0">
                <a:sym typeface="Wingdings" panose="05000000000000000000" pitchFamily="2" charset="2"/>
              </a:rPr>
              <a:t> to </a:t>
            </a:r>
            <a:r>
              <a:rPr lang="fi-FI" dirty="0" err="1">
                <a:sym typeface="Wingdings" panose="05000000000000000000" pitchFamily="2" charset="2"/>
              </a:rPr>
              <a:t>confirm</a:t>
            </a:r>
            <a:r>
              <a:rPr lang="fi-FI" dirty="0">
                <a:sym typeface="Wingdings" panose="05000000000000000000" pitchFamily="2" charset="2"/>
              </a:rPr>
              <a:t> </a:t>
            </a:r>
            <a:r>
              <a:rPr lang="fi-FI" dirty="0" err="1">
                <a:sym typeface="Wingdings" panose="05000000000000000000" pitchFamily="2" charset="2"/>
              </a:rPr>
              <a:t>with</a:t>
            </a:r>
            <a:r>
              <a:rPr lang="fi-FI" dirty="0">
                <a:sym typeface="Wingdings" panose="05000000000000000000" pitchFamily="2" charset="2"/>
              </a:rPr>
              <a:t> </a:t>
            </a:r>
            <a:r>
              <a:rPr lang="fi-FI" dirty="0" err="1">
                <a:sym typeface="Wingdings" panose="05000000000000000000" pitchFamily="2" charset="2"/>
              </a:rPr>
              <a:t>one’s</a:t>
            </a:r>
            <a:r>
              <a:rPr lang="fi-FI" dirty="0">
                <a:sym typeface="Wingdings" panose="05000000000000000000" pitchFamily="2" charset="2"/>
              </a:rPr>
              <a:t> </a:t>
            </a:r>
            <a:r>
              <a:rPr lang="fi-FI" dirty="0" err="1">
                <a:sym typeface="Wingdings" panose="05000000000000000000" pitchFamily="2" charset="2"/>
              </a:rPr>
              <a:t>expectations</a:t>
            </a:r>
            <a:endParaRPr lang="fi-FI"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 – </a:t>
            </a:r>
            <a:r>
              <a:rPr lang="fi-FI" dirty="0" err="1"/>
              <a:t>human’s</a:t>
            </a:r>
            <a:r>
              <a:rPr lang="fi-FI" dirty="0"/>
              <a:t> </a:t>
            </a:r>
            <a:r>
              <a:rPr lang="fi-FI" dirty="0" err="1"/>
              <a:t>don’t</a:t>
            </a:r>
            <a:r>
              <a:rPr lang="fi-FI" dirty="0"/>
              <a:t> </a:t>
            </a:r>
            <a:r>
              <a:rPr lang="fi-FI" dirty="0" err="1"/>
              <a:t>reason</a:t>
            </a:r>
            <a:r>
              <a:rPr lang="fi-FI" dirty="0"/>
              <a:t> </a:t>
            </a:r>
            <a:r>
              <a:rPr lang="fi-FI" dirty="0" err="1"/>
              <a:t>according</a:t>
            </a:r>
            <a:r>
              <a:rPr lang="fi-FI" dirty="0"/>
              <a:t> to </a:t>
            </a:r>
            <a:r>
              <a:rPr lang="fi-FI" dirty="0" err="1"/>
              <a:t>normative</a:t>
            </a:r>
            <a:r>
              <a:rPr lang="fi-FI" dirty="0"/>
              <a:t> </a:t>
            </a:r>
            <a:r>
              <a:rPr lang="fi-FI" dirty="0" err="1"/>
              <a:t>models</a:t>
            </a:r>
            <a:r>
              <a:rPr lang="fi-FI" dirty="0"/>
              <a:t> </a:t>
            </a:r>
            <a:r>
              <a:rPr lang="fi-FI" dirty="0" err="1"/>
              <a:t>like</a:t>
            </a:r>
            <a:r>
              <a:rPr lang="fi-FI" dirty="0"/>
              <a:t> </a:t>
            </a:r>
            <a:r>
              <a:rPr lang="fi-FI" dirty="0" err="1"/>
              <a:t>logic</a:t>
            </a:r>
            <a:r>
              <a:rPr lang="fi-FI" dirty="0"/>
              <a:t>, </a:t>
            </a:r>
            <a:r>
              <a:rPr lang="fi-FI" dirty="0" err="1"/>
              <a:t>probablility</a:t>
            </a:r>
            <a:r>
              <a:rPr lang="fi-FI" dirty="0"/>
              <a:t>, </a:t>
            </a:r>
            <a:r>
              <a:rPr lang="fi-FI" dirty="0" err="1"/>
              <a:t>correlation&amp;causation</a:t>
            </a:r>
            <a:r>
              <a:rPr lang="fi-FI" dirty="0"/>
              <a:t> etc. </a:t>
            </a:r>
            <a:r>
              <a:rPr lang="fi-FI" dirty="0" err="1"/>
              <a:t>But</a:t>
            </a:r>
            <a:r>
              <a:rPr lang="fi-FI" dirty="0"/>
              <a:t> </a:t>
            </a:r>
            <a:r>
              <a:rPr lang="fi-FI" dirty="0" err="1"/>
              <a:t>also</a:t>
            </a:r>
            <a:r>
              <a:rPr lang="fi-FI" dirty="0"/>
              <a:t> </a:t>
            </a:r>
            <a:r>
              <a:rPr lang="fi-FI" dirty="0" err="1"/>
              <a:t>according</a:t>
            </a:r>
            <a:r>
              <a:rPr lang="fi-FI" dirty="0"/>
              <a:t> to intuition, </a:t>
            </a:r>
            <a:r>
              <a:rPr lang="fi-FI" dirty="0" err="1"/>
              <a:t>beliefs</a:t>
            </a:r>
            <a:r>
              <a:rPr lang="fi-FI" dirty="0"/>
              <a:t>, </a:t>
            </a:r>
            <a:r>
              <a:rPr lang="fi-FI" dirty="0" err="1"/>
              <a:t>biases</a:t>
            </a:r>
            <a:r>
              <a:rPr lang="fi-FI" dirty="0"/>
              <a:t>, </a:t>
            </a:r>
            <a:r>
              <a:rPr lang="fi-FI" dirty="0" err="1"/>
              <a:t>heuristics</a:t>
            </a:r>
            <a:r>
              <a:rPr lang="fi-FI" dirty="0"/>
              <a:t> </a:t>
            </a:r>
            <a:r>
              <a:rPr lang="fi-FI" dirty="0">
                <a:sym typeface="Wingdings" panose="05000000000000000000" pitchFamily="2" charset="2"/>
              </a:rPr>
              <a:t> </a:t>
            </a:r>
            <a:r>
              <a:rPr lang="fi-FI" dirty="0" err="1">
                <a:sym typeface="Wingdings" panose="05000000000000000000" pitchFamily="2" charset="2"/>
              </a:rPr>
              <a:t>irrationality</a:t>
            </a:r>
            <a:r>
              <a:rPr lang="fi-FI" dirty="0">
                <a:sym typeface="Wingdings" panose="05000000000000000000" pitchFamily="2" charset="2"/>
              </a:rPr>
              <a:t> is </a:t>
            </a:r>
            <a:r>
              <a:rPr lang="fi-FI" dirty="0" err="1">
                <a:sym typeface="Wingdings" panose="05000000000000000000" pitchFamily="2" charset="2"/>
              </a:rPr>
              <a:t>part</a:t>
            </a:r>
            <a:r>
              <a:rPr lang="fi-FI" dirty="0">
                <a:sym typeface="Wingdings" panose="05000000000000000000" pitchFamily="2" charset="2"/>
              </a:rPr>
              <a:t> of </a:t>
            </a:r>
            <a:r>
              <a:rPr lang="fi-FI" dirty="0" err="1">
                <a:sym typeface="Wingdings" panose="05000000000000000000" pitchFamily="2" charset="2"/>
              </a:rPr>
              <a:t>human</a:t>
            </a:r>
            <a:r>
              <a:rPr lang="fi-FI" dirty="0">
                <a:sym typeface="Wingdings" panose="05000000000000000000" pitchFamily="2" charset="2"/>
              </a:rPr>
              <a:t> </a:t>
            </a:r>
            <a:r>
              <a:rPr lang="fi-FI" dirty="0" err="1">
                <a:sym typeface="Wingdings" panose="05000000000000000000" pitchFamily="2" charset="2"/>
              </a:rPr>
              <a:t>nature</a:t>
            </a:r>
            <a:r>
              <a:rPr lang="fi-FI" dirty="0">
                <a:sym typeface="Wingdings" panose="05000000000000000000" pitchFamily="2" charset="2"/>
              </a:rPr>
              <a:t>, </a:t>
            </a:r>
            <a:r>
              <a:rPr lang="fi-FI" dirty="0" err="1">
                <a:sym typeface="Wingdings" panose="05000000000000000000" pitchFamily="2" charset="2"/>
              </a:rPr>
              <a:t>also</a:t>
            </a:r>
            <a:r>
              <a:rPr lang="fi-FI" dirty="0">
                <a:sym typeface="Wingdings" panose="05000000000000000000" pitchFamily="2" charset="2"/>
              </a:rPr>
              <a:t> </a:t>
            </a:r>
            <a:r>
              <a:rPr lang="fi-FI" dirty="0" err="1">
                <a:sym typeface="Wingdings" panose="05000000000000000000" pitchFamily="2" charset="2"/>
              </a:rPr>
              <a:t>among</a:t>
            </a:r>
            <a:r>
              <a:rPr lang="fi-FI" dirty="0">
                <a:sym typeface="Wingdings" panose="05000000000000000000" pitchFamily="2" charset="2"/>
              </a:rPr>
              <a:t> </a:t>
            </a:r>
            <a:r>
              <a:rPr lang="fi-FI" dirty="0" err="1">
                <a:sym typeface="Wingdings" panose="05000000000000000000" pitchFamily="2" charset="2"/>
              </a:rPr>
              <a:t>academics</a:t>
            </a:r>
            <a:r>
              <a:rPr lang="fi-FI" dirty="0">
                <a:sym typeface="Wingdings" panose="05000000000000000000" pitchFamily="2" charset="2"/>
              </a:rPr>
              <a:t>, i.e. </a:t>
            </a:r>
            <a:r>
              <a:rPr lang="fi-FI" dirty="0" err="1">
                <a:sym typeface="Wingdings" panose="05000000000000000000" pitchFamily="2" charset="2"/>
              </a:rPr>
              <a:t>supporting</a:t>
            </a:r>
            <a:r>
              <a:rPr lang="fi-FI" dirty="0">
                <a:sym typeface="Wingdings" panose="05000000000000000000" pitchFamily="2" charset="2"/>
              </a:rPr>
              <a:t> </a:t>
            </a:r>
            <a:r>
              <a:rPr lang="fi-FI" dirty="0" err="1">
                <a:sym typeface="Wingdings" panose="05000000000000000000" pitchFamily="2" charset="2"/>
              </a:rPr>
              <a:t>evidence</a:t>
            </a:r>
            <a:r>
              <a:rPr lang="fi-FI" dirty="0">
                <a:sym typeface="Wingdings" panose="05000000000000000000" pitchFamily="2" charset="2"/>
              </a:rPr>
              <a:t> is </a:t>
            </a:r>
            <a:r>
              <a:rPr lang="fi-FI" dirty="0" err="1">
                <a:sym typeface="Wingdings" panose="05000000000000000000" pitchFamily="2" charset="2"/>
              </a:rPr>
              <a:t>thought</a:t>
            </a:r>
            <a:r>
              <a:rPr lang="fi-FI" dirty="0">
                <a:sym typeface="Wingdings" panose="05000000000000000000" pitchFamily="2" charset="2"/>
              </a:rPr>
              <a:t> to </a:t>
            </a:r>
            <a:r>
              <a:rPr lang="fi-FI" dirty="0" err="1">
                <a:sym typeface="Wingdings" panose="05000000000000000000" pitchFamily="2" charset="2"/>
              </a:rPr>
              <a:t>confirm</a:t>
            </a:r>
            <a:r>
              <a:rPr lang="fi-FI" dirty="0">
                <a:sym typeface="Wingdings" panose="05000000000000000000" pitchFamily="2" charset="2"/>
              </a:rPr>
              <a:t> </a:t>
            </a:r>
            <a:r>
              <a:rPr lang="fi-FI" dirty="0" err="1">
                <a:sym typeface="Wingdings" panose="05000000000000000000" pitchFamily="2" charset="2"/>
              </a:rPr>
              <a:t>with</a:t>
            </a:r>
            <a:r>
              <a:rPr lang="fi-FI" dirty="0">
                <a:sym typeface="Wingdings" panose="05000000000000000000" pitchFamily="2" charset="2"/>
              </a:rPr>
              <a:t> </a:t>
            </a:r>
            <a:r>
              <a:rPr lang="fi-FI" dirty="0" err="1">
                <a:sym typeface="Wingdings" panose="05000000000000000000" pitchFamily="2" charset="2"/>
              </a:rPr>
              <a:t>one’s</a:t>
            </a:r>
            <a:r>
              <a:rPr lang="fi-FI" dirty="0">
                <a:sym typeface="Wingdings" panose="05000000000000000000" pitchFamily="2" charset="2"/>
              </a:rPr>
              <a:t> </a:t>
            </a:r>
            <a:r>
              <a:rPr lang="fi-FI" dirty="0" err="1">
                <a:sym typeface="Wingdings" panose="05000000000000000000" pitchFamily="2" charset="2"/>
              </a:rPr>
              <a:t>expectations</a:t>
            </a:r>
            <a:endParaRPr lang="fi-FI" dirty="0"/>
          </a:p>
          <a:p>
            <a:endParaRPr lang="fi-FI" dirty="0"/>
          </a:p>
          <a:p>
            <a:r>
              <a:rPr lang="fi-FI" dirty="0">
                <a:sym typeface="Wingdings" panose="05000000000000000000" pitchFamily="2" charset="2"/>
              </a:rPr>
              <a:t>Paradox: </a:t>
            </a:r>
            <a:r>
              <a:rPr lang="fi-FI" dirty="0" err="1">
                <a:sym typeface="Wingdings" panose="05000000000000000000" pitchFamily="2" charset="2"/>
              </a:rPr>
              <a:t>climate</a:t>
            </a:r>
            <a:r>
              <a:rPr lang="fi-FI" dirty="0">
                <a:sym typeface="Wingdings" panose="05000000000000000000" pitchFamily="2" charset="2"/>
              </a:rPr>
              <a:t> </a:t>
            </a:r>
            <a:r>
              <a:rPr lang="fi-FI" dirty="0" err="1">
                <a:sym typeface="Wingdings" panose="05000000000000000000" pitchFamily="2" charset="2"/>
              </a:rPr>
              <a:t>scientists</a:t>
            </a:r>
            <a:r>
              <a:rPr lang="fi-FI" dirty="0">
                <a:sym typeface="Wingdings" panose="05000000000000000000" pitchFamily="2" charset="2"/>
              </a:rPr>
              <a:t> </a:t>
            </a:r>
            <a:r>
              <a:rPr lang="fi-FI" dirty="0" err="1">
                <a:sym typeface="Wingdings" panose="05000000000000000000" pitchFamily="2" charset="2"/>
              </a:rPr>
              <a:t>perform</a:t>
            </a:r>
            <a:r>
              <a:rPr lang="fi-FI" dirty="0">
                <a:sym typeface="Wingdings" panose="05000000000000000000" pitchFamily="2" charset="2"/>
              </a:rPr>
              <a:t> NO </a:t>
            </a:r>
            <a:r>
              <a:rPr lang="fi-FI" dirty="0" err="1">
                <a:sym typeface="Wingdings" panose="05000000000000000000" pitchFamily="2" charset="2"/>
              </a:rPr>
              <a:t>better</a:t>
            </a:r>
            <a:r>
              <a:rPr lang="fi-FI" dirty="0">
                <a:sym typeface="Wingdings" panose="05000000000000000000" pitchFamily="2" charset="2"/>
              </a:rPr>
              <a:t> in </a:t>
            </a:r>
            <a:r>
              <a:rPr lang="fi-FI" dirty="0" err="1">
                <a:sym typeface="Wingdings" panose="05000000000000000000" pitchFamily="2" charset="2"/>
              </a:rPr>
              <a:t>true-false</a:t>
            </a:r>
            <a:r>
              <a:rPr lang="fi-FI" dirty="0">
                <a:sym typeface="Wingdings" panose="05000000000000000000" pitchFamily="2" charset="2"/>
              </a:rPr>
              <a:t> </a:t>
            </a:r>
            <a:r>
              <a:rPr lang="fi-FI" dirty="0" err="1">
                <a:sym typeface="Wingdings" panose="05000000000000000000" pitchFamily="2" charset="2"/>
              </a:rPr>
              <a:t>climate</a:t>
            </a:r>
            <a:r>
              <a:rPr lang="fi-FI" dirty="0">
                <a:sym typeface="Wingdings" panose="05000000000000000000" pitchFamily="2" charset="2"/>
              </a:rPr>
              <a:t> </a:t>
            </a:r>
            <a:r>
              <a:rPr lang="fi-FI" dirty="0" err="1">
                <a:sym typeface="Wingdings" panose="05000000000000000000" pitchFamily="2" charset="2"/>
              </a:rPr>
              <a:t>questions</a:t>
            </a:r>
            <a:r>
              <a:rPr lang="fi-FI" dirty="0">
                <a:sym typeface="Wingdings" panose="05000000000000000000" pitchFamily="2" charset="2"/>
              </a:rPr>
              <a:t> </a:t>
            </a:r>
            <a:r>
              <a:rPr lang="fi-FI" dirty="0" err="1">
                <a:sym typeface="Wingdings" panose="05000000000000000000" pitchFamily="2" charset="2"/>
              </a:rPr>
              <a:t>than</a:t>
            </a:r>
            <a:r>
              <a:rPr lang="fi-FI" dirty="0">
                <a:sym typeface="Wingdings" panose="05000000000000000000" pitchFamily="2" charset="2"/>
              </a:rPr>
              <a:t> </a:t>
            </a:r>
            <a:r>
              <a:rPr lang="fi-FI" dirty="0" err="1">
                <a:sym typeface="Wingdings" panose="05000000000000000000" pitchFamily="2" charset="2"/>
              </a:rPr>
              <a:t>climate</a:t>
            </a:r>
            <a:r>
              <a:rPr lang="fi-FI" dirty="0">
                <a:sym typeface="Wingdings" panose="05000000000000000000" pitchFamily="2" charset="2"/>
              </a:rPr>
              <a:t> </a:t>
            </a:r>
            <a:r>
              <a:rPr lang="fi-FI" dirty="0" err="1">
                <a:sym typeface="Wingdings" panose="05000000000000000000" pitchFamily="2" charset="2"/>
              </a:rPr>
              <a:t>deniers</a:t>
            </a:r>
            <a:endParaRPr lang="fi-FI" dirty="0">
              <a:sym typeface="Wingdings" panose="05000000000000000000" pitchFamily="2" charset="2"/>
            </a:endParaRPr>
          </a:p>
          <a:p>
            <a:r>
              <a:rPr lang="fi-FI" dirty="0" err="1">
                <a:sym typeface="Wingdings" panose="05000000000000000000" pitchFamily="2" charset="2"/>
              </a:rPr>
              <a:t>What</a:t>
            </a:r>
            <a:r>
              <a:rPr lang="fi-FI" dirty="0">
                <a:sym typeface="Wingdings" panose="05000000000000000000" pitchFamily="2" charset="2"/>
              </a:rPr>
              <a:t> (</a:t>
            </a:r>
            <a:r>
              <a:rPr lang="fi-FI" dirty="0" err="1">
                <a:sym typeface="Wingdings" panose="05000000000000000000" pitchFamily="2" charset="2"/>
              </a:rPr>
              <a:t>according</a:t>
            </a:r>
            <a:r>
              <a:rPr lang="fi-FI" dirty="0">
                <a:sym typeface="Wingdings" panose="05000000000000000000" pitchFamily="2" charset="2"/>
              </a:rPr>
              <a:t> to </a:t>
            </a:r>
            <a:r>
              <a:rPr lang="fi-FI" dirty="0" err="1">
                <a:sym typeface="Wingdings" panose="05000000000000000000" pitchFamily="2" charset="2"/>
              </a:rPr>
              <a:t>studies</a:t>
            </a:r>
            <a:r>
              <a:rPr lang="fi-FI" dirty="0">
                <a:sym typeface="Wingdings" panose="05000000000000000000" pitchFamily="2" charset="2"/>
              </a:rPr>
              <a:t>) </a:t>
            </a:r>
            <a:r>
              <a:rPr lang="fi-FI" dirty="0" err="1">
                <a:sym typeface="Wingdings" panose="05000000000000000000" pitchFamily="2" charset="2"/>
              </a:rPr>
              <a:t>predict</a:t>
            </a:r>
            <a:r>
              <a:rPr lang="fi-FI" dirty="0">
                <a:sym typeface="Wingdings" panose="05000000000000000000" pitchFamily="2" charset="2"/>
              </a:rPr>
              <a:t> </a:t>
            </a:r>
            <a:r>
              <a:rPr lang="fi-FI" dirty="0" err="1">
                <a:sym typeface="Wingdings" panose="05000000000000000000" pitchFamily="2" charset="2"/>
              </a:rPr>
              <a:t>climate</a:t>
            </a:r>
            <a:r>
              <a:rPr lang="fi-FI" dirty="0">
                <a:sym typeface="Wingdings" panose="05000000000000000000" pitchFamily="2" charset="2"/>
              </a:rPr>
              <a:t> </a:t>
            </a:r>
            <a:r>
              <a:rPr lang="fi-FI" dirty="0" err="1">
                <a:sym typeface="Wingdings" panose="05000000000000000000" pitchFamily="2" charset="2"/>
              </a:rPr>
              <a:t>denialism</a:t>
            </a:r>
            <a:r>
              <a:rPr lang="fi-FI" dirty="0">
                <a:sym typeface="Wingdings" panose="05000000000000000000" pitchFamily="2" charset="2"/>
              </a:rPr>
              <a:t>? </a:t>
            </a:r>
            <a:r>
              <a:rPr lang="fi-FI" dirty="0" err="1">
                <a:sym typeface="Wingdings" panose="05000000000000000000" pitchFamily="2" charset="2"/>
              </a:rPr>
              <a:t>It’s</a:t>
            </a:r>
            <a:r>
              <a:rPr lang="fi-FI" dirty="0">
                <a:sym typeface="Wingdings" panose="05000000000000000000" pitchFamily="2" charset="2"/>
              </a:rPr>
              <a:t> </a:t>
            </a:r>
            <a:r>
              <a:rPr lang="fi-FI" dirty="0" err="1">
                <a:sym typeface="Wingdings" panose="05000000000000000000" pitchFamily="2" charset="2"/>
              </a:rPr>
              <a:t>not</a:t>
            </a:r>
            <a:r>
              <a:rPr lang="fi-FI" dirty="0">
                <a:sym typeface="Wingdings" panose="05000000000000000000" pitchFamily="2" charset="2"/>
              </a:rPr>
              <a:t> </a:t>
            </a:r>
            <a:r>
              <a:rPr lang="fi-FI" dirty="0" err="1">
                <a:sym typeface="Wingdings" panose="05000000000000000000" pitchFamily="2" charset="2"/>
              </a:rPr>
              <a:t>knowledge</a:t>
            </a:r>
            <a:r>
              <a:rPr lang="fi-FI" dirty="0">
                <a:sym typeface="Wingdings" panose="05000000000000000000" pitchFamily="2" charset="2"/>
              </a:rPr>
              <a:t> </a:t>
            </a:r>
            <a:r>
              <a:rPr lang="fi-FI" dirty="0" err="1">
                <a:sym typeface="Wingdings" panose="05000000000000000000" pitchFamily="2" charset="2"/>
              </a:rPr>
              <a:t>or</a:t>
            </a:r>
            <a:r>
              <a:rPr lang="fi-FI" dirty="0">
                <a:sym typeface="Wingdings" panose="05000000000000000000" pitchFamily="2" charset="2"/>
              </a:rPr>
              <a:t> </a:t>
            </a:r>
            <a:r>
              <a:rPr lang="fi-FI" dirty="0" err="1">
                <a:sym typeface="Wingdings" panose="05000000000000000000" pitchFamily="2" charset="2"/>
              </a:rPr>
              <a:t>education</a:t>
            </a:r>
            <a:r>
              <a:rPr lang="fi-FI" dirty="0">
                <a:sym typeface="Wingdings" panose="05000000000000000000" pitchFamily="2" charset="2"/>
              </a:rPr>
              <a:t> </a:t>
            </a:r>
            <a:r>
              <a:rPr lang="fi-FI" dirty="0" err="1">
                <a:sym typeface="Wingdings" panose="05000000000000000000" pitchFamily="2" charset="2"/>
              </a:rPr>
              <a:t>but</a:t>
            </a:r>
            <a:r>
              <a:rPr lang="fi-FI" dirty="0">
                <a:sym typeface="Wingdings" panose="05000000000000000000" pitchFamily="2" charset="2"/>
              </a:rPr>
              <a:t> </a:t>
            </a:r>
            <a:r>
              <a:rPr lang="fi-FI" dirty="0" err="1">
                <a:sym typeface="Wingdings" panose="05000000000000000000" pitchFamily="2" charset="2"/>
              </a:rPr>
              <a:t>political</a:t>
            </a:r>
            <a:r>
              <a:rPr lang="fi-FI" dirty="0">
                <a:sym typeface="Wingdings" panose="05000000000000000000" pitchFamily="2" charset="2"/>
              </a:rPr>
              <a:t> </a:t>
            </a:r>
            <a:r>
              <a:rPr lang="fi-FI" dirty="0" err="1">
                <a:sym typeface="Wingdings" panose="05000000000000000000" pitchFamily="2" charset="2"/>
              </a:rPr>
              <a:t>orientation</a:t>
            </a:r>
            <a:r>
              <a:rPr lang="fi-FI" dirty="0">
                <a:sym typeface="Wingdings" panose="05000000000000000000" pitchFamily="2" charset="2"/>
              </a:rPr>
              <a:t>  Daniel </a:t>
            </a:r>
            <a:r>
              <a:rPr lang="fi-FI" dirty="0" err="1">
                <a:sym typeface="Wingdings" panose="05000000000000000000" pitchFamily="2" charset="2"/>
              </a:rPr>
              <a:t>Kahani</a:t>
            </a:r>
            <a:r>
              <a:rPr lang="fi-FI" dirty="0">
                <a:sym typeface="Wingdings" panose="05000000000000000000" pitchFamily="2" charset="2"/>
              </a:rPr>
              <a:t> ”</a:t>
            </a:r>
            <a:r>
              <a:rPr lang="fi-FI" dirty="0" err="1">
                <a:sym typeface="Wingdings" panose="05000000000000000000" pitchFamily="2" charset="2"/>
              </a:rPr>
              <a:t>expressive</a:t>
            </a:r>
            <a:r>
              <a:rPr lang="fi-FI" dirty="0">
                <a:sym typeface="Wingdings" panose="05000000000000000000" pitchFamily="2" charset="2"/>
              </a:rPr>
              <a:t> </a:t>
            </a:r>
            <a:r>
              <a:rPr lang="fi-FI" dirty="0" err="1">
                <a:sym typeface="Wingdings" panose="05000000000000000000" pitchFamily="2" charset="2"/>
              </a:rPr>
              <a:t>rationality</a:t>
            </a:r>
            <a:r>
              <a:rPr lang="fi-FI" dirty="0">
                <a:sym typeface="Wingdings" panose="05000000000000000000" pitchFamily="2" charset="2"/>
              </a:rPr>
              <a:t>” – </a:t>
            </a:r>
            <a:r>
              <a:rPr lang="fi-FI" dirty="0" err="1">
                <a:sym typeface="Wingdings" panose="05000000000000000000" pitchFamily="2" charset="2"/>
              </a:rPr>
              <a:t>loyalty</a:t>
            </a:r>
            <a:r>
              <a:rPr lang="fi-FI" dirty="0">
                <a:sym typeface="Wingdings" panose="05000000000000000000" pitchFamily="2" charset="2"/>
              </a:rPr>
              <a:t> to </a:t>
            </a:r>
            <a:r>
              <a:rPr lang="fi-FI" dirty="0" err="1">
                <a:sym typeface="Wingdings" panose="05000000000000000000" pitchFamily="2" charset="2"/>
              </a:rPr>
              <a:t>social</a:t>
            </a:r>
            <a:r>
              <a:rPr lang="fi-FI" dirty="0">
                <a:sym typeface="Wingdings" panose="05000000000000000000" pitchFamily="2" charset="2"/>
              </a:rPr>
              <a:t> </a:t>
            </a:r>
            <a:r>
              <a:rPr lang="fi-FI" dirty="0" err="1">
                <a:sym typeface="Wingdings" panose="05000000000000000000" pitchFamily="2" charset="2"/>
              </a:rPr>
              <a:t>coalition</a:t>
            </a:r>
            <a:endParaRPr lang="fi-FI" dirty="0">
              <a:sym typeface="Wingdings" panose="05000000000000000000" pitchFamily="2" charset="2"/>
            </a:endParaRPr>
          </a:p>
          <a:p>
            <a:endParaRPr lang="fi-FI"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sym typeface="Wingdings" panose="05000000000000000000" pitchFamily="2" charset="2"/>
              </a:rPr>
              <a:t>If </a:t>
            </a:r>
            <a:r>
              <a:rPr lang="fi-FI" dirty="0" err="1">
                <a:sym typeface="Wingdings" panose="05000000000000000000" pitchFamily="2" charset="2"/>
              </a:rPr>
              <a:t>we</a:t>
            </a:r>
            <a:r>
              <a:rPr lang="fi-FI" dirty="0">
                <a:sym typeface="Wingdings" panose="05000000000000000000" pitchFamily="2" charset="2"/>
              </a:rPr>
              <a:t> </a:t>
            </a:r>
            <a:r>
              <a:rPr lang="fi-FI" dirty="0" err="1">
                <a:sym typeface="Wingdings" panose="05000000000000000000" pitchFamily="2" charset="2"/>
              </a:rPr>
              <a:t>all</a:t>
            </a:r>
            <a:r>
              <a:rPr lang="fi-FI" dirty="0">
                <a:sym typeface="Wingdings" panose="05000000000000000000" pitchFamily="2" charset="2"/>
              </a:rPr>
              <a:t> </a:t>
            </a:r>
            <a:r>
              <a:rPr lang="fi-FI" dirty="0" err="1">
                <a:sym typeface="Wingdings" panose="05000000000000000000" pitchFamily="2" charset="2"/>
              </a:rPr>
              <a:t>have</a:t>
            </a:r>
            <a:r>
              <a:rPr lang="fi-FI" dirty="0">
                <a:sym typeface="Wingdings" panose="05000000000000000000" pitchFamily="2" charset="2"/>
              </a:rPr>
              <a:t> </a:t>
            </a:r>
            <a:r>
              <a:rPr lang="fi-FI" dirty="0" err="1">
                <a:sym typeface="Wingdings" panose="05000000000000000000" pitchFamily="2" charset="2"/>
              </a:rPr>
              <a:t>clear</a:t>
            </a:r>
            <a:r>
              <a:rPr lang="fi-FI" dirty="0">
                <a:sym typeface="Wingdings" panose="05000000000000000000" pitchFamily="2" charset="2"/>
              </a:rPr>
              <a:t> </a:t>
            </a:r>
            <a:r>
              <a:rPr lang="fi-FI" dirty="0" err="1">
                <a:sym typeface="Wingdings" panose="05000000000000000000" pitchFamily="2" charset="2"/>
              </a:rPr>
              <a:t>conformation</a:t>
            </a:r>
            <a:r>
              <a:rPr lang="fi-FI" dirty="0">
                <a:sym typeface="Wingdings" panose="05000000000000000000" pitchFamily="2" charset="2"/>
              </a:rPr>
              <a:t> </a:t>
            </a:r>
            <a:r>
              <a:rPr lang="fi-FI" dirty="0" err="1">
                <a:sym typeface="Wingdings" panose="05000000000000000000" pitchFamily="2" charset="2"/>
              </a:rPr>
              <a:t>biases</a:t>
            </a:r>
            <a:r>
              <a:rPr lang="fi-FI" dirty="0">
                <a:sym typeface="Wingdings" panose="05000000000000000000" pitchFamily="2" charset="2"/>
              </a:rPr>
              <a:t>, </a:t>
            </a:r>
            <a:r>
              <a:rPr lang="fi-FI" dirty="0" err="1">
                <a:sym typeface="Wingdings" panose="05000000000000000000" pitchFamily="2" charset="2"/>
              </a:rPr>
              <a:t>how</a:t>
            </a:r>
            <a:r>
              <a:rPr lang="fi-FI" dirty="0">
                <a:sym typeface="Wingdings" panose="05000000000000000000" pitchFamily="2" charset="2"/>
              </a:rPr>
              <a:t> </a:t>
            </a:r>
            <a:r>
              <a:rPr lang="fi-FI" dirty="0" err="1">
                <a:sym typeface="Wingdings" panose="05000000000000000000" pitchFamily="2" charset="2"/>
              </a:rPr>
              <a:t>do</a:t>
            </a:r>
            <a:r>
              <a:rPr lang="fi-FI" dirty="0">
                <a:sym typeface="Wingdings" panose="05000000000000000000" pitchFamily="2" charset="2"/>
              </a:rPr>
              <a:t> </a:t>
            </a:r>
            <a:r>
              <a:rPr lang="fi-FI" dirty="0" err="1">
                <a:sym typeface="Wingdings" panose="05000000000000000000" pitchFamily="2" charset="2"/>
              </a:rPr>
              <a:t>we</a:t>
            </a:r>
            <a:r>
              <a:rPr lang="fi-FI" dirty="0">
                <a:sym typeface="Wingdings" panose="05000000000000000000" pitchFamily="2" charset="2"/>
              </a:rPr>
              <a:t> </a:t>
            </a:r>
            <a:r>
              <a:rPr lang="fi-FI" dirty="0" err="1">
                <a:sym typeface="Wingdings" panose="05000000000000000000" pitchFamily="2" charset="2"/>
              </a:rPr>
              <a:t>achieve</a:t>
            </a:r>
            <a:r>
              <a:rPr lang="fi-FI" dirty="0">
                <a:sym typeface="Wingdings" panose="05000000000000000000" pitchFamily="2" charset="2"/>
              </a:rPr>
              <a:t> </a:t>
            </a:r>
            <a:r>
              <a:rPr lang="fi-FI" dirty="0" err="1">
                <a:sym typeface="Wingdings" panose="05000000000000000000" pitchFamily="2" charset="2"/>
              </a:rPr>
              <a:t>rationality</a:t>
            </a:r>
            <a:r>
              <a:rPr lang="fi-FI" dirty="0">
                <a:sym typeface="Wingdings" panose="05000000000000000000" pitchFamily="2" charset="2"/>
              </a:rPr>
              <a:t>? </a:t>
            </a:r>
            <a:r>
              <a:rPr lang="fi-FI" dirty="0" err="1">
                <a:sym typeface="Wingdings" panose="05000000000000000000" pitchFamily="2" charset="2"/>
              </a:rPr>
              <a:t>Investing</a:t>
            </a:r>
            <a:r>
              <a:rPr lang="fi-FI" dirty="0">
                <a:sym typeface="Wingdings" panose="05000000000000000000" pitchFamily="2" charset="2"/>
              </a:rPr>
              <a:t> into </a:t>
            </a:r>
            <a:r>
              <a:rPr lang="fi-FI" dirty="0" err="1">
                <a:sym typeface="Wingdings" panose="05000000000000000000" pitchFamily="2" charset="2"/>
              </a:rPr>
              <a:t>rationality-pomoting</a:t>
            </a:r>
            <a:r>
              <a:rPr lang="fi-FI" dirty="0">
                <a:sym typeface="Wingdings" panose="05000000000000000000" pitchFamily="2" charset="2"/>
              </a:rPr>
              <a:t> </a:t>
            </a:r>
            <a:r>
              <a:rPr lang="fi-FI" dirty="0" err="1">
                <a:sym typeface="Wingdings" panose="05000000000000000000" pitchFamily="2" charset="2"/>
              </a:rPr>
              <a:t>institutions</a:t>
            </a:r>
            <a:r>
              <a:rPr lang="fi-FI" dirty="0">
                <a:sym typeface="Wingdings" panose="05000000000000000000" pitchFamily="2" charset="2"/>
              </a:rPr>
              <a:t> – </a:t>
            </a:r>
            <a:r>
              <a:rPr lang="fi-FI" dirty="0" err="1">
                <a:sym typeface="Wingdings" panose="05000000000000000000" pitchFamily="2" charset="2"/>
              </a:rPr>
              <a:t>why</a:t>
            </a:r>
            <a:r>
              <a:rPr lang="fi-FI" dirty="0">
                <a:sym typeface="Wingdings" panose="05000000000000000000" pitchFamily="2" charset="2"/>
              </a:rPr>
              <a:t>? </a:t>
            </a:r>
            <a:r>
              <a:rPr lang="fi-FI" dirty="0" err="1">
                <a:sym typeface="Wingdings" panose="05000000000000000000" pitchFamily="2" charset="2"/>
              </a:rPr>
              <a:t>because</a:t>
            </a:r>
            <a:r>
              <a:rPr lang="fi-FI" dirty="0">
                <a:sym typeface="Wingdings" panose="05000000000000000000" pitchFamily="2" charset="2"/>
              </a:rPr>
              <a:t> ”</a:t>
            </a:r>
            <a:r>
              <a:rPr lang="fi-FI" dirty="0" err="1">
                <a:sym typeface="Wingdings" panose="05000000000000000000" pitchFamily="2" charset="2"/>
              </a:rPr>
              <a:t>self-corrective</a:t>
            </a:r>
            <a:r>
              <a:rPr lang="fi-FI" dirty="0">
                <a:sym typeface="Wingdings" panose="05000000000000000000" pitchFamily="2" charset="2"/>
              </a:rPr>
              <a:t>” </a:t>
            </a:r>
            <a:r>
              <a:rPr lang="fi-FI" dirty="0" err="1">
                <a:sym typeface="Wingdings" panose="05000000000000000000" pitchFamily="2" charset="2"/>
              </a:rPr>
              <a:t>mechanisms</a:t>
            </a:r>
            <a:endParaRPr lang="fi-FI" dirty="0">
              <a:sym typeface="Wingdings" panose="05000000000000000000" pitchFamily="2" charset="2"/>
            </a:endParaRPr>
          </a:p>
          <a:p>
            <a:endParaRPr lang="fi-FI" dirty="0">
              <a:sym typeface="Wingdings" panose="05000000000000000000" pitchFamily="2" charset="2"/>
            </a:endParaRPr>
          </a:p>
          <a:p>
            <a:endParaRPr lang="fi-FI" dirty="0"/>
          </a:p>
        </p:txBody>
      </p:sp>
      <p:sp>
        <p:nvSpPr>
          <p:cNvPr id="4" name="Slide Number Placeholder 3"/>
          <p:cNvSpPr>
            <a:spLocks noGrp="1"/>
          </p:cNvSpPr>
          <p:nvPr>
            <p:ph type="sldNum" sz="quarter" idx="5"/>
          </p:nvPr>
        </p:nvSpPr>
        <p:spPr/>
        <p:txBody>
          <a:bodyPr/>
          <a:lstStyle/>
          <a:p>
            <a:fld id="{DA2CDBA3-8E53-4B38-8A28-94E4F9D9260E}" type="slidenum">
              <a:rPr lang="fi-FI" smtClean="0"/>
              <a:pPr/>
              <a:t>12</a:t>
            </a:fld>
            <a:endParaRPr lang="fi-FI"/>
          </a:p>
        </p:txBody>
      </p:sp>
    </p:spTree>
    <p:extLst>
      <p:ext uri="{BB962C8B-B14F-4D97-AF65-F5344CB8AC3E}">
        <p14:creationId xmlns:p14="http://schemas.microsoft.com/office/powerpoint/2010/main" val="2515620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err="1"/>
              <a:t>Think</a:t>
            </a:r>
            <a:r>
              <a:rPr lang="fi-FI" dirty="0"/>
              <a:t> </a:t>
            </a:r>
            <a:r>
              <a:rPr lang="fi-FI" dirty="0" err="1"/>
              <a:t>about</a:t>
            </a:r>
            <a:r>
              <a:rPr lang="fi-FI" dirty="0"/>
              <a:t> </a:t>
            </a:r>
            <a:r>
              <a:rPr lang="fi-FI" dirty="0" err="1"/>
              <a:t>exchange</a:t>
            </a:r>
            <a:r>
              <a:rPr lang="fi-FI" dirty="0"/>
              <a:t> </a:t>
            </a:r>
            <a:r>
              <a:rPr lang="fi-FI" dirty="0" err="1"/>
              <a:t>students</a:t>
            </a:r>
            <a:r>
              <a:rPr lang="fi-FI" dirty="0"/>
              <a:t> – </a:t>
            </a:r>
            <a:r>
              <a:rPr lang="fi-FI" dirty="0" err="1"/>
              <a:t>what</a:t>
            </a:r>
            <a:r>
              <a:rPr lang="fi-FI" dirty="0"/>
              <a:t> </a:t>
            </a:r>
            <a:r>
              <a:rPr lang="fi-FI" dirty="0" err="1"/>
              <a:t>do</a:t>
            </a:r>
            <a:r>
              <a:rPr lang="fi-FI" dirty="0"/>
              <a:t> </a:t>
            </a:r>
            <a:r>
              <a:rPr lang="fi-FI" dirty="0" err="1"/>
              <a:t>they</a:t>
            </a:r>
            <a:r>
              <a:rPr lang="fi-FI" dirty="0"/>
              <a:t> </a:t>
            </a:r>
            <a:r>
              <a:rPr lang="fi-FI" dirty="0" err="1"/>
              <a:t>experience</a:t>
            </a:r>
            <a:r>
              <a:rPr lang="fi-FI" dirty="0"/>
              <a:t>? A </a:t>
            </a:r>
            <a:r>
              <a:rPr lang="fi-FI" dirty="0" err="1"/>
              <a:t>lot</a:t>
            </a:r>
            <a:r>
              <a:rPr lang="fi-FI" dirty="0"/>
              <a:t>. </a:t>
            </a:r>
            <a:r>
              <a:rPr lang="fi-FI" dirty="0" err="1"/>
              <a:t>All</a:t>
            </a:r>
            <a:r>
              <a:rPr lang="fi-FI" dirty="0"/>
              <a:t> </a:t>
            </a:r>
            <a:r>
              <a:rPr lang="fi-FI" dirty="0" err="1"/>
              <a:t>invaluable</a:t>
            </a:r>
            <a:r>
              <a:rPr lang="fi-FI" dirty="0"/>
              <a:t>, </a:t>
            </a:r>
            <a:r>
              <a:rPr lang="fi-FI" dirty="0" err="1"/>
              <a:t>but</a:t>
            </a:r>
            <a:r>
              <a:rPr lang="fi-FI" dirty="0"/>
              <a:t> </a:t>
            </a:r>
            <a:r>
              <a:rPr lang="fi-FI" dirty="0" err="1"/>
              <a:t>mainly</a:t>
            </a:r>
            <a:r>
              <a:rPr lang="fi-FI" dirty="0"/>
              <a:t> </a:t>
            </a:r>
            <a:r>
              <a:rPr lang="fi-FI" dirty="0" err="1"/>
              <a:t>from</a:t>
            </a:r>
            <a:r>
              <a:rPr lang="fi-FI" dirty="0"/>
              <a:t> </a:t>
            </a:r>
            <a:r>
              <a:rPr lang="fi-FI" dirty="0" err="1"/>
              <a:t>within</a:t>
            </a:r>
            <a:r>
              <a:rPr lang="fi-FI" dirty="0"/>
              <a:t> the </a:t>
            </a:r>
            <a:r>
              <a:rPr lang="fi-FI" dirty="0" err="1"/>
              <a:t>bubble</a:t>
            </a:r>
            <a:r>
              <a:rPr lang="fi-FI" dirty="0"/>
              <a:t> </a:t>
            </a:r>
            <a:r>
              <a:rPr lang="fi-FI" dirty="0" err="1"/>
              <a:t>they</a:t>
            </a:r>
            <a:r>
              <a:rPr lang="fi-FI" dirty="0"/>
              <a:t> </a:t>
            </a:r>
            <a:r>
              <a:rPr lang="fi-FI" dirty="0" err="1"/>
              <a:t>are</a:t>
            </a:r>
            <a:r>
              <a:rPr lang="fi-FI" dirty="0"/>
              <a:t> </a:t>
            </a:r>
            <a:r>
              <a:rPr lang="fi-FI" dirty="0" err="1"/>
              <a:t>already</a:t>
            </a:r>
            <a:r>
              <a:rPr lang="fi-FI" dirty="0"/>
              <a:t> </a:t>
            </a:r>
            <a:r>
              <a:rPr lang="fi-FI" dirty="0" err="1"/>
              <a:t>being</a:t>
            </a:r>
            <a:r>
              <a:rPr lang="fi-FI" dirty="0"/>
              <a:t> </a:t>
            </a:r>
            <a:r>
              <a:rPr lang="fi-FI" dirty="0" err="1"/>
              <a:t>socialised</a:t>
            </a:r>
            <a:r>
              <a:rPr lang="fi-FI" dirty="0"/>
              <a:t>. The </a:t>
            </a:r>
            <a:r>
              <a:rPr lang="fi-FI" dirty="0" err="1"/>
              <a:t>same</a:t>
            </a:r>
            <a:r>
              <a:rPr lang="fi-FI" dirty="0"/>
              <a:t> is </a:t>
            </a:r>
            <a:r>
              <a:rPr lang="fi-FI" dirty="0" err="1"/>
              <a:t>true</a:t>
            </a:r>
            <a:r>
              <a:rPr lang="fi-FI" dirty="0"/>
              <a:t> for </a:t>
            </a:r>
            <a:r>
              <a:rPr lang="fi-FI" dirty="0" err="1"/>
              <a:t>professionals</a:t>
            </a:r>
            <a:r>
              <a:rPr lang="fi-FI" dirty="0"/>
              <a:t>, </a:t>
            </a:r>
            <a:r>
              <a:rPr lang="fi-FI" dirty="0" err="1"/>
              <a:t>like</a:t>
            </a:r>
            <a:r>
              <a:rPr lang="fi-FI" dirty="0"/>
              <a:t> me.</a:t>
            </a:r>
          </a:p>
          <a:p>
            <a:endParaRPr lang="fi-FI" dirty="0"/>
          </a:p>
        </p:txBody>
      </p:sp>
      <p:sp>
        <p:nvSpPr>
          <p:cNvPr id="4" name="Slide Number Placeholder 3"/>
          <p:cNvSpPr>
            <a:spLocks noGrp="1"/>
          </p:cNvSpPr>
          <p:nvPr>
            <p:ph type="sldNum" sz="quarter" idx="5"/>
          </p:nvPr>
        </p:nvSpPr>
        <p:spPr/>
        <p:txBody>
          <a:bodyPr/>
          <a:lstStyle/>
          <a:p>
            <a:fld id="{DA2CDBA3-8E53-4B38-8A28-94E4F9D9260E}" type="slidenum">
              <a:rPr lang="fi-FI" smtClean="0"/>
              <a:pPr/>
              <a:t>13</a:t>
            </a:fld>
            <a:endParaRPr lang="fi-FI"/>
          </a:p>
        </p:txBody>
      </p:sp>
    </p:spTree>
    <p:extLst>
      <p:ext uri="{BB962C8B-B14F-4D97-AF65-F5344CB8AC3E}">
        <p14:creationId xmlns:p14="http://schemas.microsoft.com/office/powerpoint/2010/main" val="896590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D67D4-CE7A-9192-3D82-9BA18004F8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BC716B-7B4F-1A7E-F988-3EBB17E964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BD269F-40B8-ED00-F38D-F32CDB55FCC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err="1"/>
              <a:t>Think</a:t>
            </a:r>
            <a:r>
              <a:rPr lang="fi-FI" dirty="0"/>
              <a:t> </a:t>
            </a:r>
            <a:r>
              <a:rPr lang="fi-FI" dirty="0" err="1"/>
              <a:t>about</a:t>
            </a:r>
            <a:r>
              <a:rPr lang="fi-FI" dirty="0"/>
              <a:t> </a:t>
            </a:r>
            <a:r>
              <a:rPr lang="fi-FI" dirty="0" err="1"/>
              <a:t>exchange</a:t>
            </a:r>
            <a:r>
              <a:rPr lang="fi-FI" dirty="0"/>
              <a:t> </a:t>
            </a:r>
            <a:r>
              <a:rPr lang="fi-FI" dirty="0" err="1"/>
              <a:t>students</a:t>
            </a:r>
            <a:r>
              <a:rPr lang="fi-FI" dirty="0"/>
              <a:t> – </a:t>
            </a:r>
            <a:r>
              <a:rPr lang="fi-FI" dirty="0" err="1"/>
              <a:t>what</a:t>
            </a:r>
            <a:r>
              <a:rPr lang="fi-FI" dirty="0"/>
              <a:t> </a:t>
            </a:r>
            <a:r>
              <a:rPr lang="fi-FI" dirty="0" err="1"/>
              <a:t>do</a:t>
            </a:r>
            <a:r>
              <a:rPr lang="fi-FI" dirty="0"/>
              <a:t> </a:t>
            </a:r>
            <a:r>
              <a:rPr lang="fi-FI" dirty="0" err="1"/>
              <a:t>they</a:t>
            </a:r>
            <a:r>
              <a:rPr lang="fi-FI" dirty="0"/>
              <a:t> </a:t>
            </a:r>
            <a:r>
              <a:rPr lang="fi-FI" dirty="0" err="1"/>
              <a:t>experience</a:t>
            </a:r>
            <a:r>
              <a:rPr lang="fi-FI" dirty="0"/>
              <a:t>? A </a:t>
            </a:r>
            <a:r>
              <a:rPr lang="fi-FI" dirty="0" err="1"/>
              <a:t>lot</a:t>
            </a:r>
            <a:r>
              <a:rPr lang="fi-FI" dirty="0"/>
              <a:t>. </a:t>
            </a:r>
            <a:r>
              <a:rPr lang="fi-FI" dirty="0" err="1"/>
              <a:t>All</a:t>
            </a:r>
            <a:r>
              <a:rPr lang="fi-FI" dirty="0"/>
              <a:t> </a:t>
            </a:r>
            <a:r>
              <a:rPr lang="fi-FI" dirty="0" err="1"/>
              <a:t>invaluable</a:t>
            </a:r>
            <a:r>
              <a:rPr lang="fi-FI" dirty="0"/>
              <a:t>, </a:t>
            </a:r>
            <a:r>
              <a:rPr lang="fi-FI" dirty="0" err="1"/>
              <a:t>but</a:t>
            </a:r>
            <a:r>
              <a:rPr lang="fi-FI" dirty="0"/>
              <a:t> </a:t>
            </a:r>
            <a:r>
              <a:rPr lang="fi-FI" dirty="0" err="1"/>
              <a:t>mainly</a:t>
            </a:r>
            <a:r>
              <a:rPr lang="fi-FI" dirty="0"/>
              <a:t> </a:t>
            </a:r>
            <a:r>
              <a:rPr lang="fi-FI" dirty="0" err="1"/>
              <a:t>from</a:t>
            </a:r>
            <a:r>
              <a:rPr lang="fi-FI" dirty="0"/>
              <a:t> </a:t>
            </a:r>
            <a:r>
              <a:rPr lang="fi-FI" dirty="0" err="1"/>
              <a:t>within</a:t>
            </a:r>
            <a:r>
              <a:rPr lang="fi-FI" dirty="0"/>
              <a:t> the </a:t>
            </a:r>
            <a:r>
              <a:rPr lang="fi-FI" dirty="0" err="1"/>
              <a:t>bubble</a:t>
            </a:r>
            <a:r>
              <a:rPr lang="fi-FI" dirty="0"/>
              <a:t> </a:t>
            </a:r>
            <a:r>
              <a:rPr lang="fi-FI" dirty="0" err="1"/>
              <a:t>they</a:t>
            </a:r>
            <a:r>
              <a:rPr lang="fi-FI" dirty="0"/>
              <a:t> </a:t>
            </a:r>
            <a:r>
              <a:rPr lang="fi-FI" dirty="0" err="1"/>
              <a:t>are</a:t>
            </a:r>
            <a:r>
              <a:rPr lang="fi-FI" dirty="0"/>
              <a:t> </a:t>
            </a:r>
            <a:r>
              <a:rPr lang="fi-FI" dirty="0" err="1"/>
              <a:t>already</a:t>
            </a:r>
            <a:r>
              <a:rPr lang="fi-FI" dirty="0"/>
              <a:t> </a:t>
            </a:r>
            <a:r>
              <a:rPr lang="fi-FI" dirty="0" err="1"/>
              <a:t>being</a:t>
            </a:r>
            <a:r>
              <a:rPr lang="fi-FI" dirty="0"/>
              <a:t> </a:t>
            </a:r>
            <a:r>
              <a:rPr lang="fi-FI" dirty="0" err="1"/>
              <a:t>socialised</a:t>
            </a:r>
            <a:r>
              <a:rPr lang="fi-FI" dirty="0"/>
              <a:t>. The </a:t>
            </a:r>
            <a:r>
              <a:rPr lang="fi-FI" dirty="0" err="1"/>
              <a:t>same</a:t>
            </a:r>
            <a:r>
              <a:rPr lang="fi-FI" dirty="0"/>
              <a:t> is </a:t>
            </a:r>
            <a:r>
              <a:rPr lang="fi-FI" dirty="0" err="1"/>
              <a:t>true</a:t>
            </a:r>
            <a:r>
              <a:rPr lang="fi-FI" dirty="0"/>
              <a:t> for </a:t>
            </a:r>
            <a:r>
              <a:rPr lang="fi-FI" dirty="0" err="1"/>
              <a:t>professionals</a:t>
            </a:r>
            <a:r>
              <a:rPr lang="fi-FI" dirty="0"/>
              <a:t>, </a:t>
            </a:r>
            <a:r>
              <a:rPr lang="fi-FI" dirty="0" err="1"/>
              <a:t>like</a:t>
            </a:r>
            <a:r>
              <a:rPr lang="fi-FI" dirty="0"/>
              <a:t> me.</a:t>
            </a:r>
          </a:p>
          <a:p>
            <a:endParaRPr lang="fi-FI" dirty="0"/>
          </a:p>
        </p:txBody>
      </p:sp>
      <p:sp>
        <p:nvSpPr>
          <p:cNvPr id="4" name="Slide Number Placeholder 3">
            <a:extLst>
              <a:ext uri="{FF2B5EF4-FFF2-40B4-BE49-F238E27FC236}">
                <a16:creationId xmlns:a16="http://schemas.microsoft.com/office/drawing/2014/main" id="{8FA950B7-FF96-F817-4EB7-055B00121BB3}"/>
              </a:ext>
            </a:extLst>
          </p:cNvPr>
          <p:cNvSpPr>
            <a:spLocks noGrp="1"/>
          </p:cNvSpPr>
          <p:nvPr>
            <p:ph type="sldNum" sz="quarter" idx="5"/>
          </p:nvPr>
        </p:nvSpPr>
        <p:spPr/>
        <p:txBody>
          <a:bodyPr/>
          <a:lstStyle/>
          <a:p>
            <a:fld id="{DA2CDBA3-8E53-4B38-8A28-94E4F9D9260E}" type="slidenum">
              <a:rPr lang="fi-FI" smtClean="0"/>
              <a:pPr/>
              <a:t>14</a:t>
            </a:fld>
            <a:endParaRPr lang="fi-FI"/>
          </a:p>
        </p:txBody>
      </p:sp>
    </p:spTree>
    <p:extLst>
      <p:ext uri="{BB962C8B-B14F-4D97-AF65-F5344CB8AC3E}">
        <p14:creationId xmlns:p14="http://schemas.microsoft.com/office/powerpoint/2010/main" val="1784763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fi-FI" dirty="0"/>
              <a:t>Georgian sota, Arabikevät, Syyrian sisällissota, Krimin valtaus</a:t>
            </a:r>
          </a:p>
          <a:p>
            <a:pPr lvl="1"/>
            <a:r>
              <a:rPr lang="fi-FI" dirty="0"/>
              <a:t>Finanssikriisi, EU:n legitimiteettikriisi, pakolaiskriisi, Brexit</a:t>
            </a:r>
          </a:p>
          <a:p>
            <a:pPr lvl="1"/>
            <a:r>
              <a:rPr lang="fi-FI" dirty="0"/>
              <a:t>Ympäristö- ja ilmasto, Covid-19, digitaalinen murros</a:t>
            </a:r>
          </a:p>
          <a:p>
            <a:endParaRPr lang="fi-FI" dirty="0"/>
          </a:p>
        </p:txBody>
      </p:sp>
      <p:sp>
        <p:nvSpPr>
          <p:cNvPr id="4" name="Slide Number Placeholder 3"/>
          <p:cNvSpPr>
            <a:spLocks noGrp="1"/>
          </p:cNvSpPr>
          <p:nvPr>
            <p:ph type="sldNum" sz="quarter" idx="5"/>
          </p:nvPr>
        </p:nvSpPr>
        <p:spPr/>
        <p:txBody>
          <a:bodyPr/>
          <a:lstStyle/>
          <a:p>
            <a:fld id="{DA2CDBA3-8E53-4B38-8A28-94E4F9D9260E}" type="slidenum">
              <a:rPr lang="fi-FI" smtClean="0"/>
              <a:pPr/>
              <a:t>21</a:t>
            </a:fld>
            <a:endParaRPr lang="fi-FI"/>
          </a:p>
        </p:txBody>
      </p:sp>
    </p:spTree>
    <p:extLst>
      <p:ext uri="{BB962C8B-B14F-4D97-AF65-F5344CB8AC3E}">
        <p14:creationId xmlns:p14="http://schemas.microsoft.com/office/powerpoint/2010/main" val="1087155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A2CDBA3-8E53-4B38-8A28-94E4F9D9260E}" type="slidenum">
              <a:rPr lang="fi-FI" smtClean="0"/>
              <a:pPr/>
              <a:t>23</a:t>
            </a:fld>
            <a:endParaRPr lang="fi-FI"/>
          </a:p>
        </p:txBody>
      </p:sp>
    </p:spTree>
    <p:extLst>
      <p:ext uri="{BB962C8B-B14F-4D97-AF65-F5344CB8AC3E}">
        <p14:creationId xmlns:p14="http://schemas.microsoft.com/office/powerpoint/2010/main" val="13509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s://www.linkedin.com/school/166642/" TargetMode="External"/><Relationship Id="rId2" Type="http://schemas.openxmlformats.org/officeDocument/2006/relationships/hyperlink" Target="https://www.facebook.com/JyvaskylaUniversity/" TargetMode="External"/><Relationship Id="rId1" Type="http://schemas.openxmlformats.org/officeDocument/2006/relationships/slideMaster" Target="../slideMasters/slideMaster1.xml"/><Relationship Id="rId6" Type="http://schemas.openxmlformats.org/officeDocument/2006/relationships/hyperlink" Target="https://www.tiktok.com/@uniofjyvaskyla" TargetMode="External"/><Relationship Id="rId5" Type="http://schemas.openxmlformats.org/officeDocument/2006/relationships/hyperlink" Target="https://www.instagram.com/uniofjyvaskyla/" TargetMode="External"/><Relationship Id="rId4" Type="http://schemas.openxmlformats.org/officeDocument/2006/relationships/hyperlink" Target="https://www.youtube.com/user/JyvaskylaUniversity" TargetMode="External"/></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s://www.linkedin.com/school/166642/" TargetMode="External"/><Relationship Id="rId2" Type="http://schemas.openxmlformats.org/officeDocument/2006/relationships/hyperlink" Target="https://www.facebook.com/JyvaskylaUniversity/" TargetMode="External"/><Relationship Id="rId1" Type="http://schemas.openxmlformats.org/officeDocument/2006/relationships/slideMaster" Target="../slideMasters/slideMaster1.xml"/><Relationship Id="rId6" Type="http://schemas.openxmlformats.org/officeDocument/2006/relationships/hyperlink" Target="https://www.tiktok.com/@uniofjyvaskyla" TargetMode="External"/><Relationship Id="rId5" Type="http://schemas.openxmlformats.org/officeDocument/2006/relationships/hyperlink" Target="https://www.instagram.com/uniofjyvaskyla/" TargetMode="External"/><Relationship Id="rId4" Type="http://schemas.openxmlformats.org/officeDocument/2006/relationships/hyperlink" Target="https://www.youtube.com/user/JyvaskylaUniversity"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1BC0D62-C567-5B18-E50A-2E50EACEFED3}"/>
              </a:ext>
              <a:ext uri="{C183D7F6-B498-43B3-948B-1728B52AA6E4}">
                <adec:decorative xmlns:adec="http://schemas.microsoft.com/office/drawing/2017/decorative" val="1"/>
              </a:ext>
            </a:extLst>
          </p:cNvPr>
          <p:cNvGrpSpPr/>
          <p:nvPr userDrawn="1"/>
        </p:nvGrpSpPr>
        <p:grpSpPr>
          <a:xfrm>
            <a:off x="9794024" y="1599492"/>
            <a:ext cx="2397977" cy="5258508"/>
            <a:chOff x="9794024" y="1599492"/>
            <a:chExt cx="2397977" cy="5258508"/>
          </a:xfrm>
          <a:solidFill>
            <a:schemeClr val="bg1"/>
          </a:solidFill>
        </p:grpSpPr>
        <p:sp>
          <p:nvSpPr>
            <p:cNvPr id="36" name="Freeform: Shape 35">
              <a:extLst>
                <a:ext uri="{FF2B5EF4-FFF2-40B4-BE49-F238E27FC236}">
                  <a16:creationId xmlns:a16="http://schemas.microsoft.com/office/drawing/2014/main" id="{49B59EA1-27E4-73CA-65B2-1B6EA44E25F7}"/>
                </a:ext>
              </a:extLst>
            </p:cNvPr>
            <p:cNvSpPr>
              <a:spLocks/>
            </p:cNvSpPr>
            <p:nvPr userDrawn="1"/>
          </p:nvSpPr>
          <p:spPr bwMode="auto">
            <a:xfrm>
              <a:off x="10716522" y="4729133"/>
              <a:ext cx="1475478" cy="2128867"/>
            </a:xfrm>
            <a:custGeom>
              <a:avLst/>
              <a:gdLst>
                <a:gd name="connsiteX0" fmla="*/ 1475478 w 1475478"/>
                <a:gd name="connsiteY0" fmla="*/ 0 h 2128867"/>
                <a:gd name="connsiteX1" fmla="*/ 1475478 w 1475478"/>
                <a:gd name="connsiteY1" fmla="*/ 2128867 h 2128867"/>
                <a:gd name="connsiteX2" fmla="*/ 0 w 1475478"/>
                <a:gd name="connsiteY2" fmla="*/ 2128867 h 2128867"/>
                <a:gd name="connsiteX3" fmla="*/ 2007 w 1475478"/>
                <a:gd name="connsiteY3" fmla="*/ 2123097 h 2128867"/>
                <a:gd name="connsiteX4" fmla="*/ 16149 w 1475478"/>
                <a:gd name="connsiteY4" fmla="*/ 2084208 h 2128867"/>
                <a:gd name="connsiteX5" fmla="*/ 32058 w 1475478"/>
                <a:gd name="connsiteY5" fmla="*/ 2043551 h 2128867"/>
                <a:gd name="connsiteX6" fmla="*/ 47967 w 1475478"/>
                <a:gd name="connsiteY6" fmla="*/ 2001126 h 2128867"/>
                <a:gd name="connsiteX7" fmla="*/ 67412 w 1475478"/>
                <a:gd name="connsiteY7" fmla="*/ 1960469 h 2128867"/>
                <a:gd name="connsiteX8" fmla="*/ 104533 w 1475478"/>
                <a:gd name="connsiteY8" fmla="*/ 1877388 h 2128867"/>
                <a:gd name="connsiteX9" fmla="*/ 146958 w 1475478"/>
                <a:gd name="connsiteY9" fmla="*/ 1792538 h 2128867"/>
                <a:gd name="connsiteX10" fmla="*/ 192918 w 1475478"/>
                <a:gd name="connsiteY10" fmla="*/ 1704153 h 2128867"/>
                <a:gd name="connsiteX11" fmla="*/ 217666 w 1475478"/>
                <a:gd name="connsiteY11" fmla="*/ 1661728 h 2128867"/>
                <a:gd name="connsiteX12" fmla="*/ 242414 w 1475478"/>
                <a:gd name="connsiteY12" fmla="*/ 1619304 h 2128867"/>
                <a:gd name="connsiteX13" fmla="*/ 267162 w 1475478"/>
                <a:gd name="connsiteY13" fmla="*/ 1575111 h 2128867"/>
                <a:gd name="connsiteX14" fmla="*/ 293677 w 1475478"/>
                <a:gd name="connsiteY14" fmla="*/ 1532687 h 2128867"/>
                <a:gd name="connsiteX15" fmla="*/ 318425 w 1475478"/>
                <a:gd name="connsiteY15" fmla="*/ 1488494 h 2128867"/>
                <a:gd name="connsiteX16" fmla="*/ 348476 w 1475478"/>
                <a:gd name="connsiteY16" fmla="*/ 1446069 h 2128867"/>
                <a:gd name="connsiteX17" fmla="*/ 403274 w 1475478"/>
                <a:gd name="connsiteY17" fmla="*/ 1359452 h 2128867"/>
                <a:gd name="connsiteX18" fmla="*/ 431557 w 1475478"/>
                <a:gd name="connsiteY18" fmla="*/ 1317028 h 2128867"/>
                <a:gd name="connsiteX19" fmla="*/ 459841 w 1475478"/>
                <a:gd name="connsiteY19" fmla="*/ 1274603 h 2128867"/>
                <a:gd name="connsiteX20" fmla="*/ 518175 w 1475478"/>
                <a:gd name="connsiteY20" fmla="*/ 1189753 h 2128867"/>
                <a:gd name="connsiteX21" fmla="*/ 576509 w 1475478"/>
                <a:gd name="connsiteY21" fmla="*/ 1106672 h 2128867"/>
                <a:gd name="connsiteX22" fmla="*/ 636610 w 1475478"/>
                <a:gd name="connsiteY22" fmla="*/ 1023590 h 2128867"/>
                <a:gd name="connsiteX23" fmla="*/ 696712 w 1475478"/>
                <a:gd name="connsiteY23" fmla="*/ 944043 h 2128867"/>
                <a:gd name="connsiteX24" fmla="*/ 755046 w 1475478"/>
                <a:gd name="connsiteY24" fmla="*/ 864497 h 2128867"/>
                <a:gd name="connsiteX25" fmla="*/ 785097 w 1475478"/>
                <a:gd name="connsiteY25" fmla="*/ 825608 h 2128867"/>
                <a:gd name="connsiteX26" fmla="*/ 815148 w 1475478"/>
                <a:gd name="connsiteY26" fmla="*/ 788486 h 2128867"/>
                <a:gd name="connsiteX27" fmla="*/ 873482 w 1475478"/>
                <a:gd name="connsiteY27" fmla="*/ 714243 h 2128867"/>
                <a:gd name="connsiteX28" fmla="*/ 930048 w 1475478"/>
                <a:gd name="connsiteY28" fmla="*/ 641767 h 2128867"/>
                <a:gd name="connsiteX29" fmla="*/ 984847 w 1475478"/>
                <a:gd name="connsiteY29" fmla="*/ 572827 h 2128867"/>
                <a:gd name="connsiteX30" fmla="*/ 1039645 w 1475478"/>
                <a:gd name="connsiteY30" fmla="*/ 507422 h 2128867"/>
                <a:gd name="connsiteX31" fmla="*/ 1090908 w 1475478"/>
                <a:gd name="connsiteY31" fmla="*/ 445553 h 2128867"/>
                <a:gd name="connsiteX32" fmla="*/ 1186364 w 1475478"/>
                <a:gd name="connsiteY32" fmla="*/ 334188 h 2128867"/>
                <a:gd name="connsiteX33" fmla="*/ 1267678 w 1475478"/>
                <a:gd name="connsiteY33" fmla="*/ 238732 h 2128867"/>
                <a:gd name="connsiteX34" fmla="*/ 1382578 w 1475478"/>
                <a:gd name="connsiteY34" fmla="*/ 107923 h 2128867"/>
                <a:gd name="connsiteX35" fmla="*/ 1458589 w 1475478"/>
                <a:gd name="connsiteY35" fmla="*/ 19538 h 21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75478" h="2128867">
                  <a:moveTo>
                    <a:pt x="1475478" y="0"/>
                  </a:moveTo>
                  <a:lnTo>
                    <a:pt x="1475478" y="2128867"/>
                  </a:lnTo>
                  <a:lnTo>
                    <a:pt x="0" y="2128867"/>
                  </a:lnTo>
                  <a:lnTo>
                    <a:pt x="2007" y="2123097"/>
                  </a:lnTo>
                  <a:lnTo>
                    <a:pt x="16149" y="2084208"/>
                  </a:lnTo>
                  <a:lnTo>
                    <a:pt x="32058" y="2043551"/>
                  </a:lnTo>
                  <a:lnTo>
                    <a:pt x="47967" y="2001126"/>
                  </a:lnTo>
                  <a:lnTo>
                    <a:pt x="67412" y="1960469"/>
                  </a:lnTo>
                  <a:lnTo>
                    <a:pt x="104533" y="1877388"/>
                  </a:lnTo>
                  <a:lnTo>
                    <a:pt x="146958" y="1792538"/>
                  </a:lnTo>
                  <a:lnTo>
                    <a:pt x="192918" y="1704153"/>
                  </a:lnTo>
                  <a:lnTo>
                    <a:pt x="217666" y="1661728"/>
                  </a:lnTo>
                  <a:lnTo>
                    <a:pt x="242414" y="1619304"/>
                  </a:lnTo>
                  <a:lnTo>
                    <a:pt x="267162" y="1575111"/>
                  </a:lnTo>
                  <a:lnTo>
                    <a:pt x="293677" y="1532687"/>
                  </a:lnTo>
                  <a:lnTo>
                    <a:pt x="318425" y="1488494"/>
                  </a:lnTo>
                  <a:lnTo>
                    <a:pt x="348476" y="1446069"/>
                  </a:lnTo>
                  <a:lnTo>
                    <a:pt x="403274" y="1359452"/>
                  </a:lnTo>
                  <a:lnTo>
                    <a:pt x="431557" y="1317028"/>
                  </a:lnTo>
                  <a:lnTo>
                    <a:pt x="459841" y="1274603"/>
                  </a:lnTo>
                  <a:lnTo>
                    <a:pt x="518175" y="1189753"/>
                  </a:lnTo>
                  <a:lnTo>
                    <a:pt x="576509" y="1106672"/>
                  </a:lnTo>
                  <a:lnTo>
                    <a:pt x="636610" y="1023590"/>
                  </a:lnTo>
                  <a:lnTo>
                    <a:pt x="696712" y="944043"/>
                  </a:lnTo>
                  <a:lnTo>
                    <a:pt x="755046" y="864497"/>
                  </a:lnTo>
                  <a:lnTo>
                    <a:pt x="785097" y="825608"/>
                  </a:lnTo>
                  <a:lnTo>
                    <a:pt x="815148" y="788486"/>
                  </a:lnTo>
                  <a:lnTo>
                    <a:pt x="873482" y="714243"/>
                  </a:lnTo>
                  <a:lnTo>
                    <a:pt x="930048" y="641767"/>
                  </a:lnTo>
                  <a:lnTo>
                    <a:pt x="984847" y="572827"/>
                  </a:lnTo>
                  <a:lnTo>
                    <a:pt x="1039645" y="507422"/>
                  </a:lnTo>
                  <a:lnTo>
                    <a:pt x="1090908" y="445553"/>
                  </a:lnTo>
                  <a:lnTo>
                    <a:pt x="1186364" y="334188"/>
                  </a:lnTo>
                  <a:lnTo>
                    <a:pt x="1267678" y="238732"/>
                  </a:lnTo>
                  <a:lnTo>
                    <a:pt x="1382578" y="107923"/>
                  </a:lnTo>
                  <a:lnTo>
                    <a:pt x="1458589" y="19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37" name="Freeform: Shape 36">
              <a:extLst>
                <a:ext uri="{FF2B5EF4-FFF2-40B4-BE49-F238E27FC236}">
                  <a16:creationId xmlns:a16="http://schemas.microsoft.com/office/drawing/2014/main" id="{2917A45B-4A78-0709-5B22-62D65AE3CF20}"/>
                </a:ext>
              </a:extLst>
            </p:cNvPr>
            <p:cNvSpPr>
              <a:spLocks/>
            </p:cNvSpPr>
            <p:nvPr userDrawn="1"/>
          </p:nvSpPr>
          <p:spPr bwMode="auto">
            <a:xfrm>
              <a:off x="9794024" y="1599492"/>
              <a:ext cx="2397977" cy="5258508"/>
            </a:xfrm>
            <a:custGeom>
              <a:avLst/>
              <a:gdLst>
                <a:gd name="connsiteX0" fmla="*/ 2397977 w 2397977"/>
                <a:gd name="connsiteY0" fmla="*/ 0 h 5258508"/>
                <a:gd name="connsiteX1" fmla="*/ 2397977 w 2397977"/>
                <a:gd name="connsiteY1" fmla="*/ 2148607 h 5258508"/>
                <a:gd name="connsiteX2" fmla="*/ 2285632 w 2397977"/>
                <a:gd name="connsiteY2" fmla="*/ 2291846 h 5258508"/>
                <a:gd name="connsiteX3" fmla="*/ 2142449 w 2397977"/>
                <a:gd name="connsiteY3" fmla="*/ 2473919 h 5258508"/>
                <a:gd name="connsiteX4" fmla="*/ 1999265 w 2397977"/>
                <a:gd name="connsiteY4" fmla="*/ 2655992 h 5258508"/>
                <a:gd name="connsiteX5" fmla="*/ 1859617 w 2397977"/>
                <a:gd name="connsiteY5" fmla="*/ 2839832 h 5258508"/>
                <a:gd name="connsiteX6" fmla="*/ 1788909 w 2397977"/>
                <a:gd name="connsiteY6" fmla="*/ 2931753 h 5258508"/>
                <a:gd name="connsiteX7" fmla="*/ 1719969 w 2397977"/>
                <a:gd name="connsiteY7" fmla="*/ 3023673 h 5258508"/>
                <a:gd name="connsiteX8" fmla="*/ 1651029 w 2397977"/>
                <a:gd name="connsiteY8" fmla="*/ 3115593 h 5258508"/>
                <a:gd name="connsiteX9" fmla="*/ 1583857 w 2397977"/>
                <a:gd name="connsiteY9" fmla="*/ 3207513 h 5258508"/>
                <a:gd name="connsiteX10" fmla="*/ 1516684 w 2397977"/>
                <a:gd name="connsiteY10" fmla="*/ 3299434 h 5258508"/>
                <a:gd name="connsiteX11" fmla="*/ 1451279 w 2397977"/>
                <a:gd name="connsiteY11" fmla="*/ 3391354 h 5258508"/>
                <a:gd name="connsiteX12" fmla="*/ 1387642 w 2397977"/>
                <a:gd name="connsiteY12" fmla="*/ 3485042 h 5258508"/>
                <a:gd name="connsiteX13" fmla="*/ 1324005 w 2397977"/>
                <a:gd name="connsiteY13" fmla="*/ 3576962 h 5258508"/>
                <a:gd name="connsiteX14" fmla="*/ 1263903 w 2397977"/>
                <a:gd name="connsiteY14" fmla="*/ 3668882 h 5258508"/>
                <a:gd name="connsiteX15" fmla="*/ 1202034 w 2397977"/>
                <a:gd name="connsiteY15" fmla="*/ 3762570 h 5258508"/>
                <a:gd name="connsiteX16" fmla="*/ 1143700 w 2397977"/>
                <a:gd name="connsiteY16" fmla="*/ 3854491 h 5258508"/>
                <a:gd name="connsiteX17" fmla="*/ 1085366 w 2397977"/>
                <a:gd name="connsiteY17" fmla="*/ 3946411 h 5258508"/>
                <a:gd name="connsiteX18" fmla="*/ 1030567 w 2397977"/>
                <a:gd name="connsiteY18" fmla="*/ 4038331 h 5258508"/>
                <a:gd name="connsiteX19" fmla="*/ 977536 w 2397977"/>
                <a:gd name="connsiteY19" fmla="*/ 4132019 h 5258508"/>
                <a:gd name="connsiteX20" fmla="*/ 928041 w 2397977"/>
                <a:gd name="connsiteY20" fmla="*/ 4223939 h 5258508"/>
                <a:gd name="connsiteX21" fmla="*/ 878545 w 2397977"/>
                <a:gd name="connsiteY21" fmla="*/ 4315859 h 5258508"/>
                <a:gd name="connsiteX22" fmla="*/ 832585 w 2397977"/>
                <a:gd name="connsiteY22" fmla="*/ 4407780 h 5258508"/>
                <a:gd name="connsiteX23" fmla="*/ 788393 w 2397977"/>
                <a:gd name="connsiteY23" fmla="*/ 4499700 h 5258508"/>
                <a:gd name="connsiteX24" fmla="*/ 745968 w 2397977"/>
                <a:gd name="connsiteY24" fmla="*/ 4591620 h 5258508"/>
                <a:gd name="connsiteX25" fmla="*/ 707079 w 2397977"/>
                <a:gd name="connsiteY25" fmla="*/ 4681773 h 5258508"/>
                <a:gd name="connsiteX26" fmla="*/ 671725 w 2397977"/>
                <a:gd name="connsiteY26" fmla="*/ 4773693 h 5258508"/>
                <a:gd name="connsiteX27" fmla="*/ 638139 w 2397977"/>
                <a:gd name="connsiteY27" fmla="*/ 4865613 h 5258508"/>
                <a:gd name="connsiteX28" fmla="*/ 606320 w 2397977"/>
                <a:gd name="connsiteY28" fmla="*/ 4957533 h 5258508"/>
                <a:gd name="connsiteX29" fmla="*/ 579805 w 2397977"/>
                <a:gd name="connsiteY29" fmla="*/ 5047686 h 5258508"/>
                <a:gd name="connsiteX30" fmla="*/ 555057 w 2397977"/>
                <a:gd name="connsiteY30" fmla="*/ 5137839 h 5258508"/>
                <a:gd name="connsiteX31" fmla="*/ 533845 w 2397977"/>
                <a:gd name="connsiteY31" fmla="*/ 5227991 h 5258508"/>
                <a:gd name="connsiteX32" fmla="*/ 527741 w 2397977"/>
                <a:gd name="connsiteY32" fmla="*/ 5258508 h 5258508"/>
                <a:gd name="connsiteX33" fmla="*/ 148053 w 2397977"/>
                <a:gd name="connsiteY33" fmla="*/ 5258508 h 5258508"/>
                <a:gd name="connsiteX34" fmla="*/ 134345 w 2397977"/>
                <a:gd name="connsiteY34" fmla="*/ 5217385 h 5258508"/>
                <a:gd name="connsiteX35" fmla="*/ 120203 w 2397977"/>
                <a:gd name="connsiteY35" fmla="*/ 5173193 h 5258508"/>
                <a:gd name="connsiteX36" fmla="*/ 106062 w 2397977"/>
                <a:gd name="connsiteY36" fmla="*/ 5127232 h 5258508"/>
                <a:gd name="connsiteX37" fmla="*/ 93688 w 2397977"/>
                <a:gd name="connsiteY37" fmla="*/ 5083040 h 5258508"/>
                <a:gd name="connsiteX38" fmla="*/ 83082 w 2397977"/>
                <a:gd name="connsiteY38" fmla="*/ 5037080 h 5258508"/>
                <a:gd name="connsiteX39" fmla="*/ 72476 w 2397977"/>
                <a:gd name="connsiteY39" fmla="*/ 4992887 h 5258508"/>
                <a:gd name="connsiteX40" fmla="*/ 61869 w 2397977"/>
                <a:gd name="connsiteY40" fmla="*/ 4945160 h 5258508"/>
                <a:gd name="connsiteX41" fmla="*/ 53031 w 2397977"/>
                <a:gd name="connsiteY41" fmla="*/ 4899199 h 5258508"/>
                <a:gd name="connsiteX42" fmla="*/ 44192 w 2397977"/>
                <a:gd name="connsiteY42" fmla="*/ 4851472 h 5258508"/>
                <a:gd name="connsiteX43" fmla="*/ 37122 w 2397977"/>
                <a:gd name="connsiteY43" fmla="*/ 4801976 h 5258508"/>
                <a:gd name="connsiteX44" fmla="*/ 30051 w 2397977"/>
                <a:gd name="connsiteY44" fmla="*/ 4752481 h 5258508"/>
                <a:gd name="connsiteX45" fmla="*/ 22980 w 2397977"/>
                <a:gd name="connsiteY45" fmla="*/ 4702985 h 5258508"/>
                <a:gd name="connsiteX46" fmla="*/ 17677 w 2397977"/>
                <a:gd name="connsiteY46" fmla="*/ 4653490 h 5258508"/>
                <a:gd name="connsiteX47" fmla="*/ 12374 w 2397977"/>
                <a:gd name="connsiteY47" fmla="*/ 4602226 h 5258508"/>
                <a:gd name="connsiteX48" fmla="*/ 8838 w 2397977"/>
                <a:gd name="connsiteY48" fmla="*/ 4550963 h 5258508"/>
                <a:gd name="connsiteX49" fmla="*/ 5303 w 2397977"/>
                <a:gd name="connsiteY49" fmla="*/ 4497932 h 5258508"/>
                <a:gd name="connsiteX50" fmla="*/ 1768 w 2397977"/>
                <a:gd name="connsiteY50" fmla="*/ 4439598 h 5258508"/>
                <a:gd name="connsiteX51" fmla="*/ 0 w 2397977"/>
                <a:gd name="connsiteY51" fmla="*/ 4381264 h 5258508"/>
                <a:gd name="connsiteX52" fmla="*/ 0 w 2397977"/>
                <a:gd name="connsiteY52" fmla="*/ 4322930 h 5258508"/>
                <a:gd name="connsiteX53" fmla="*/ 1768 w 2397977"/>
                <a:gd name="connsiteY53" fmla="*/ 4264596 h 5258508"/>
                <a:gd name="connsiteX54" fmla="*/ 3535 w 2397977"/>
                <a:gd name="connsiteY54" fmla="*/ 4206262 h 5258508"/>
                <a:gd name="connsiteX55" fmla="*/ 8838 w 2397977"/>
                <a:gd name="connsiteY55" fmla="*/ 4147928 h 5258508"/>
                <a:gd name="connsiteX56" fmla="*/ 14142 w 2397977"/>
                <a:gd name="connsiteY56" fmla="*/ 4091362 h 5258508"/>
                <a:gd name="connsiteX57" fmla="*/ 19445 w 2397977"/>
                <a:gd name="connsiteY57" fmla="*/ 4034796 h 5258508"/>
                <a:gd name="connsiteX58" fmla="*/ 28283 w 2397977"/>
                <a:gd name="connsiteY58" fmla="*/ 3978229 h 5258508"/>
                <a:gd name="connsiteX59" fmla="*/ 37122 w 2397977"/>
                <a:gd name="connsiteY59" fmla="*/ 3921663 h 5258508"/>
                <a:gd name="connsiteX60" fmla="*/ 45960 w 2397977"/>
                <a:gd name="connsiteY60" fmla="*/ 3865097 h 5258508"/>
                <a:gd name="connsiteX61" fmla="*/ 58334 w 2397977"/>
                <a:gd name="connsiteY61" fmla="*/ 3808530 h 5258508"/>
                <a:gd name="connsiteX62" fmla="*/ 70708 w 2397977"/>
                <a:gd name="connsiteY62" fmla="*/ 3753732 h 5258508"/>
                <a:gd name="connsiteX63" fmla="*/ 83082 w 2397977"/>
                <a:gd name="connsiteY63" fmla="*/ 3698933 h 5258508"/>
                <a:gd name="connsiteX64" fmla="*/ 98991 w 2397977"/>
                <a:gd name="connsiteY64" fmla="*/ 3644135 h 5258508"/>
                <a:gd name="connsiteX65" fmla="*/ 114900 w 2397977"/>
                <a:gd name="connsiteY65" fmla="*/ 3589336 h 5258508"/>
                <a:gd name="connsiteX66" fmla="*/ 130810 w 2397977"/>
                <a:gd name="connsiteY66" fmla="*/ 3534537 h 5258508"/>
                <a:gd name="connsiteX67" fmla="*/ 148487 w 2397977"/>
                <a:gd name="connsiteY67" fmla="*/ 3479739 h 5258508"/>
                <a:gd name="connsiteX68" fmla="*/ 167931 w 2397977"/>
                <a:gd name="connsiteY68" fmla="*/ 3424940 h 5258508"/>
                <a:gd name="connsiteX69" fmla="*/ 187376 w 2397977"/>
                <a:gd name="connsiteY69" fmla="*/ 3371909 h 5258508"/>
                <a:gd name="connsiteX70" fmla="*/ 206821 w 2397977"/>
                <a:gd name="connsiteY70" fmla="*/ 3318878 h 5258508"/>
                <a:gd name="connsiteX71" fmla="*/ 228033 w 2397977"/>
                <a:gd name="connsiteY71" fmla="*/ 3264080 h 5258508"/>
                <a:gd name="connsiteX72" fmla="*/ 251013 w 2397977"/>
                <a:gd name="connsiteY72" fmla="*/ 3211049 h 5258508"/>
                <a:gd name="connsiteX73" fmla="*/ 273993 w 2397977"/>
                <a:gd name="connsiteY73" fmla="*/ 3158018 h 5258508"/>
                <a:gd name="connsiteX74" fmla="*/ 323489 w 2397977"/>
                <a:gd name="connsiteY74" fmla="*/ 3053724 h 5258508"/>
                <a:gd name="connsiteX75" fmla="*/ 374752 w 2397977"/>
                <a:gd name="connsiteY75" fmla="*/ 2947662 h 5258508"/>
                <a:gd name="connsiteX76" fmla="*/ 401267 w 2397977"/>
                <a:gd name="connsiteY76" fmla="*/ 2896399 h 5258508"/>
                <a:gd name="connsiteX77" fmla="*/ 429550 w 2397977"/>
                <a:gd name="connsiteY77" fmla="*/ 2845135 h 5258508"/>
                <a:gd name="connsiteX78" fmla="*/ 457833 w 2397977"/>
                <a:gd name="connsiteY78" fmla="*/ 2792105 h 5258508"/>
                <a:gd name="connsiteX79" fmla="*/ 487884 w 2397977"/>
                <a:gd name="connsiteY79" fmla="*/ 2740841 h 5258508"/>
                <a:gd name="connsiteX80" fmla="*/ 516167 w 2397977"/>
                <a:gd name="connsiteY80" fmla="*/ 2689578 h 5258508"/>
                <a:gd name="connsiteX81" fmla="*/ 546218 w 2397977"/>
                <a:gd name="connsiteY81" fmla="*/ 2638315 h 5258508"/>
                <a:gd name="connsiteX82" fmla="*/ 608088 w 2397977"/>
                <a:gd name="connsiteY82" fmla="*/ 2535788 h 5258508"/>
                <a:gd name="connsiteX83" fmla="*/ 673493 w 2397977"/>
                <a:gd name="connsiteY83" fmla="*/ 2435030 h 5258508"/>
                <a:gd name="connsiteX84" fmla="*/ 738897 w 2397977"/>
                <a:gd name="connsiteY84" fmla="*/ 2332503 h 5258508"/>
                <a:gd name="connsiteX85" fmla="*/ 806070 w 2397977"/>
                <a:gd name="connsiteY85" fmla="*/ 2231745 h 5258508"/>
                <a:gd name="connsiteX86" fmla="*/ 841424 w 2397977"/>
                <a:gd name="connsiteY86" fmla="*/ 2182249 h 5258508"/>
                <a:gd name="connsiteX87" fmla="*/ 875010 w 2397977"/>
                <a:gd name="connsiteY87" fmla="*/ 2132754 h 5258508"/>
                <a:gd name="connsiteX88" fmla="*/ 1016426 w 2397977"/>
                <a:gd name="connsiteY88" fmla="*/ 1929468 h 5258508"/>
                <a:gd name="connsiteX89" fmla="*/ 1161377 w 2397977"/>
                <a:gd name="connsiteY89" fmla="*/ 1731486 h 5258508"/>
                <a:gd name="connsiteX90" fmla="*/ 1308096 w 2397977"/>
                <a:gd name="connsiteY90" fmla="*/ 1531737 h 5258508"/>
                <a:gd name="connsiteX91" fmla="*/ 1453047 w 2397977"/>
                <a:gd name="connsiteY91" fmla="*/ 1333754 h 5258508"/>
                <a:gd name="connsiteX92" fmla="*/ 1525523 w 2397977"/>
                <a:gd name="connsiteY92" fmla="*/ 1232996 h 5258508"/>
                <a:gd name="connsiteX93" fmla="*/ 1596230 w 2397977"/>
                <a:gd name="connsiteY93" fmla="*/ 1134005 h 5258508"/>
                <a:gd name="connsiteX94" fmla="*/ 1836637 w 2397977"/>
                <a:gd name="connsiteY94" fmla="*/ 798142 h 5258508"/>
                <a:gd name="connsiteX95" fmla="*/ 2068205 w 2397977"/>
                <a:gd name="connsiteY95" fmla="*/ 472886 h 5258508"/>
                <a:gd name="connsiteX96" fmla="*/ 2177803 w 2397977"/>
                <a:gd name="connsiteY96" fmla="*/ 317329 h 5258508"/>
                <a:gd name="connsiteX97" fmla="*/ 2283865 w 2397977"/>
                <a:gd name="connsiteY97" fmla="*/ 167074 h 5258508"/>
                <a:gd name="connsiteX98" fmla="*/ 2382855 w 2397977"/>
                <a:gd name="connsiteY98" fmla="*/ 22123 h 52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97977" h="5258508">
                  <a:moveTo>
                    <a:pt x="2397977" y="0"/>
                  </a:moveTo>
                  <a:lnTo>
                    <a:pt x="2397977" y="2148607"/>
                  </a:lnTo>
                  <a:lnTo>
                    <a:pt x="2285632" y="2291846"/>
                  </a:lnTo>
                  <a:lnTo>
                    <a:pt x="2142449" y="2473919"/>
                  </a:lnTo>
                  <a:lnTo>
                    <a:pt x="1999265" y="2655992"/>
                  </a:lnTo>
                  <a:lnTo>
                    <a:pt x="1859617" y="2839832"/>
                  </a:lnTo>
                  <a:lnTo>
                    <a:pt x="1788909" y="2931753"/>
                  </a:lnTo>
                  <a:lnTo>
                    <a:pt x="1719969" y="3023673"/>
                  </a:lnTo>
                  <a:lnTo>
                    <a:pt x="1651029" y="3115593"/>
                  </a:lnTo>
                  <a:lnTo>
                    <a:pt x="1583857" y="3207513"/>
                  </a:lnTo>
                  <a:lnTo>
                    <a:pt x="1516684" y="3299434"/>
                  </a:lnTo>
                  <a:lnTo>
                    <a:pt x="1451279" y="3391354"/>
                  </a:lnTo>
                  <a:lnTo>
                    <a:pt x="1387642" y="3485042"/>
                  </a:lnTo>
                  <a:lnTo>
                    <a:pt x="1324005" y="3576962"/>
                  </a:lnTo>
                  <a:lnTo>
                    <a:pt x="1263903" y="3668882"/>
                  </a:lnTo>
                  <a:lnTo>
                    <a:pt x="1202034" y="3762570"/>
                  </a:lnTo>
                  <a:lnTo>
                    <a:pt x="1143700" y="3854491"/>
                  </a:lnTo>
                  <a:lnTo>
                    <a:pt x="1085366" y="3946411"/>
                  </a:lnTo>
                  <a:lnTo>
                    <a:pt x="1030567" y="4038331"/>
                  </a:lnTo>
                  <a:lnTo>
                    <a:pt x="977536" y="4132019"/>
                  </a:lnTo>
                  <a:lnTo>
                    <a:pt x="928041" y="4223939"/>
                  </a:lnTo>
                  <a:lnTo>
                    <a:pt x="878545" y="4315859"/>
                  </a:lnTo>
                  <a:lnTo>
                    <a:pt x="832585" y="4407780"/>
                  </a:lnTo>
                  <a:lnTo>
                    <a:pt x="788393" y="4499700"/>
                  </a:lnTo>
                  <a:lnTo>
                    <a:pt x="745968" y="4591620"/>
                  </a:lnTo>
                  <a:lnTo>
                    <a:pt x="707079" y="4681773"/>
                  </a:lnTo>
                  <a:lnTo>
                    <a:pt x="671725" y="4773693"/>
                  </a:lnTo>
                  <a:lnTo>
                    <a:pt x="638139" y="4865613"/>
                  </a:lnTo>
                  <a:lnTo>
                    <a:pt x="606320" y="4957533"/>
                  </a:lnTo>
                  <a:lnTo>
                    <a:pt x="579805" y="5047686"/>
                  </a:lnTo>
                  <a:lnTo>
                    <a:pt x="555057" y="5137839"/>
                  </a:lnTo>
                  <a:lnTo>
                    <a:pt x="533845" y="5227991"/>
                  </a:lnTo>
                  <a:lnTo>
                    <a:pt x="527741" y="5258508"/>
                  </a:lnTo>
                  <a:lnTo>
                    <a:pt x="148053" y="5258508"/>
                  </a:lnTo>
                  <a:lnTo>
                    <a:pt x="134345" y="5217385"/>
                  </a:lnTo>
                  <a:lnTo>
                    <a:pt x="120203" y="5173193"/>
                  </a:lnTo>
                  <a:lnTo>
                    <a:pt x="106062" y="5127232"/>
                  </a:lnTo>
                  <a:lnTo>
                    <a:pt x="93688" y="5083040"/>
                  </a:lnTo>
                  <a:lnTo>
                    <a:pt x="83082" y="5037080"/>
                  </a:lnTo>
                  <a:lnTo>
                    <a:pt x="72476" y="4992887"/>
                  </a:lnTo>
                  <a:lnTo>
                    <a:pt x="61869" y="4945160"/>
                  </a:lnTo>
                  <a:lnTo>
                    <a:pt x="53031" y="4899199"/>
                  </a:lnTo>
                  <a:lnTo>
                    <a:pt x="44192" y="4851472"/>
                  </a:lnTo>
                  <a:lnTo>
                    <a:pt x="37122" y="4801976"/>
                  </a:lnTo>
                  <a:lnTo>
                    <a:pt x="30051" y="4752481"/>
                  </a:lnTo>
                  <a:lnTo>
                    <a:pt x="22980" y="4702985"/>
                  </a:lnTo>
                  <a:lnTo>
                    <a:pt x="17677" y="4653490"/>
                  </a:lnTo>
                  <a:lnTo>
                    <a:pt x="12374" y="4602226"/>
                  </a:lnTo>
                  <a:lnTo>
                    <a:pt x="8838" y="4550963"/>
                  </a:lnTo>
                  <a:lnTo>
                    <a:pt x="5303" y="4497932"/>
                  </a:lnTo>
                  <a:lnTo>
                    <a:pt x="1768" y="4439598"/>
                  </a:lnTo>
                  <a:lnTo>
                    <a:pt x="0" y="4381264"/>
                  </a:lnTo>
                  <a:lnTo>
                    <a:pt x="0" y="4322930"/>
                  </a:lnTo>
                  <a:lnTo>
                    <a:pt x="1768" y="4264596"/>
                  </a:lnTo>
                  <a:lnTo>
                    <a:pt x="3535" y="4206262"/>
                  </a:lnTo>
                  <a:lnTo>
                    <a:pt x="8838" y="4147928"/>
                  </a:lnTo>
                  <a:lnTo>
                    <a:pt x="14142" y="4091362"/>
                  </a:lnTo>
                  <a:lnTo>
                    <a:pt x="19445" y="4034796"/>
                  </a:lnTo>
                  <a:lnTo>
                    <a:pt x="28283" y="3978229"/>
                  </a:lnTo>
                  <a:lnTo>
                    <a:pt x="37122" y="3921663"/>
                  </a:lnTo>
                  <a:lnTo>
                    <a:pt x="45960" y="3865097"/>
                  </a:lnTo>
                  <a:lnTo>
                    <a:pt x="58334" y="3808530"/>
                  </a:lnTo>
                  <a:lnTo>
                    <a:pt x="70708" y="3753732"/>
                  </a:lnTo>
                  <a:lnTo>
                    <a:pt x="83082" y="3698933"/>
                  </a:lnTo>
                  <a:lnTo>
                    <a:pt x="98991" y="3644135"/>
                  </a:lnTo>
                  <a:lnTo>
                    <a:pt x="114900" y="3589336"/>
                  </a:lnTo>
                  <a:lnTo>
                    <a:pt x="130810" y="3534537"/>
                  </a:lnTo>
                  <a:lnTo>
                    <a:pt x="148487" y="3479739"/>
                  </a:lnTo>
                  <a:lnTo>
                    <a:pt x="167931" y="3424940"/>
                  </a:lnTo>
                  <a:lnTo>
                    <a:pt x="187376" y="3371909"/>
                  </a:lnTo>
                  <a:lnTo>
                    <a:pt x="206821" y="3318878"/>
                  </a:lnTo>
                  <a:lnTo>
                    <a:pt x="228033" y="3264080"/>
                  </a:lnTo>
                  <a:lnTo>
                    <a:pt x="251013" y="3211049"/>
                  </a:lnTo>
                  <a:lnTo>
                    <a:pt x="273993" y="3158018"/>
                  </a:lnTo>
                  <a:lnTo>
                    <a:pt x="323489" y="3053724"/>
                  </a:lnTo>
                  <a:lnTo>
                    <a:pt x="374752" y="2947662"/>
                  </a:lnTo>
                  <a:lnTo>
                    <a:pt x="401267" y="2896399"/>
                  </a:lnTo>
                  <a:lnTo>
                    <a:pt x="429550" y="2845135"/>
                  </a:lnTo>
                  <a:lnTo>
                    <a:pt x="457833" y="2792105"/>
                  </a:lnTo>
                  <a:lnTo>
                    <a:pt x="487884" y="2740841"/>
                  </a:lnTo>
                  <a:lnTo>
                    <a:pt x="516167" y="2689578"/>
                  </a:lnTo>
                  <a:lnTo>
                    <a:pt x="546218" y="2638315"/>
                  </a:lnTo>
                  <a:lnTo>
                    <a:pt x="608088" y="2535788"/>
                  </a:lnTo>
                  <a:lnTo>
                    <a:pt x="673493" y="2435030"/>
                  </a:lnTo>
                  <a:lnTo>
                    <a:pt x="738897" y="2332503"/>
                  </a:lnTo>
                  <a:lnTo>
                    <a:pt x="806070" y="2231745"/>
                  </a:lnTo>
                  <a:lnTo>
                    <a:pt x="841424" y="2182249"/>
                  </a:lnTo>
                  <a:lnTo>
                    <a:pt x="875010" y="2132754"/>
                  </a:lnTo>
                  <a:lnTo>
                    <a:pt x="1016426" y="1929468"/>
                  </a:lnTo>
                  <a:lnTo>
                    <a:pt x="1161377" y="1731486"/>
                  </a:lnTo>
                  <a:lnTo>
                    <a:pt x="1308096" y="1531737"/>
                  </a:lnTo>
                  <a:lnTo>
                    <a:pt x="1453047" y="1333754"/>
                  </a:lnTo>
                  <a:lnTo>
                    <a:pt x="1525523" y="1232996"/>
                  </a:lnTo>
                  <a:lnTo>
                    <a:pt x="1596230" y="1134005"/>
                  </a:lnTo>
                  <a:lnTo>
                    <a:pt x="1836637" y="798142"/>
                  </a:lnTo>
                  <a:lnTo>
                    <a:pt x="2068205" y="472886"/>
                  </a:lnTo>
                  <a:lnTo>
                    <a:pt x="2177803" y="317329"/>
                  </a:lnTo>
                  <a:lnTo>
                    <a:pt x="2283865" y="167074"/>
                  </a:lnTo>
                  <a:lnTo>
                    <a:pt x="2382855" y="22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grpSp>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2207568" y="2636912"/>
            <a:ext cx="7776864"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2495600" y="4941168"/>
            <a:ext cx="720080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0E5D2B4C-1752-439F-8D97-FB430E361ADC}" type="datetime1">
              <a:rPr lang="fi-FI" smtClean="0"/>
              <a:t>9.6.2026</a:t>
            </a:fld>
            <a:endParaRPr lang="fi-FI" dirty="0"/>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r>
              <a:rPr lang="fi-FI" dirty="0"/>
              <a:t>JYU Since 1863.</a:t>
            </a:r>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userDrawn="1"/>
        </p:nvGrpSpPr>
        <p:grpSpPr>
          <a:xfrm>
            <a:off x="4984950" y="980728"/>
            <a:ext cx="2222099" cy="1440000"/>
            <a:chOff x="3287713" y="333375"/>
            <a:chExt cx="6107112" cy="3957638"/>
          </a:xfrm>
          <a:solidFill>
            <a:schemeClr val="bg1"/>
          </a:solidFill>
        </p:grpSpPr>
        <p:sp>
          <p:nvSpPr>
            <p:cNvPr id="9" name="Freeform 6"/>
            <p:cNvSpPr>
              <a:spLocks noEditPoints="1"/>
            </p:cNvSpPr>
            <p:nvPr userDrawn="1"/>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userDrawn="1"/>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userDrawn="1"/>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sp>
        <p:nvSpPr>
          <p:cNvPr id="7" name="Freeform: Shape 6">
            <a:extLst>
              <a:ext uri="{FF2B5EF4-FFF2-40B4-BE49-F238E27FC236}">
                <a16:creationId xmlns:a16="http://schemas.microsoft.com/office/drawing/2014/main" id="{11E7CA0F-C8CC-CE9B-6FEB-993BF50E930D}"/>
              </a:ext>
              <a:ext uri="{C183D7F6-B498-43B3-948B-1728B52AA6E4}">
                <adec:decorative xmlns:adec="http://schemas.microsoft.com/office/drawing/2017/decorative" val="1"/>
              </a:ext>
            </a:extLst>
          </p:cNvPr>
          <p:cNvSpPr/>
          <p:nvPr userDrawn="1"/>
        </p:nvSpPr>
        <p:spPr>
          <a:xfrm>
            <a:off x="0" y="0"/>
            <a:ext cx="1055440" cy="1859886"/>
          </a:xfrm>
          <a:custGeom>
            <a:avLst/>
            <a:gdLst>
              <a:gd name="connsiteX0" fmla="*/ 0 w 1055440"/>
              <a:gd name="connsiteY0" fmla="*/ 0 h 1859886"/>
              <a:gd name="connsiteX1" fmla="*/ 1052827 w 1055440"/>
              <a:gd name="connsiteY1" fmla="*/ 0 h 1859886"/>
              <a:gd name="connsiteX2" fmla="*/ 1053220 w 1055440"/>
              <a:gd name="connsiteY2" fmla="*/ 7467 h 1859886"/>
              <a:gd name="connsiteX3" fmla="*/ 1055440 w 1055440"/>
              <a:gd name="connsiteY3" fmla="*/ 49646 h 1859886"/>
              <a:gd name="connsiteX4" fmla="*/ 1055440 w 1055440"/>
              <a:gd name="connsiteY4" fmla="*/ 91825 h 1859886"/>
              <a:gd name="connsiteX5" fmla="*/ 1053220 w 1055440"/>
              <a:gd name="connsiteY5" fmla="*/ 134004 h 1859886"/>
              <a:gd name="connsiteX6" fmla="*/ 1051000 w 1055440"/>
              <a:gd name="connsiteY6" fmla="*/ 176183 h 1859886"/>
              <a:gd name="connsiteX7" fmla="*/ 1048780 w 1055440"/>
              <a:gd name="connsiteY7" fmla="*/ 218361 h 1859886"/>
              <a:gd name="connsiteX8" fmla="*/ 1044341 w 1055440"/>
              <a:gd name="connsiteY8" fmla="*/ 258320 h 1859886"/>
              <a:gd name="connsiteX9" fmla="*/ 1039901 w 1055440"/>
              <a:gd name="connsiteY9" fmla="*/ 300499 h 1859886"/>
              <a:gd name="connsiteX10" fmla="*/ 1033241 w 1055440"/>
              <a:gd name="connsiteY10" fmla="*/ 342678 h 1859886"/>
              <a:gd name="connsiteX11" fmla="*/ 1026581 w 1055440"/>
              <a:gd name="connsiteY11" fmla="*/ 382637 h 1859886"/>
              <a:gd name="connsiteX12" fmla="*/ 1017701 w 1055440"/>
              <a:gd name="connsiteY12" fmla="*/ 424816 h 1859886"/>
              <a:gd name="connsiteX13" fmla="*/ 997722 w 1055440"/>
              <a:gd name="connsiteY13" fmla="*/ 506954 h 1859886"/>
              <a:gd name="connsiteX14" fmla="*/ 986622 w 1055440"/>
              <a:gd name="connsiteY14" fmla="*/ 546913 h 1859886"/>
              <a:gd name="connsiteX15" fmla="*/ 973302 w 1055440"/>
              <a:gd name="connsiteY15" fmla="*/ 586872 h 1859886"/>
              <a:gd name="connsiteX16" fmla="*/ 957763 w 1055440"/>
              <a:gd name="connsiteY16" fmla="*/ 624611 h 1859886"/>
              <a:gd name="connsiteX17" fmla="*/ 942223 w 1055440"/>
              <a:gd name="connsiteY17" fmla="*/ 664570 h 1859886"/>
              <a:gd name="connsiteX18" fmla="*/ 926684 w 1055440"/>
              <a:gd name="connsiteY18" fmla="*/ 702309 h 1859886"/>
              <a:gd name="connsiteX19" fmla="*/ 908924 w 1055440"/>
              <a:gd name="connsiteY19" fmla="*/ 740048 h 1859886"/>
              <a:gd name="connsiteX20" fmla="*/ 888944 w 1055440"/>
              <a:gd name="connsiteY20" fmla="*/ 777787 h 1859886"/>
              <a:gd name="connsiteX21" fmla="*/ 868965 w 1055440"/>
              <a:gd name="connsiteY21" fmla="*/ 815526 h 1859886"/>
              <a:gd name="connsiteX22" fmla="*/ 846766 w 1055440"/>
              <a:gd name="connsiteY22" fmla="*/ 851045 h 1859886"/>
              <a:gd name="connsiteX23" fmla="*/ 824566 w 1055440"/>
              <a:gd name="connsiteY23" fmla="*/ 886564 h 1859886"/>
              <a:gd name="connsiteX24" fmla="*/ 800147 w 1055440"/>
              <a:gd name="connsiteY24" fmla="*/ 922083 h 1859886"/>
              <a:gd name="connsiteX25" fmla="*/ 775727 w 1055440"/>
              <a:gd name="connsiteY25" fmla="*/ 955382 h 1859886"/>
              <a:gd name="connsiteX26" fmla="*/ 646971 w 1055440"/>
              <a:gd name="connsiteY26" fmla="*/ 1117438 h 1859886"/>
              <a:gd name="connsiteX27" fmla="*/ 582593 w 1055440"/>
              <a:gd name="connsiteY27" fmla="*/ 1197356 h 1859886"/>
              <a:gd name="connsiteX28" fmla="*/ 515994 w 1055440"/>
              <a:gd name="connsiteY28" fmla="*/ 1277273 h 1859886"/>
              <a:gd name="connsiteX29" fmla="*/ 382798 w 1055440"/>
              <a:gd name="connsiteY29" fmla="*/ 1432669 h 1859886"/>
              <a:gd name="connsiteX30" fmla="*/ 242941 w 1055440"/>
              <a:gd name="connsiteY30" fmla="*/ 1590285 h 1859886"/>
              <a:gd name="connsiteX31" fmla="*/ 100865 w 1055440"/>
              <a:gd name="connsiteY31" fmla="*/ 1750121 h 1859886"/>
              <a:gd name="connsiteX32" fmla="*/ 0 w 1055440"/>
              <a:gd name="connsiteY32" fmla="*/ 1859886 h 185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55440" h="1859886">
                <a:moveTo>
                  <a:pt x="0" y="0"/>
                </a:moveTo>
                <a:lnTo>
                  <a:pt x="1052827" y="0"/>
                </a:lnTo>
                <a:lnTo>
                  <a:pt x="1053220" y="7467"/>
                </a:lnTo>
                <a:lnTo>
                  <a:pt x="1055440" y="49646"/>
                </a:lnTo>
                <a:lnTo>
                  <a:pt x="1055440" y="91825"/>
                </a:lnTo>
                <a:lnTo>
                  <a:pt x="1053220" y="134004"/>
                </a:lnTo>
                <a:lnTo>
                  <a:pt x="1051000" y="176183"/>
                </a:lnTo>
                <a:lnTo>
                  <a:pt x="1048780" y="218361"/>
                </a:lnTo>
                <a:lnTo>
                  <a:pt x="1044341" y="258320"/>
                </a:lnTo>
                <a:lnTo>
                  <a:pt x="1039901" y="300499"/>
                </a:lnTo>
                <a:lnTo>
                  <a:pt x="1033241" y="342678"/>
                </a:lnTo>
                <a:lnTo>
                  <a:pt x="1026581" y="382637"/>
                </a:lnTo>
                <a:lnTo>
                  <a:pt x="1017701" y="424816"/>
                </a:lnTo>
                <a:lnTo>
                  <a:pt x="997722" y="506954"/>
                </a:lnTo>
                <a:lnTo>
                  <a:pt x="986622" y="546913"/>
                </a:lnTo>
                <a:lnTo>
                  <a:pt x="973302" y="586872"/>
                </a:lnTo>
                <a:lnTo>
                  <a:pt x="957763" y="624611"/>
                </a:lnTo>
                <a:lnTo>
                  <a:pt x="942223" y="664570"/>
                </a:lnTo>
                <a:lnTo>
                  <a:pt x="926684" y="702309"/>
                </a:lnTo>
                <a:lnTo>
                  <a:pt x="908924" y="740048"/>
                </a:lnTo>
                <a:lnTo>
                  <a:pt x="888944" y="777787"/>
                </a:lnTo>
                <a:lnTo>
                  <a:pt x="868965" y="815526"/>
                </a:lnTo>
                <a:lnTo>
                  <a:pt x="846766" y="851045"/>
                </a:lnTo>
                <a:lnTo>
                  <a:pt x="824566" y="886564"/>
                </a:lnTo>
                <a:lnTo>
                  <a:pt x="800147" y="922083"/>
                </a:lnTo>
                <a:lnTo>
                  <a:pt x="775727" y="955382"/>
                </a:lnTo>
                <a:lnTo>
                  <a:pt x="646971" y="1117438"/>
                </a:lnTo>
                <a:lnTo>
                  <a:pt x="582593" y="1197356"/>
                </a:lnTo>
                <a:lnTo>
                  <a:pt x="515994" y="1277273"/>
                </a:lnTo>
                <a:lnTo>
                  <a:pt x="382798" y="1432669"/>
                </a:lnTo>
                <a:lnTo>
                  <a:pt x="242941" y="1590285"/>
                </a:lnTo>
                <a:lnTo>
                  <a:pt x="100865" y="1750121"/>
                </a:lnTo>
                <a:lnTo>
                  <a:pt x="0" y="1859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843072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accent1"/>
                </a:solidFill>
              </a:defRPr>
            </a:lvl1pPr>
          </a:lstStyle>
          <a:p>
            <a:fld id="{C14D4F56-76BC-42C6-BEE8-044306B2E1AC}" type="datetime1">
              <a:rPr lang="fi-FI" smtClean="0"/>
              <a:t>9.6.2026</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noFill/>
              </a:defRPr>
            </a:lvl1pPr>
          </a:lstStyle>
          <a:p>
            <a:r>
              <a:rPr lang="fi-FI"/>
              <a:t>JYU Since 1863.</a:t>
            </a:r>
            <a:endParaRPr lang="fi-FI" dirty="0"/>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accent1"/>
                </a:solidFill>
              </a:defRPr>
            </a:lvl1pPr>
          </a:lstStyle>
          <a:p>
            <a:fld id="{9E548902-A2E1-4711-A467-290FB9FE5D63}" type="slidenum">
              <a:rPr lang="fi-FI" smtClean="0"/>
              <a:pPr/>
              <a:t>‹#›</a:t>
            </a:fld>
            <a:endParaRPr lang="fi-FI"/>
          </a:p>
        </p:txBody>
      </p:sp>
      <p:grpSp>
        <p:nvGrpSpPr>
          <p:cNvPr id="22" name="Group 21">
            <a:extLst>
              <a:ext uri="{C183D7F6-B498-43B3-948B-1728B52AA6E4}">
                <adec:decorative xmlns:adec="http://schemas.microsoft.com/office/drawing/2017/decorative" val="1"/>
              </a:ext>
            </a:extLst>
          </p:cNvPr>
          <p:cNvGrpSpPr>
            <a:grpSpLocks noChangeAspect="1"/>
          </p:cNvGrpSpPr>
          <p:nvPr userDrawn="1"/>
        </p:nvGrpSpPr>
        <p:grpSpPr>
          <a:xfrm>
            <a:off x="628603" y="476672"/>
            <a:ext cx="1810305" cy="720000"/>
            <a:chOff x="911225" y="260350"/>
            <a:chExt cx="4183063" cy="1663700"/>
          </a:xfrm>
          <a:solidFill>
            <a:schemeClr val="accent1"/>
          </a:solidFill>
        </p:grpSpPr>
        <p:sp>
          <p:nvSpPr>
            <p:cNvPr id="23"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132856"/>
            <a:ext cx="7200303" cy="2015802"/>
          </a:xfrm>
        </p:spPr>
        <p:txBody>
          <a:bodyPr anchor="t" anchorCtr="0"/>
          <a:lstStyle>
            <a:lvl1pPr algn="l">
              <a:defRPr sz="4000">
                <a:solidFill>
                  <a:schemeClr val="accent1"/>
                </a:solidFill>
              </a:defRPr>
            </a:lvl1pPr>
          </a:lstStyle>
          <a:p>
            <a:r>
              <a:rPr lang="en-US"/>
              <a:t>Click to edit Master title style</a:t>
            </a:r>
            <a:endParaRPr lang="fi-FI" dirty="0"/>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8" y="4436690"/>
            <a:ext cx="7200303" cy="576064"/>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8" name="Freeform: Shape 7">
            <a:extLst>
              <a:ext uri="{FF2B5EF4-FFF2-40B4-BE49-F238E27FC236}">
                <a16:creationId xmlns:a16="http://schemas.microsoft.com/office/drawing/2014/main" id="{28F800DE-BFC4-7895-8194-18EC85A339A1}"/>
              </a:ext>
              <a:ext uri="{C183D7F6-B498-43B3-948B-1728B52AA6E4}">
                <adec:decorative xmlns:adec="http://schemas.microsoft.com/office/drawing/2017/decorative" val="1"/>
              </a:ext>
            </a:extLst>
          </p:cNvPr>
          <p:cNvSpPr>
            <a:spLocks/>
          </p:cNvSpPr>
          <p:nvPr userDrawn="1"/>
        </p:nvSpPr>
        <p:spPr bwMode="auto">
          <a:xfrm>
            <a:off x="9120336" y="0"/>
            <a:ext cx="3071665" cy="6858000"/>
          </a:xfrm>
          <a:custGeom>
            <a:avLst/>
            <a:gdLst>
              <a:gd name="connsiteX0" fmla="*/ 3071665 w 3071665"/>
              <a:gd name="connsiteY0" fmla="*/ 3924144 h 6858000"/>
              <a:gd name="connsiteX1" fmla="*/ 3071665 w 3071665"/>
              <a:gd name="connsiteY1" fmla="*/ 6105930 h 6858000"/>
              <a:gd name="connsiteX2" fmla="*/ 3045743 w 3071665"/>
              <a:gd name="connsiteY2" fmla="*/ 6134545 h 6858000"/>
              <a:gd name="connsiteX3" fmla="*/ 2906095 w 3071665"/>
              <a:gd name="connsiteY3" fmla="*/ 6291870 h 6858000"/>
              <a:gd name="connsiteX4" fmla="*/ 2762912 w 3071665"/>
              <a:gd name="connsiteY4" fmla="*/ 6458034 h 6858000"/>
              <a:gd name="connsiteX5" fmla="*/ 2690436 w 3071665"/>
              <a:gd name="connsiteY5" fmla="*/ 6541116 h 6858000"/>
              <a:gd name="connsiteX6" fmla="*/ 2619729 w 3071665"/>
              <a:gd name="connsiteY6" fmla="*/ 6625965 h 6858000"/>
              <a:gd name="connsiteX7" fmla="*/ 2549021 w 3071665"/>
              <a:gd name="connsiteY7" fmla="*/ 6710815 h 6858000"/>
              <a:gd name="connsiteX8" fmla="*/ 2480081 w 3071665"/>
              <a:gd name="connsiteY8" fmla="*/ 6795664 h 6858000"/>
              <a:gd name="connsiteX9" fmla="*/ 2446494 w 3071665"/>
              <a:gd name="connsiteY9" fmla="*/ 6838089 h 6858000"/>
              <a:gd name="connsiteX10" fmla="*/ 2430731 w 3071665"/>
              <a:gd name="connsiteY10" fmla="*/ 6858000 h 6858000"/>
              <a:gd name="connsiteX11" fmla="*/ 922500 w 3071665"/>
              <a:gd name="connsiteY11" fmla="*/ 6858000 h 6858000"/>
              <a:gd name="connsiteX12" fmla="*/ 924507 w 3071665"/>
              <a:gd name="connsiteY12" fmla="*/ 6852230 h 6858000"/>
              <a:gd name="connsiteX13" fmla="*/ 938649 w 3071665"/>
              <a:gd name="connsiteY13" fmla="*/ 6813341 h 6858000"/>
              <a:gd name="connsiteX14" fmla="*/ 954558 w 3071665"/>
              <a:gd name="connsiteY14" fmla="*/ 6772684 h 6858000"/>
              <a:gd name="connsiteX15" fmla="*/ 970467 w 3071665"/>
              <a:gd name="connsiteY15" fmla="*/ 6730259 h 6858000"/>
              <a:gd name="connsiteX16" fmla="*/ 989912 w 3071665"/>
              <a:gd name="connsiteY16" fmla="*/ 6689602 h 6858000"/>
              <a:gd name="connsiteX17" fmla="*/ 1027033 w 3071665"/>
              <a:gd name="connsiteY17" fmla="*/ 6606521 h 6858000"/>
              <a:gd name="connsiteX18" fmla="*/ 1069458 w 3071665"/>
              <a:gd name="connsiteY18" fmla="*/ 6521671 h 6858000"/>
              <a:gd name="connsiteX19" fmla="*/ 1115418 w 3071665"/>
              <a:gd name="connsiteY19" fmla="*/ 6433286 h 6858000"/>
              <a:gd name="connsiteX20" fmla="*/ 1140166 w 3071665"/>
              <a:gd name="connsiteY20" fmla="*/ 6390861 h 6858000"/>
              <a:gd name="connsiteX21" fmla="*/ 1164914 w 3071665"/>
              <a:gd name="connsiteY21" fmla="*/ 6348437 h 6858000"/>
              <a:gd name="connsiteX22" fmla="*/ 1189662 w 3071665"/>
              <a:gd name="connsiteY22" fmla="*/ 6304244 h 6858000"/>
              <a:gd name="connsiteX23" fmla="*/ 1216177 w 3071665"/>
              <a:gd name="connsiteY23" fmla="*/ 6261820 h 6858000"/>
              <a:gd name="connsiteX24" fmla="*/ 1240925 w 3071665"/>
              <a:gd name="connsiteY24" fmla="*/ 6217627 h 6858000"/>
              <a:gd name="connsiteX25" fmla="*/ 1270976 w 3071665"/>
              <a:gd name="connsiteY25" fmla="*/ 6175202 h 6858000"/>
              <a:gd name="connsiteX26" fmla="*/ 1325774 w 3071665"/>
              <a:gd name="connsiteY26" fmla="*/ 6088585 h 6858000"/>
              <a:gd name="connsiteX27" fmla="*/ 1354057 w 3071665"/>
              <a:gd name="connsiteY27" fmla="*/ 6046161 h 6858000"/>
              <a:gd name="connsiteX28" fmla="*/ 1382341 w 3071665"/>
              <a:gd name="connsiteY28" fmla="*/ 6003736 h 6858000"/>
              <a:gd name="connsiteX29" fmla="*/ 1440675 w 3071665"/>
              <a:gd name="connsiteY29" fmla="*/ 5918886 h 6858000"/>
              <a:gd name="connsiteX30" fmla="*/ 1499009 w 3071665"/>
              <a:gd name="connsiteY30" fmla="*/ 5835805 h 6858000"/>
              <a:gd name="connsiteX31" fmla="*/ 1559110 w 3071665"/>
              <a:gd name="connsiteY31" fmla="*/ 5752723 h 6858000"/>
              <a:gd name="connsiteX32" fmla="*/ 1619212 w 3071665"/>
              <a:gd name="connsiteY32" fmla="*/ 5673176 h 6858000"/>
              <a:gd name="connsiteX33" fmla="*/ 1677546 w 3071665"/>
              <a:gd name="connsiteY33" fmla="*/ 5593630 h 6858000"/>
              <a:gd name="connsiteX34" fmla="*/ 1707597 w 3071665"/>
              <a:gd name="connsiteY34" fmla="*/ 5554741 h 6858000"/>
              <a:gd name="connsiteX35" fmla="*/ 1737648 w 3071665"/>
              <a:gd name="connsiteY35" fmla="*/ 5517619 h 6858000"/>
              <a:gd name="connsiteX36" fmla="*/ 1795982 w 3071665"/>
              <a:gd name="connsiteY36" fmla="*/ 5443376 h 6858000"/>
              <a:gd name="connsiteX37" fmla="*/ 1852548 w 3071665"/>
              <a:gd name="connsiteY37" fmla="*/ 5370900 h 6858000"/>
              <a:gd name="connsiteX38" fmla="*/ 1907347 w 3071665"/>
              <a:gd name="connsiteY38" fmla="*/ 5301960 h 6858000"/>
              <a:gd name="connsiteX39" fmla="*/ 1962145 w 3071665"/>
              <a:gd name="connsiteY39" fmla="*/ 5236555 h 6858000"/>
              <a:gd name="connsiteX40" fmla="*/ 2013408 w 3071665"/>
              <a:gd name="connsiteY40" fmla="*/ 5174686 h 6858000"/>
              <a:gd name="connsiteX41" fmla="*/ 2108864 w 3071665"/>
              <a:gd name="connsiteY41" fmla="*/ 5063321 h 6858000"/>
              <a:gd name="connsiteX42" fmla="*/ 2190178 w 3071665"/>
              <a:gd name="connsiteY42" fmla="*/ 4967865 h 6858000"/>
              <a:gd name="connsiteX43" fmla="*/ 2305079 w 3071665"/>
              <a:gd name="connsiteY43" fmla="*/ 4837056 h 6858000"/>
              <a:gd name="connsiteX44" fmla="*/ 2381089 w 3071665"/>
              <a:gd name="connsiteY44" fmla="*/ 4748671 h 6858000"/>
              <a:gd name="connsiteX45" fmla="*/ 2471242 w 3071665"/>
              <a:gd name="connsiteY45" fmla="*/ 4644377 h 6858000"/>
              <a:gd name="connsiteX46" fmla="*/ 2683366 w 3071665"/>
              <a:gd name="connsiteY46" fmla="*/ 4393364 h 6858000"/>
              <a:gd name="connsiteX47" fmla="*/ 2801801 w 3071665"/>
              <a:gd name="connsiteY47" fmla="*/ 4251948 h 6858000"/>
              <a:gd name="connsiteX48" fmla="*/ 2927308 w 3071665"/>
              <a:gd name="connsiteY48" fmla="*/ 4099926 h 6858000"/>
              <a:gd name="connsiteX49" fmla="*/ 2826529 w 3071665"/>
              <a:gd name="connsiteY49" fmla="*/ 0 h 6858000"/>
              <a:gd name="connsiteX50" fmla="*/ 3071664 w 3071665"/>
              <a:gd name="connsiteY50" fmla="*/ 0 h 6858000"/>
              <a:gd name="connsiteX51" fmla="*/ 3071664 w 3071665"/>
              <a:gd name="connsiteY51" fmla="*/ 2869379 h 6858000"/>
              <a:gd name="connsiteX52" fmla="*/ 3038671 w 3071665"/>
              <a:gd name="connsiteY52" fmla="*/ 2915570 h 6858000"/>
              <a:gd name="connsiteX53" fmla="*/ 2973266 w 3071665"/>
              <a:gd name="connsiteY53" fmla="*/ 3002187 h 6858000"/>
              <a:gd name="connsiteX54" fmla="*/ 2842457 w 3071665"/>
              <a:gd name="connsiteY54" fmla="*/ 3177189 h 6858000"/>
              <a:gd name="connsiteX55" fmla="*/ 2706344 w 3071665"/>
              <a:gd name="connsiteY55" fmla="*/ 3352191 h 6858000"/>
              <a:gd name="connsiteX56" fmla="*/ 2568464 w 3071665"/>
              <a:gd name="connsiteY56" fmla="*/ 3530728 h 6858000"/>
              <a:gd name="connsiteX57" fmla="*/ 2285632 w 3071665"/>
              <a:gd name="connsiteY57" fmla="*/ 3891338 h 6858000"/>
              <a:gd name="connsiteX58" fmla="*/ 2142449 w 3071665"/>
              <a:gd name="connsiteY58" fmla="*/ 4073411 h 6858000"/>
              <a:gd name="connsiteX59" fmla="*/ 1999265 w 3071665"/>
              <a:gd name="connsiteY59" fmla="*/ 4255484 h 6858000"/>
              <a:gd name="connsiteX60" fmla="*/ 1859617 w 3071665"/>
              <a:gd name="connsiteY60" fmla="*/ 4439324 h 6858000"/>
              <a:gd name="connsiteX61" fmla="*/ 1788909 w 3071665"/>
              <a:gd name="connsiteY61" fmla="*/ 4531245 h 6858000"/>
              <a:gd name="connsiteX62" fmla="*/ 1719969 w 3071665"/>
              <a:gd name="connsiteY62" fmla="*/ 4623165 h 6858000"/>
              <a:gd name="connsiteX63" fmla="*/ 1651029 w 3071665"/>
              <a:gd name="connsiteY63" fmla="*/ 4715085 h 6858000"/>
              <a:gd name="connsiteX64" fmla="*/ 1583856 w 3071665"/>
              <a:gd name="connsiteY64" fmla="*/ 4807005 h 6858000"/>
              <a:gd name="connsiteX65" fmla="*/ 1516684 w 3071665"/>
              <a:gd name="connsiteY65" fmla="*/ 4898926 h 6858000"/>
              <a:gd name="connsiteX66" fmla="*/ 1451279 w 3071665"/>
              <a:gd name="connsiteY66" fmla="*/ 4990846 h 6858000"/>
              <a:gd name="connsiteX67" fmla="*/ 1387642 w 3071665"/>
              <a:gd name="connsiteY67" fmla="*/ 5084534 h 6858000"/>
              <a:gd name="connsiteX68" fmla="*/ 1324005 w 3071665"/>
              <a:gd name="connsiteY68" fmla="*/ 5176454 h 6858000"/>
              <a:gd name="connsiteX69" fmla="*/ 1263903 w 3071665"/>
              <a:gd name="connsiteY69" fmla="*/ 5268374 h 6858000"/>
              <a:gd name="connsiteX70" fmla="*/ 1202034 w 3071665"/>
              <a:gd name="connsiteY70" fmla="*/ 5362062 h 6858000"/>
              <a:gd name="connsiteX71" fmla="*/ 1143700 w 3071665"/>
              <a:gd name="connsiteY71" fmla="*/ 5453983 h 6858000"/>
              <a:gd name="connsiteX72" fmla="*/ 1085366 w 3071665"/>
              <a:gd name="connsiteY72" fmla="*/ 5545903 h 6858000"/>
              <a:gd name="connsiteX73" fmla="*/ 1030567 w 3071665"/>
              <a:gd name="connsiteY73" fmla="*/ 5637823 h 6858000"/>
              <a:gd name="connsiteX74" fmla="*/ 977536 w 3071665"/>
              <a:gd name="connsiteY74" fmla="*/ 5731511 h 6858000"/>
              <a:gd name="connsiteX75" fmla="*/ 928041 w 3071665"/>
              <a:gd name="connsiteY75" fmla="*/ 5823431 h 6858000"/>
              <a:gd name="connsiteX76" fmla="*/ 878545 w 3071665"/>
              <a:gd name="connsiteY76" fmla="*/ 5915351 h 6858000"/>
              <a:gd name="connsiteX77" fmla="*/ 832585 w 3071665"/>
              <a:gd name="connsiteY77" fmla="*/ 6007272 h 6858000"/>
              <a:gd name="connsiteX78" fmla="*/ 788393 w 3071665"/>
              <a:gd name="connsiteY78" fmla="*/ 6099192 h 6858000"/>
              <a:gd name="connsiteX79" fmla="*/ 745968 w 3071665"/>
              <a:gd name="connsiteY79" fmla="*/ 6191112 h 6858000"/>
              <a:gd name="connsiteX80" fmla="*/ 707079 w 3071665"/>
              <a:gd name="connsiteY80" fmla="*/ 6281265 h 6858000"/>
              <a:gd name="connsiteX81" fmla="*/ 671725 w 3071665"/>
              <a:gd name="connsiteY81" fmla="*/ 6373185 h 6858000"/>
              <a:gd name="connsiteX82" fmla="*/ 638139 w 3071665"/>
              <a:gd name="connsiteY82" fmla="*/ 6465105 h 6858000"/>
              <a:gd name="connsiteX83" fmla="*/ 606320 w 3071665"/>
              <a:gd name="connsiteY83" fmla="*/ 6557025 h 6858000"/>
              <a:gd name="connsiteX84" fmla="*/ 579805 w 3071665"/>
              <a:gd name="connsiteY84" fmla="*/ 6647178 h 6858000"/>
              <a:gd name="connsiteX85" fmla="*/ 555057 w 3071665"/>
              <a:gd name="connsiteY85" fmla="*/ 6737331 h 6858000"/>
              <a:gd name="connsiteX86" fmla="*/ 533844 w 3071665"/>
              <a:gd name="connsiteY86" fmla="*/ 6827483 h 6858000"/>
              <a:gd name="connsiteX87" fmla="*/ 527741 w 3071665"/>
              <a:gd name="connsiteY87" fmla="*/ 6858000 h 6858000"/>
              <a:gd name="connsiteX88" fmla="*/ 148053 w 3071665"/>
              <a:gd name="connsiteY88" fmla="*/ 6858000 h 6858000"/>
              <a:gd name="connsiteX89" fmla="*/ 134345 w 3071665"/>
              <a:gd name="connsiteY89" fmla="*/ 6816877 h 6858000"/>
              <a:gd name="connsiteX90" fmla="*/ 120203 w 3071665"/>
              <a:gd name="connsiteY90" fmla="*/ 6772685 h 6858000"/>
              <a:gd name="connsiteX91" fmla="*/ 106062 w 3071665"/>
              <a:gd name="connsiteY91" fmla="*/ 6726724 h 6858000"/>
              <a:gd name="connsiteX92" fmla="*/ 93688 w 3071665"/>
              <a:gd name="connsiteY92" fmla="*/ 6682532 h 6858000"/>
              <a:gd name="connsiteX93" fmla="*/ 83082 w 3071665"/>
              <a:gd name="connsiteY93" fmla="*/ 6636572 h 6858000"/>
              <a:gd name="connsiteX94" fmla="*/ 72476 w 3071665"/>
              <a:gd name="connsiteY94" fmla="*/ 6592379 h 6858000"/>
              <a:gd name="connsiteX95" fmla="*/ 61869 w 3071665"/>
              <a:gd name="connsiteY95" fmla="*/ 6544652 h 6858000"/>
              <a:gd name="connsiteX96" fmla="*/ 53031 w 3071665"/>
              <a:gd name="connsiteY96" fmla="*/ 6498691 h 6858000"/>
              <a:gd name="connsiteX97" fmla="*/ 44192 w 3071665"/>
              <a:gd name="connsiteY97" fmla="*/ 6450964 h 6858000"/>
              <a:gd name="connsiteX98" fmla="*/ 37122 w 3071665"/>
              <a:gd name="connsiteY98" fmla="*/ 6401468 h 6858000"/>
              <a:gd name="connsiteX99" fmla="*/ 30051 w 3071665"/>
              <a:gd name="connsiteY99" fmla="*/ 6351973 h 6858000"/>
              <a:gd name="connsiteX100" fmla="*/ 22980 w 3071665"/>
              <a:gd name="connsiteY100" fmla="*/ 6302477 h 6858000"/>
              <a:gd name="connsiteX101" fmla="*/ 17677 w 3071665"/>
              <a:gd name="connsiteY101" fmla="*/ 6252982 h 6858000"/>
              <a:gd name="connsiteX102" fmla="*/ 12374 w 3071665"/>
              <a:gd name="connsiteY102" fmla="*/ 6201718 h 6858000"/>
              <a:gd name="connsiteX103" fmla="*/ 8838 w 3071665"/>
              <a:gd name="connsiteY103" fmla="*/ 6150455 h 6858000"/>
              <a:gd name="connsiteX104" fmla="*/ 5303 w 3071665"/>
              <a:gd name="connsiteY104" fmla="*/ 6097424 h 6858000"/>
              <a:gd name="connsiteX105" fmla="*/ 1768 w 3071665"/>
              <a:gd name="connsiteY105" fmla="*/ 6039090 h 6858000"/>
              <a:gd name="connsiteX106" fmla="*/ 0 w 3071665"/>
              <a:gd name="connsiteY106" fmla="*/ 5980756 h 6858000"/>
              <a:gd name="connsiteX107" fmla="*/ 0 w 3071665"/>
              <a:gd name="connsiteY107" fmla="*/ 5922422 h 6858000"/>
              <a:gd name="connsiteX108" fmla="*/ 1768 w 3071665"/>
              <a:gd name="connsiteY108" fmla="*/ 5864088 h 6858000"/>
              <a:gd name="connsiteX109" fmla="*/ 3535 w 3071665"/>
              <a:gd name="connsiteY109" fmla="*/ 5805754 h 6858000"/>
              <a:gd name="connsiteX110" fmla="*/ 8838 w 3071665"/>
              <a:gd name="connsiteY110" fmla="*/ 5747420 h 6858000"/>
              <a:gd name="connsiteX111" fmla="*/ 14142 w 3071665"/>
              <a:gd name="connsiteY111" fmla="*/ 5690854 h 6858000"/>
              <a:gd name="connsiteX112" fmla="*/ 19445 w 3071665"/>
              <a:gd name="connsiteY112" fmla="*/ 5634288 h 6858000"/>
              <a:gd name="connsiteX113" fmla="*/ 28283 w 3071665"/>
              <a:gd name="connsiteY113" fmla="*/ 5577721 h 6858000"/>
              <a:gd name="connsiteX114" fmla="*/ 37122 w 3071665"/>
              <a:gd name="connsiteY114" fmla="*/ 5521155 h 6858000"/>
              <a:gd name="connsiteX115" fmla="*/ 45960 w 3071665"/>
              <a:gd name="connsiteY115" fmla="*/ 5464589 h 6858000"/>
              <a:gd name="connsiteX116" fmla="*/ 58334 w 3071665"/>
              <a:gd name="connsiteY116" fmla="*/ 5408022 h 6858000"/>
              <a:gd name="connsiteX117" fmla="*/ 70708 w 3071665"/>
              <a:gd name="connsiteY117" fmla="*/ 5353224 h 6858000"/>
              <a:gd name="connsiteX118" fmla="*/ 83082 w 3071665"/>
              <a:gd name="connsiteY118" fmla="*/ 5298425 h 6858000"/>
              <a:gd name="connsiteX119" fmla="*/ 98991 w 3071665"/>
              <a:gd name="connsiteY119" fmla="*/ 5243627 h 6858000"/>
              <a:gd name="connsiteX120" fmla="*/ 114900 w 3071665"/>
              <a:gd name="connsiteY120" fmla="*/ 5188828 h 6858000"/>
              <a:gd name="connsiteX121" fmla="*/ 130810 w 3071665"/>
              <a:gd name="connsiteY121" fmla="*/ 5134029 h 6858000"/>
              <a:gd name="connsiteX122" fmla="*/ 148487 w 3071665"/>
              <a:gd name="connsiteY122" fmla="*/ 5079231 h 6858000"/>
              <a:gd name="connsiteX123" fmla="*/ 167931 w 3071665"/>
              <a:gd name="connsiteY123" fmla="*/ 5024432 h 6858000"/>
              <a:gd name="connsiteX124" fmla="*/ 187376 w 3071665"/>
              <a:gd name="connsiteY124" fmla="*/ 4971401 h 6858000"/>
              <a:gd name="connsiteX125" fmla="*/ 206821 w 3071665"/>
              <a:gd name="connsiteY125" fmla="*/ 4918370 h 6858000"/>
              <a:gd name="connsiteX126" fmla="*/ 228033 w 3071665"/>
              <a:gd name="connsiteY126" fmla="*/ 4863572 h 6858000"/>
              <a:gd name="connsiteX127" fmla="*/ 251013 w 3071665"/>
              <a:gd name="connsiteY127" fmla="*/ 4810541 h 6858000"/>
              <a:gd name="connsiteX128" fmla="*/ 273993 w 3071665"/>
              <a:gd name="connsiteY128" fmla="*/ 4757510 h 6858000"/>
              <a:gd name="connsiteX129" fmla="*/ 323489 w 3071665"/>
              <a:gd name="connsiteY129" fmla="*/ 4653216 h 6858000"/>
              <a:gd name="connsiteX130" fmla="*/ 374752 w 3071665"/>
              <a:gd name="connsiteY130" fmla="*/ 4547154 h 6858000"/>
              <a:gd name="connsiteX131" fmla="*/ 401267 w 3071665"/>
              <a:gd name="connsiteY131" fmla="*/ 4495891 h 6858000"/>
              <a:gd name="connsiteX132" fmla="*/ 429550 w 3071665"/>
              <a:gd name="connsiteY132" fmla="*/ 4444627 h 6858000"/>
              <a:gd name="connsiteX133" fmla="*/ 457834 w 3071665"/>
              <a:gd name="connsiteY133" fmla="*/ 4391597 h 6858000"/>
              <a:gd name="connsiteX134" fmla="*/ 487884 w 3071665"/>
              <a:gd name="connsiteY134" fmla="*/ 4340333 h 6858000"/>
              <a:gd name="connsiteX135" fmla="*/ 516168 w 3071665"/>
              <a:gd name="connsiteY135" fmla="*/ 4289070 h 6858000"/>
              <a:gd name="connsiteX136" fmla="*/ 546218 w 3071665"/>
              <a:gd name="connsiteY136" fmla="*/ 4237807 h 6858000"/>
              <a:gd name="connsiteX137" fmla="*/ 608088 w 3071665"/>
              <a:gd name="connsiteY137" fmla="*/ 4135280 h 6858000"/>
              <a:gd name="connsiteX138" fmla="*/ 673493 w 3071665"/>
              <a:gd name="connsiteY138" fmla="*/ 4034522 h 6858000"/>
              <a:gd name="connsiteX139" fmla="*/ 738897 w 3071665"/>
              <a:gd name="connsiteY139" fmla="*/ 3931995 h 6858000"/>
              <a:gd name="connsiteX140" fmla="*/ 806070 w 3071665"/>
              <a:gd name="connsiteY140" fmla="*/ 3831237 h 6858000"/>
              <a:gd name="connsiteX141" fmla="*/ 841424 w 3071665"/>
              <a:gd name="connsiteY141" fmla="*/ 3781741 h 6858000"/>
              <a:gd name="connsiteX142" fmla="*/ 875010 w 3071665"/>
              <a:gd name="connsiteY142" fmla="*/ 3732246 h 6858000"/>
              <a:gd name="connsiteX143" fmla="*/ 1016426 w 3071665"/>
              <a:gd name="connsiteY143" fmla="*/ 3528960 h 6858000"/>
              <a:gd name="connsiteX144" fmla="*/ 1161377 w 3071665"/>
              <a:gd name="connsiteY144" fmla="*/ 3330978 h 6858000"/>
              <a:gd name="connsiteX145" fmla="*/ 1308096 w 3071665"/>
              <a:gd name="connsiteY145" fmla="*/ 3131229 h 6858000"/>
              <a:gd name="connsiteX146" fmla="*/ 1453047 w 3071665"/>
              <a:gd name="connsiteY146" fmla="*/ 2933246 h 6858000"/>
              <a:gd name="connsiteX147" fmla="*/ 1525522 w 3071665"/>
              <a:gd name="connsiteY147" fmla="*/ 2832488 h 6858000"/>
              <a:gd name="connsiteX148" fmla="*/ 1596230 w 3071665"/>
              <a:gd name="connsiteY148" fmla="*/ 2733497 h 6858000"/>
              <a:gd name="connsiteX149" fmla="*/ 1836637 w 3071665"/>
              <a:gd name="connsiteY149" fmla="*/ 2397634 h 6858000"/>
              <a:gd name="connsiteX150" fmla="*/ 2068205 w 3071665"/>
              <a:gd name="connsiteY150" fmla="*/ 2072378 h 6858000"/>
              <a:gd name="connsiteX151" fmla="*/ 2177803 w 3071665"/>
              <a:gd name="connsiteY151" fmla="*/ 1916821 h 6858000"/>
              <a:gd name="connsiteX152" fmla="*/ 2283864 w 3071665"/>
              <a:gd name="connsiteY152" fmla="*/ 1766566 h 6858000"/>
              <a:gd name="connsiteX153" fmla="*/ 2382856 w 3071665"/>
              <a:gd name="connsiteY153" fmla="*/ 1621615 h 6858000"/>
              <a:gd name="connsiteX154" fmla="*/ 2478311 w 3071665"/>
              <a:gd name="connsiteY154" fmla="*/ 1481967 h 6858000"/>
              <a:gd name="connsiteX155" fmla="*/ 2564928 w 3071665"/>
              <a:gd name="connsiteY155" fmla="*/ 1349390 h 6858000"/>
              <a:gd name="connsiteX156" fmla="*/ 2644475 w 3071665"/>
              <a:gd name="connsiteY156" fmla="*/ 1223883 h 6858000"/>
              <a:gd name="connsiteX157" fmla="*/ 2716950 w 3071665"/>
              <a:gd name="connsiteY157" fmla="*/ 1105448 h 6858000"/>
              <a:gd name="connsiteX158" fmla="*/ 2748769 w 3071665"/>
              <a:gd name="connsiteY158" fmla="*/ 1048881 h 6858000"/>
              <a:gd name="connsiteX159" fmla="*/ 2778820 w 3071665"/>
              <a:gd name="connsiteY159" fmla="*/ 995850 h 6858000"/>
              <a:gd name="connsiteX160" fmla="*/ 2807103 w 3071665"/>
              <a:gd name="connsiteY160" fmla="*/ 942820 h 6858000"/>
              <a:gd name="connsiteX161" fmla="*/ 2831850 w 3071665"/>
              <a:gd name="connsiteY161" fmla="*/ 893324 h 6858000"/>
              <a:gd name="connsiteX162" fmla="*/ 2854830 w 3071665"/>
              <a:gd name="connsiteY162" fmla="*/ 845596 h 6858000"/>
              <a:gd name="connsiteX163" fmla="*/ 2876043 w 3071665"/>
              <a:gd name="connsiteY163" fmla="*/ 799636 h 6858000"/>
              <a:gd name="connsiteX164" fmla="*/ 2891952 w 3071665"/>
              <a:gd name="connsiteY164" fmla="*/ 757211 h 6858000"/>
              <a:gd name="connsiteX165" fmla="*/ 2906094 w 3071665"/>
              <a:gd name="connsiteY165" fmla="*/ 718322 h 6858000"/>
              <a:gd name="connsiteX166" fmla="*/ 2918468 w 3071665"/>
              <a:gd name="connsiteY166" fmla="*/ 681200 h 6858000"/>
              <a:gd name="connsiteX167" fmla="*/ 2923771 w 3071665"/>
              <a:gd name="connsiteY167" fmla="*/ 663523 h 6858000"/>
              <a:gd name="connsiteX168" fmla="*/ 2927306 w 3071665"/>
              <a:gd name="connsiteY168" fmla="*/ 645846 h 6858000"/>
              <a:gd name="connsiteX169" fmla="*/ 2930842 w 3071665"/>
              <a:gd name="connsiteY169" fmla="*/ 621099 h 6858000"/>
              <a:gd name="connsiteX170" fmla="*/ 2934377 w 3071665"/>
              <a:gd name="connsiteY170" fmla="*/ 596351 h 6858000"/>
              <a:gd name="connsiteX171" fmla="*/ 2937912 w 3071665"/>
              <a:gd name="connsiteY171" fmla="*/ 571603 h 6858000"/>
              <a:gd name="connsiteX172" fmla="*/ 2939680 w 3071665"/>
              <a:gd name="connsiteY172" fmla="*/ 546855 h 6858000"/>
              <a:gd name="connsiteX173" fmla="*/ 2941448 w 3071665"/>
              <a:gd name="connsiteY173" fmla="*/ 495592 h 6858000"/>
              <a:gd name="connsiteX174" fmla="*/ 2939680 w 3071665"/>
              <a:gd name="connsiteY174" fmla="*/ 446097 h 6858000"/>
              <a:gd name="connsiteX175" fmla="*/ 2937912 w 3071665"/>
              <a:gd name="connsiteY175" fmla="*/ 421349 h 6858000"/>
              <a:gd name="connsiteX176" fmla="*/ 2936144 w 3071665"/>
              <a:gd name="connsiteY176" fmla="*/ 394833 h 6858000"/>
              <a:gd name="connsiteX177" fmla="*/ 2932609 w 3071665"/>
              <a:gd name="connsiteY177" fmla="*/ 370086 h 6858000"/>
              <a:gd name="connsiteX178" fmla="*/ 2929074 w 3071665"/>
              <a:gd name="connsiteY178" fmla="*/ 345338 h 6858000"/>
              <a:gd name="connsiteX179" fmla="*/ 2920235 w 3071665"/>
              <a:gd name="connsiteY179" fmla="*/ 297610 h 6858000"/>
              <a:gd name="connsiteX180" fmla="*/ 2914932 w 3071665"/>
              <a:gd name="connsiteY180" fmla="*/ 272862 h 6858000"/>
              <a:gd name="connsiteX181" fmla="*/ 2909629 w 3071665"/>
              <a:gd name="connsiteY181" fmla="*/ 248115 h 6858000"/>
              <a:gd name="connsiteX182" fmla="*/ 2897255 w 3071665"/>
              <a:gd name="connsiteY182" fmla="*/ 202154 h 6858000"/>
              <a:gd name="connsiteX183" fmla="*/ 2883114 w 3071665"/>
              <a:gd name="connsiteY183" fmla="*/ 154427 h 6858000"/>
              <a:gd name="connsiteX184" fmla="*/ 2868972 w 3071665"/>
              <a:gd name="connsiteY184" fmla="*/ 110234 h 6858000"/>
              <a:gd name="connsiteX185" fmla="*/ 2853063 w 3071665"/>
              <a:gd name="connsiteY185" fmla="*/ 67809 h 6858000"/>
              <a:gd name="connsiteX186" fmla="*/ 2837154 w 3071665"/>
              <a:gd name="connsiteY186" fmla="*/ 271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3071665" h="6858000">
                <a:moveTo>
                  <a:pt x="3071665" y="3924144"/>
                </a:moveTo>
                <a:lnTo>
                  <a:pt x="3071665" y="6105930"/>
                </a:lnTo>
                <a:lnTo>
                  <a:pt x="3045743" y="6134545"/>
                </a:lnTo>
                <a:lnTo>
                  <a:pt x="2906095" y="6291870"/>
                </a:lnTo>
                <a:lnTo>
                  <a:pt x="2762912" y="6458034"/>
                </a:lnTo>
                <a:lnTo>
                  <a:pt x="2690436" y="6541116"/>
                </a:lnTo>
                <a:lnTo>
                  <a:pt x="2619729" y="6625965"/>
                </a:lnTo>
                <a:lnTo>
                  <a:pt x="2549021" y="6710815"/>
                </a:lnTo>
                <a:lnTo>
                  <a:pt x="2480081" y="6795664"/>
                </a:lnTo>
                <a:lnTo>
                  <a:pt x="2446494" y="6838089"/>
                </a:lnTo>
                <a:lnTo>
                  <a:pt x="2430731" y="6858000"/>
                </a:lnTo>
                <a:lnTo>
                  <a:pt x="922500" y="6858000"/>
                </a:lnTo>
                <a:lnTo>
                  <a:pt x="924507" y="6852230"/>
                </a:lnTo>
                <a:lnTo>
                  <a:pt x="938649" y="6813341"/>
                </a:lnTo>
                <a:lnTo>
                  <a:pt x="954558" y="6772684"/>
                </a:lnTo>
                <a:lnTo>
                  <a:pt x="970467" y="6730259"/>
                </a:lnTo>
                <a:lnTo>
                  <a:pt x="989912" y="6689602"/>
                </a:lnTo>
                <a:lnTo>
                  <a:pt x="1027033" y="6606521"/>
                </a:lnTo>
                <a:lnTo>
                  <a:pt x="1069458" y="6521671"/>
                </a:lnTo>
                <a:lnTo>
                  <a:pt x="1115418" y="6433286"/>
                </a:lnTo>
                <a:lnTo>
                  <a:pt x="1140166" y="6390861"/>
                </a:lnTo>
                <a:lnTo>
                  <a:pt x="1164914" y="6348437"/>
                </a:lnTo>
                <a:lnTo>
                  <a:pt x="1189662" y="6304244"/>
                </a:lnTo>
                <a:lnTo>
                  <a:pt x="1216177" y="6261820"/>
                </a:lnTo>
                <a:lnTo>
                  <a:pt x="1240925" y="6217627"/>
                </a:lnTo>
                <a:lnTo>
                  <a:pt x="1270976" y="6175202"/>
                </a:lnTo>
                <a:lnTo>
                  <a:pt x="1325774" y="6088585"/>
                </a:lnTo>
                <a:lnTo>
                  <a:pt x="1354057" y="6046161"/>
                </a:lnTo>
                <a:lnTo>
                  <a:pt x="1382341" y="6003736"/>
                </a:lnTo>
                <a:lnTo>
                  <a:pt x="1440675" y="5918886"/>
                </a:lnTo>
                <a:lnTo>
                  <a:pt x="1499009" y="5835805"/>
                </a:lnTo>
                <a:lnTo>
                  <a:pt x="1559110" y="5752723"/>
                </a:lnTo>
                <a:lnTo>
                  <a:pt x="1619212" y="5673176"/>
                </a:lnTo>
                <a:lnTo>
                  <a:pt x="1677546" y="5593630"/>
                </a:lnTo>
                <a:lnTo>
                  <a:pt x="1707597" y="5554741"/>
                </a:lnTo>
                <a:lnTo>
                  <a:pt x="1737648" y="5517619"/>
                </a:lnTo>
                <a:lnTo>
                  <a:pt x="1795982" y="5443376"/>
                </a:lnTo>
                <a:lnTo>
                  <a:pt x="1852548" y="5370900"/>
                </a:lnTo>
                <a:lnTo>
                  <a:pt x="1907347" y="5301960"/>
                </a:lnTo>
                <a:lnTo>
                  <a:pt x="1962145" y="5236555"/>
                </a:lnTo>
                <a:lnTo>
                  <a:pt x="2013408" y="5174686"/>
                </a:lnTo>
                <a:lnTo>
                  <a:pt x="2108864" y="5063321"/>
                </a:lnTo>
                <a:lnTo>
                  <a:pt x="2190178" y="4967865"/>
                </a:lnTo>
                <a:lnTo>
                  <a:pt x="2305079" y="4837056"/>
                </a:lnTo>
                <a:lnTo>
                  <a:pt x="2381089" y="4748671"/>
                </a:lnTo>
                <a:lnTo>
                  <a:pt x="2471242" y="4644377"/>
                </a:lnTo>
                <a:lnTo>
                  <a:pt x="2683366" y="4393364"/>
                </a:lnTo>
                <a:lnTo>
                  <a:pt x="2801801" y="4251948"/>
                </a:lnTo>
                <a:lnTo>
                  <a:pt x="2927308" y="4099926"/>
                </a:lnTo>
                <a:close/>
                <a:moveTo>
                  <a:pt x="2826529" y="0"/>
                </a:moveTo>
                <a:lnTo>
                  <a:pt x="3071664" y="0"/>
                </a:lnTo>
                <a:lnTo>
                  <a:pt x="3071664" y="2869379"/>
                </a:lnTo>
                <a:lnTo>
                  <a:pt x="3038671" y="2915570"/>
                </a:lnTo>
                <a:lnTo>
                  <a:pt x="2973266" y="3002187"/>
                </a:lnTo>
                <a:lnTo>
                  <a:pt x="2842457" y="3177189"/>
                </a:lnTo>
                <a:lnTo>
                  <a:pt x="2706344" y="3352191"/>
                </a:lnTo>
                <a:lnTo>
                  <a:pt x="2568464" y="3530728"/>
                </a:lnTo>
                <a:lnTo>
                  <a:pt x="2285632" y="3891338"/>
                </a:lnTo>
                <a:lnTo>
                  <a:pt x="2142449" y="4073411"/>
                </a:lnTo>
                <a:lnTo>
                  <a:pt x="1999265" y="4255484"/>
                </a:lnTo>
                <a:lnTo>
                  <a:pt x="1859617" y="4439324"/>
                </a:lnTo>
                <a:lnTo>
                  <a:pt x="1788909" y="4531245"/>
                </a:lnTo>
                <a:lnTo>
                  <a:pt x="1719969" y="4623165"/>
                </a:lnTo>
                <a:lnTo>
                  <a:pt x="1651029" y="4715085"/>
                </a:lnTo>
                <a:lnTo>
                  <a:pt x="1583856" y="4807005"/>
                </a:lnTo>
                <a:lnTo>
                  <a:pt x="1516684" y="4898926"/>
                </a:lnTo>
                <a:lnTo>
                  <a:pt x="1451279" y="4990846"/>
                </a:lnTo>
                <a:lnTo>
                  <a:pt x="1387642" y="5084534"/>
                </a:lnTo>
                <a:lnTo>
                  <a:pt x="1324005" y="5176454"/>
                </a:lnTo>
                <a:lnTo>
                  <a:pt x="1263903" y="5268374"/>
                </a:lnTo>
                <a:lnTo>
                  <a:pt x="1202034" y="5362062"/>
                </a:lnTo>
                <a:lnTo>
                  <a:pt x="1143700" y="5453983"/>
                </a:lnTo>
                <a:lnTo>
                  <a:pt x="1085366" y="5545903"/>
                </a:lnTo>
                <a:lnTo>
                  <a:pt x="1030567" y="5637823"/>
                </a:lnTo>
                <a:lnTo>
                  <a:pt x="977536" y="5731511"/>
                </a:lnTo>
                <a:lnTo>
                  <a:pt x="928041" y="5823431"/>
                </a:lnTo>
                <a:lnTo>
                  <a:pt x="878545" y="5915351"/>
                </a:lnTo>
                <a:lnTo>
                  <a:pt x="832585" y="6007272"/>
                </a:lnTo>
                <a:lnTo>
                  <a:pt x="788393" y="6099192"/>
                </a:lnTo>
                <a:lnTo>
                  <a:pt x="745968" y="6191112"/>
                </a:lnTo>
                <a:lnTo>
                  <a:pt x="707079" y="6281265"/>
                </a:lnTo>
                <a:lnTo>
                  <a:pt x="671725" y="6373185"/>
                </a:lnTo>
                <a:lnTo>
                  <a:pt x="638139" y="6465105"/>
                </a:lnTo>
                <a:lnTo>
                  <a:pt x="606320" y="6557025"/>
                </a:lnTo>
                <a:lnTo>
                  <a:pt x="579805" y="6647178"/>
                </a:lnTo>
                <a:lnTo>
                  <a:pt x="555057" y="6737331"/>
                </a:lnTo>
                <a:lnTo>
                  <a:pt x="533844" y="6827483"/>
                </a:lnTo>
                <a:lnTo>
                  <a:pt x="527741" y="6858000"/>
                </a:lnTo>
                <a:lnTo>
                  <a:pt x="148053" y="6858000"/>
                </a:lnTo>
                <a:lnTo>
                  <a:pt x="134345" y="6816877"/>
                </a:lnTo>
                <a:lnTo>
                  <a:pt x="120203" y="6772685"/>
                </a:lnTo>
                <a:lnTo>
                  <a:pt x="106062" y="6726724"/>
                </a:lnTo>
                <a:lnTo>
                  <a:pt x="93688" y="6682532"/>
                </a:lnTo>
                <a:lnTo>
                  <a:pt x="83082" y="6636572"/>
                </a:lnTo>
                <a:lnTo>
                  <a:pt x="72476" y="6592379"/>
                </a:lnTo>
                <a:lnTo>
                  <a:pt x="61869" y="6544652"/>
                </a:lnTo>
                <a:lnTo>
                  <a:pt x="53031" y="6498691"/>
                </a:lnTo>
                <a:lnTo>
                  <a:pt x="44192" y="6450964"/>
                </a:lnTo>
                <a:lnTo>
                  <a:pt x="37122" y="6401468"/>
                </a:lnTo>
                <a:lnTo>
                  <a:pt x="30051" y="6351973"/>
                </a:lnTo>
                <a:lnTo>
                  <a:pt x="22980" y="6302477"/>
                </a:lnTo>
                <a:lnTo>
                  <a:pt x="17677" y="6252982"/>
                </a:lnTo>
                <a:lnTo>
                  <a:pt x="12374" y="6201718"/>
                </a:lnTo>
                <a:lnTo>
                  <a:pt x="8838" y="6150455"/>
                </a:lnTo>
                <a:lnTo>
                  <a:pt x="5303" y="6097424"/>
                </a:lnTo>
                <a:lnTo>
                  <a:pt x="1768" y="6039090"/>
                </a:lnTo>
                <a:lnTo>
                  <a:pt x="0" y="5980756"/>
                </a:lnTo>
                <a:lnTo>
                  <a:pt x="0" y="5922422"/>
                </a:lnTo>
                <a:lnTo>
                  <a:pt x="1768" y="5864088"/>
                </a:lnTo>
                <a:lnTo>
                  <a:pt x="3535" y="5805754"/>
                </a:lnTo>
                <a:lnTo>
                  <a:pt x="8838" y="5747420"/>
                </a:lnTo>
                <a:lnTo>
                  <a:pt x="14142" y="5690854"/>
                </a:lnTo>
                <a:lnTo>
                  <a:pt x="19445" y="5634288"/>
                </a:lnTo>
                <a:lnTo>
                  <a:pt x="28283" y="5577721"/>
                </a:lnTo>
                <a:lnTo>
                  <a:pt x="37122" y="5521155"/>
                </a:lnTo>
                <a:lnTo>
                  <a:pt x="45960" y="5464589"/>
                </a:lnTo>
                <a:lnTo>
                  <a:pt x="58334" y="5408022"/>
                </a:lnTo>
                <a:lnTo>
                  <a:pt x="70708" y="5353224"/>
                </a:lnTo>
                <a:lnTo>
                  <a:pt x="83082" y="5298425"/>
                </a:lnTo>
                <a:lnTo>
                  <a:pt x="98991" y="5243627"/>
                </a:lnTo>
                <a:lnTo>
                  <a:pt x="114900" y="5188828"/>
                </a:lnTo>
                <a:lnTo>
                  <a:pt x="130810" y="5134029"/>
                </a:lnTo>
                <a:lnTo>
                  <a:pt x="148487" y="5079231"/>
                </a:lnTo>
                <a:lnTo>
                  <a:pt x="167931" y="5024432"/>
                </a:lnTo>
                <a:lnTo>
                  <a:pt x="187376" y="4971401"/>
                </a:lnTo>
                <a:lnTo>
                  <a:pt x="206821" y="4918370"/>
                </a:lnTo>
                <a:lnTo>
                  <a:pt x="228033" y="4863572"/>
                </a:lnTo>
                <a:lnTo>
                  <a:pt x="251013" y="4810541"/>
                </a:lnTo>
                <a:lnTo>
                  <a:pt x="273993" y="4757510"/>
                </a:lnTo>
                <a:lnTo>
                  <a:pt x="323489" y="4653216"/>
                </a:lnTo>
                <a:lnTo>
                  <a:pt x="374752" y="4547154"/>
                </a:lnTo>
                <a:lnTo>
                  <a:pt x="401267" y="4495891"/>
                </a:lnTo>
                <a:lnTo>
                  <a:pt x="429550" y="4444627"/>
                </a:lnTo>
                <a:lnTo>
                  <a:pt x="457834" y="4391597"/>
                </a:lnTo>
                <a:lnTo>
                  <a:pt x="487884" y="4340333"/>
                </a:lnTo>
                <a:lnTo>
                  <a:pt x="516168" y="4289070"/>
                </a:lnTo>
                <a:lnTo>
                  <a:pt x="546218" y="4237807"/>
                </a:lnTo>
                <a:lnTo>
                  <a:pt x="608088" y="4135280"/>
                </a:lnTo>
                <a:lnTo>
                  <a:pt x="673493" y="4034522"/>
                </a:lnTo>
                <a:lnTo>
                  <a:pt x="738897" y="3931995"/>
                </a:lnTo>
                <a:lnTo>
                  <a:pt x="806070" y="3831237"/>
                </a:lnTo>
                <a:lnTo>
                  <a:pt x="841424" y="3781741"/>
                </a:lnTo>
                <a:lnTo>
                  <a:pt x="875010" y="3732246"/>
                </a:lnTo>
                <a:lnTo>
                  <a:pt x="1016426" y="3528960"/>
                </a:lnTo>
                <a:lnTo>
                  <a:pt x="1161377" y="3330978"/>
                </a:lnTo>
                <a:lnTo>
                  <a:pt x="1308096" y="3131229"/>
                </a:lnTo>
                <a:lnTo>
                  <a:pt x="1453047" y="2933246"/>
                </a:lnTo>
                <a:lnTo>
                  <a:pt x="1525522" y="2832488"/>
                </a:lnTo>
                <a:lnTo>
                  <a:pt x="1596230" y="2733497"/>
                </a:lnTo>
                <a:lnTo>
                  <a:pt x="1836637" y="2397634"/>
                </a:lnTo>
                <a:lnTo>
                  <a:pt x="2068205" y="2072378"/>
                </a:lnTo>
                <a:lnTo>
                  <a:pt x="2177803" y="1916821"/>
                </a:lnTo>
                <a:lnTo>
                  <a:pt x="2283864" y="1766566"/>
                </a:lnTo>
                <a:lnTo>
                  <a:pt x="2382856" y="1621615"/>
                </a:lnTo>
                <a:lnTo>
                  <a:pt x="2478311" y="1481967"/>
                </a:lnTo>
                <a:lnTo>
                  <a:pt x="2564928" y="1349390"/>
                </a:lnTo>
                <a:lnTo>
                  <a:pt x="2644475" y="1223883"/>
                </a:lnTo>
                <a:lnTo>
                  <a:pt x="2716950" y="1105448"/>
                </a:lnTo>
                <a:lnTo>
                  <a:pt x="2748769" y="1048881"/>
                </a:lnTo>
                <a:lnTo>
                  <a:pt x="2778820" y="995850"/>
                </a:lnTo>
                <a:lnTo>
                  <a:pt x="2807103" y="942820"/>
                </a:lnTo>
                <a:lnTo>
                  <a:pt x="2831850" y="893324"/>
                </a:lnTo>
                <a:lnTo>
                  <a:pt x="2854830" y="845596"/>
                </a:lnTo>
                <a:lnTo>
                  <a:pt x="2876043" y="799636"/>
                </a:lnTo>
                <a:lnTo>
                  <a:pt x="2891952" y="757211"/>
                </a:lnTo>
                <a:lnTo>
                  <a:pt x="2906094" y="718322"/>
                </a:lnTo>
                <a:lnTo>
                  <a:pt x="2918468" y="681200"/>
                </a:lnTo>
                <a:lnTo>
                  <a:pt x="2923771" y="663523"/>
                </a:lnTo>
                <a:lnTo>
                  <a:pt x="2927306" y="645846"/>
                </a:lnTo>
                <a:lnTo>
                  <a:pt x="2930842" y="621099"/>
                </a:lnTo>
                <a:lnTo>
                  <a:pt x="2934377" y="596351"/>
                </a:lnTo>
                <a:lnTo>
                  <a:pt x="2937912" y="571603"/>
                </a:lnTo>
                <a:lnTo>
                  <a:pt x="2939680" y="546855"/>
                </a:lnTo>
                <a:lnTo>
                  <a:pt x="2941448" y="495592"/>
                </a:lnTo>
                <a:lnTo>
                  <a:pt x="2939680" y="446097"/>
                </a:lnTo>
                <a:lnTo>
                  <a:pt x="2937912" y="421349"/>
                </a:lnTo>
                <a:lnTo>
                  <a:pt x="2936144" y="394833"/>
                </a:lnTo>
                <a:lnTo>
                  <a:pt x="2932609" y="370086"/>
                </a:lnTo>
                <a:lnTo>
                  <a:pt x="2929074" y="345338"/>
                </a:lnTo>
                <a:lnTo>
                  <a:pt x="2920235" y="297610"/>
                </a:lnTo>
                <a:lnTo>
                  <a:pt x="2914932" y="272862"/>
                </a:lnTo>
                <a:lnTo>
                  <a:pt x="2909629" y="248115"/>
                </a:lnTo>
                <a:lnTo>
                  <a:pt x="2897255" y="202154"/>
                </a:lnTo>
                <a:lnTo>
                  <a:pt x="2883114" y="154427"/>
                </a:lnTo>
                <a:lnTo>
                  <a:pt x="2868972" y="110234"/>
                </a:lnTo>
                <a:lnTo>
                  <a:pt x="2853063" y="67809"/>
                </a:lnTo>
                <a:lnTo>
                  <a:pt x="2837154" y="27152"/>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Tree>
    <p:extLst>
      <p:ext uri="{BB962C8B-B14F-4D97-AF65-F5344CB8AC3E}">
        <p14:creationId xmlns:p14="http://schemas.microsoft.com/office/powerpoint/2010/main" val="12940143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Picture ">
    <p:bg>
      <p:bgPr>
        <a:solidFill>
          <a:schemeClr val="accent1"/>
        </a:solidFill>
        <a:effectLst/>
      </p:bgPr>
    </p:bg>
    <p:spTree>
      <p:nvGrpSpPr>
        <p:cNvPr id="1" name=""/>
        <p:cNvGrpSpPr/>
        <p:nvPr/>
      </p:nvGrpSpPr>
      <p:grpSpPr>
        <a:xfrm>
          <a:off x="0" y="0"/>
          <a:ext cx="0" cy="0"/>
          <a:chOff x="0" y="0"/>
          <a:chExt cx="0" cy="0"/>
        </a:xfrm>
      </p:grpSpPr>
      <p:sp>
        <p:nvSpPr>
          <p:cNvPr id="2" name="Picture Placeholder 19">
            <a:extLst>
              <a:ext uri="{FF2B5EF4-FFF2-40B4-BE49-F238E27FC236}">
                <a16:creationId xmlns:a16="http://schemas.microsoft.com/office/drawing/2014/main" id="{5FF9A2D4-6DC1-9A08-458A-4055DDEF3708}"/>
              </a:ext>
              <a:ext uri="{C183D7F6-B498-43B3-948B-1728B52AA6E4}">
                <adec:decorative xmlns:adec="http://schemas.microsoft.com/office/drawing/2017/decorative" val="1"/>
              </a:ext>
            </a:extLst>
          </p:cNvPr>
          <p:cNvSpPr>
            <a:spLocks noGrp="1"/>
          </p:cNvSpPr>
          <p:nvPr>
            <p:ph type="pic" sz="quarter" idx="14"/>
          </p:nvPr>
        </p:nvSpPr>
        <p:spPr>
          <a:xfrm>
            <a:off x="6240016" y="0"/>
            <a:ext cx="5951984" cy="685800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FE53753E-95AF-47EE-BCF8-DFFACE6AEFFF}" type="datetime1">
              <a:rPr lang="fi-FI" smtClean="0"/>
              <a:t>9.6.2026</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r>
              <a:rPr lang="fi-FI" dirty="0"/>
              <a:t>JYU Since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userDrawn="1"/>
        </p:nvGrpSpPr>
        <p:grpSpPr>
          <a:xfrm>
            <a:off x="628603" y="476672"/>
            <a:ext cx="1810305" cy="720000"/>
            <a:chOff x="911225" y="260350"/>
            <a:chExt cx="4183063" cy="1663700"/>
          </a:xfrm>
          <a:solidFill>
            <a:schemeClr val="bg1"/>
          </a:solidFill>
        </p:grpSpPr>
        <p:sp>
          <p:nvSpPr>
            <p:cNvPr id="14"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623889" y="2132856"/>
            <a:ext cx="4535486"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9" y="4436690"/>
            <a:ext cx="4535486"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6908110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Picture 2">
    <p:bg>
      <p:bgPr>
        <a:solidFill>
          <a:schemeClr val="accent2"/>
        </a:solidFill>
        <a:effectLst/>
      </p:bgPr>
    </p:bg>
    <p:spTree>
      <p:nvGrpSpPr>
        <p:cNvPr id="1" name=""/>
        <p:cNvGrpSpPr/>
        <p:nvPr/>
      </p:nvGrpSpPr>
      <p:grpSpPr>
        <a:xfrm>
          <a:off x="0" y="0"/>
          <a:ext cx="0" cy="0"/>
          <a:chOff x="0" y="0"/>
          <a:chExt cx="0" cy="0"/>
        </a:xfrm>
      </p:grpSpPr>
      <p:sp>
        <p:nvSpPr>
          <p:cNvPr id="3" name="Picture Placeholder 19">
            <a:extLst>
              <a:ext uri="{FF2B5EF4-FFF2-40B4-BE49-F238E27FC236}">
                <a16:creationId xmlns:a16="http://schemas.microsoft.com/office/drawing/2014/main" id="{54361A05-748E-6BA5-2C76-26672F402F69}"/>
              </a:ext>
              <a:ext uri="{C183D7F6-B498-43B3-948B-1728B52AA6E4}">
                <adec:decorative xmlns:adec="http://schemas.microsoft.com/office/drawing/2017/decorative" val="1"/>
              </a:ext>
            </a:extLst>
          </p:cNvPr>
          <p:cNvSpPr>
            <a:spLocks noGrp="1"/>
          </p:cNvSpPr>
          <p:nvPr>
            <p:ph type="pic" sz="quarter" idx="14"/>
          </p:nvPr>
        </p:nvSpPr>
        <p:spPr>
          <a:xfrm>
            <a:off x="6240016" y="0"/>
            <a:ext cx="5951984" cy="685800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accent1"/>
                </a:solidFill>
              </a:defRPr>
            </a:lvl1pPr>
          </a:lstStyle>
          <a:p>
            <a:fld id="{B28730A1-A494-40A4-B110-98BD117055DD}" type="datetime1">
              <a:rPr lang="fi-FI" smtClean="0"/>
              <a:t>9.6.2026</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r>
              <a:rPr lang="fi-FI"/>
              <a:t>JYU Since 1863.</a:t>
            </a:r>
            <a:endParaRPr lang="fi-FI" dirty="0"/>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accent1"/>
                </a:solidFill>
              </a:defRPr>
            </a:lvl1pPr>
          </a:lstStyle>
          <a:p>
            <a:fld id="{9E548902-A2E1-4711-A467-290FB9FE5D63}" type="slidenum">
              <a:rPr lang="fi-FI" smtClean="0"/>
              <a:pPr/>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userDrawn="1"/>
        </p:nvGrpSpPr>
        <p:grpSpPr>
          <a:xfrm>
            <a:off x="628603" y="476672"/>
            <a:ext cx="1810305" cy="720000"/>
            <a:chOff x="911225" y="260350"/>
            <a:chExt cx="4183063" cy="1663700"/>
          </a:xfrm>
          <a:solidFill>
            <a:schemeClr val="accent1"/>
          </a:solidFill>
        </p:grpSpPr>
        <p:sp>
          <p:nvSpPr>
            <p:cNvPr id="14"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623889" y="2132856"/>
            <a:ext cx="4535486" cy="2015802"/>
          </a:xfrm>
        </p:spPr>
        <p:txBody>
          <a:bodyPr anchor="t" anchorCtr="0"/>
          <a:lstStyle>
            <a:lvl1pPr algn="l">
              <a:defRPr sz="4000">
                <a:solidFill>
                  <a:schemeClr val="accent1"/>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9" y="4436690"/>
            <a:ext cx="4535486" cy="576064"/>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105716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1773239"/>
            <a:ext cx="53280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532809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C543252C-1D0A-495E-81A9-A4B5E73E8EFD}" type="datetime1">
              <a:rPr lang="fi-FI" smtClean="0"/>
              <a:t>9.6.2026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dirty="0"/>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Tree>
    <p:extLst>
      <p:ext uri="{BB962C8B-B14F-4D97-AF65-F5344CB8AC3E}">
        <p14:creationId xmlns:p14="http://schemas.microsoft.com/office/powerpoint/2010/main" val="23823795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1773239"/>
            <a:ext cx="53280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532809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C543252C-1D0A-495E-81A9-A4B5E73E8EFD}" type="datetime1">
              <a:rPr lang="fi-FI" smtClean="0"/>
              <a:t>9.6.2026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dirty="0"/>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Tree>
    <p:extLst>
      <p:ext uri="{BB962C8B-B14F-4D97-AF65-F5344CB8AC3E}">
        <p14:creationId xmlns:p14="http://schemas.microsoft.com/office/powerpoint/2010/main" val="31074463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8" y="1773238"/>
            <a:ext cx="5328096"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8" y="2420888"/>
            <a:ext cx="532809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240016" y="1773238"/>
            <a:ext cx="5328097"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5328098"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DC1DA182-E6FB-4A50-B314-B7507058FF40}" type="datetime1">
              <a:rPr lang="fi-FI" smtClean="0"/>
              <a:t>9.6.2026</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r>
              <a:rPr lang="fi-FI" dirty="0"/>
              <a:t>JYU Since 1863.</a:t>
            </a:r>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1798897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2">
    <p:bg>
      <p:bgPr>
        <a:solidFill>
          <a:schemeClr val="accent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8" y="1773238"/>
            <a:ext cx="5328096"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8" y="2420888"/>
            <a:ext cx="532809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240016" y="1773238"/>
            <a:ext cx="5328097"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5328098"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DC1DA182-E6FB-4A50-B314-B7507058FF40}" type="datetime1">
              <a:rPr lang="fi-FI" smtClean="0"/>
              <a:t>9.6.2026</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r>
              <a:rPr lang="fi-FI" dirty="0"/>
              <a:t>JYU Since 1863.</a:t>
            </a:r>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32334127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9" y="1773238"/>
            <a:ext cx="10944222"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9" y="2420888"/>
            <a:ext cx="10944222"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652427E8-F234-47B6-9AB4-655F3C85B25E}" type="datetime1">
              <a:rPr lang="fi-FI" smtClean="0"/>
              <a:t>9.6.2026</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r>
              <a:rPr lang="fi-FI" dirty="0"/>
              <a:t>JYU Since 1863.</a:t>
            </a:r>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3020222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Header 2">
    <p:bg>
      <p:bgPr>
        <a:solidFill>
          <a:schemeClr val="accent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9" y="1773238"/>
            <a:ext cx="10944222"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9" y="2420888"/>
            <a:ext cx="10944222"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652427E8-F234-47B6-9AB4-655F3C85B25E}" type="datetime1">
              <a:rPr lang="fi-FI" smtClean="0"/>
              <a:t>9.6.2026</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r>
              <a:rPr lang="fi-FI" dirty="0"/>
              <a:t>JYU Since 1863.</a:t>
            </a:r>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14604000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95C36278-0317-47B4-A5E2-1B008F0A3A4E}" type="datetime1">
              <a:rPr lang="fi-FI" smtClean="0"/>
              <a:t>9.6.2026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dirty="0"/>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8" name="Text Placeholder 7"/>
          <p:cNvSpPr>
            <a:spLocks noGrp="1"/>
          </p:cNvSpPr>
          <p:nvPr>
            <p:ph type="body" sz="quarter" idx="13"/>
          </p:nvPr>
        </p:nvSpPr>
        <p:spPr>
          <a:xfrm>
            <a:off x="8688288" y="1773238"/>
            <a:ext cx="2879825"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1"/>
                </a:solidFill>
                <a:latin typeface="Lato Black" panose="020F0A02020204030203" pitchFamily="34" charset="0"/>
              </a:defRPr>
            </a:lvl2pPr>
            <a:lvl3pPr marL="0" indent="0">
              <a:buFontTx/>
              <a:buNone/>
              <a:defRPr b="1">
                <a:solidFill>
                  <a:schemeClr val="accent1"/>
                </a:solidFill>
              </a:defRPr>
            </a:lvl3pPr>
            <a:lvl4pPr marL="0" indent="0">
              <a:buFontTx/>
              <a:buNone/>
              <a:defRPr>
                <a:solidFill>
                  <a:schemeClr val="accent1"/>
                </a:solidFill>
              </a:defRPr>
            </a:lvl4pPr>
            <a:lvl5pPr marL="0" indent="0">
              <a:buFontTx/>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cxnSp>
        <p:nvCxnSpPr>
          <p:cNvPr id="12" name="Straight Connector 11">
            <a:extLst>
              <a:ext uri="{FF2B5EF4-FFF2-40B4-BE49-F238E27FC236}">
                <a16:creationId xmlns:a16="http://schemas.microsoft.com/office/drawing/2014/main" id="{42F05E37-3776-01E8-7194-21D33C2EED51}"/>
              </a:ext>
              <a:ext uri="{C183D7F6-B498-43B3-948B-1728B52AA6E4}">
                <adec:decorative xmlns:adec="http://schemas.microsoft.com/office/drawing/2017/decorative" val="1"/>
              </a:ext>
            </a:extLst>
          </p:cNvPr>
          <p:cNvCxnSpPr/>
          <p:nvPr userDrawn="1"/>
        </p:nvCxnSpPr>
        <p:spPr>
          <a:xfrm>
            <a:off x="8400256" y="1773238"/>
            <a:ext cx="0" cy="4392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6722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24EA29E3-E866-4A2F-84AC-3AE1AF44FDD8}" type="datetime1">
              <a:rPr lang="fi-FI" smtClean="0"/>
              <a:t>9.6.2026</a:t>
            </a:fld>
            <a:endParaRPr lang="fi-FI" dirty="0"/>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r>
              <a:rPr lang="fi-FI" dirty="0"/>
              <a:t>JYU Since 1863.</a:t>
            </a:r>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userDrawn="1"/>
        </p:nvGrpSpPr>
        <p:grpSpPr>
          <a:xfrm>
            <a:off x="4984950" y="980728"/>
            <a:ext cx="2222099" cy="1440000"/>
            <a:chOff x="3287713" y="333375"/>
            <a:chExt cx="6107112" cy="3957638"/>
          </a:xfrm>
          <a:solidFill>
            <a:schemeClr val="accent1"/>
          </a:solidFill>
        </p:grpSpPr>
        <p:sp>
          <p:nvSpPr>
            <p:cNvPr id="9" name="Freeform 6"/>
            <p:cNvSpPr>
              <a:spLocks noEditPoints="1"/>
            </p:cNvSpPr>
            <p:nvPr userDrawn="1"/>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sp>
          <p:nvSpPr>
            <p:cNvPr id="10" name="Freeform 7"/>
            <p:cNvSpPr>
              <a:spLocks noEditPoints="1"/>
            </p:cNvSpPr>
            <p:nvPr userDrawn="1"/>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sp>
          <p:nvSpPr>
            <p:cNvPr id="11" name="Freeform 8"/>
            <p:cNvSpPr>
              <a:spLocks noEditPoints="1"/>
            </p:cNvSpPr>
            <p:nvPr userDrawn="1"/>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2207568" y="2636912"/>
            <a:ext cx="7776864" cy="2016224"/>
          </a:xfrm>
        </p:spPr>
        <p:txBody>
          <a:bodyPr anchor="ctr" anchorCtr="0"/>
          <a:lstStyle>
            <a:lvl1pPr algn="ctr">
              <a:defRPr sz="4000">
                <a:solidFill>
                  <a:schemeClr val="accent1"/>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2495600" y="4941168"/>
            <a:ext cx="7200800" cy="576064"/>
          </a:xfrm>
        </p:spPr>
        <p:txBody>
          <a:bodyPr/>
          <a:lstStyle>
            <a:lvl1pPr marL="0" indent="0" algn="ctr">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grpSp>
        <p:nvGrpSpPr>
          <p:cNvPr id="15" name="Group 14">
            <a:extLst>
              <a:ext uri="{FF2B5EF4-FFF2-40B4-BE49-F238E27FC236}">
                <a16:creationId xmlns:a16="http://schemas.microsoft.com/office/drawing/2014/main" id="{1FF26978-9DBF-1097-4DB0-BE724D2E490C}"/>
              </a:ext>
              <a:ext uri="{C183D7F6-B498-43B3-948B-1728B52AA6E4}">
                <adec:decorative xmlns:adec="http://schemas.microsoft.com/office/drawing/2017/decorative" val="1"/>
              </a:ext>
            </a:extLst>
          </p:cNvPr>
          <p:cNvGrpSpPr/>
          <p:nvPr userDrawn="1"/>
        </p:nvGrpSpPr>
        <p:grpSpPr>
          <a:xfrm>
            <a:off x="9794024" y="1599492"/>
            <a:ext cx="2397977" cy="5258508"/>
            <a:chOff x="9794024" y="1599492"/>
            <a:chExt cx="2397977" cy="5258508"/>
          </a:xfrm>
          <a:solidFill>
            <a:schemeClr val="accent1"/>
          </a:solidFill>
        </p:grpSpPr>
        <p:sp>
          <p:nvSpPr>
            <p:cNvPr id="22" name="Freeform: Shape 21">
              <a:extLst>
                <a:ext uri="{FF2B5EF4-FFF2-40B4-BE49-F238E27FC236}">
                  <a16:creationId xmlns:a16="http://schemas.microsoft.com/office/drawing/2014/main" id="{9E2E0327-8C70-04CD-AE98-946AFFDF5BDE}"/>
                </a:ext>
              </a:extLst>
            </p:cNvPr>
            <p:cNvSpPr>
              <a:spLocks/>
            </p:cNvSpPr>
            <p:nvPr userDrawn="1"/>
          </p:nvSpPr>
          <p:spPr bwMode="auto">
            <a:xfrm>
              <a:off x="10716522" y="4729133"/>
              <a:ext cx="1475478" cy="2128867"/>
            </a:xfrm>
            <a:custGeom>
              <a:avLst/>
              <a:gdLst>
                <a:gd name="connsiteX0" fmla="*/ 1475478 w 1475478"/>
                <a:gd name="connsiteY0" fmla="*/ 0 h 2128867"/>
                <a:gd name="connsiteX1" fmla="*/ 1475478 w 1475478"/>
                <a:gd name="connsiteY1" fmla="*/ 2128867 h 2128867"/>
                <a:gd name="connsiteX2" fmla="*/ 0 w 1475478"/>
                <a:gd name="connsiteY2" fmla="*/ 2128867 h 2128867"/>
                <a:gd name="connsiteX3" fmla="*/ 2007 w 1475478"/>
                <a:gd name="connsiteY3" fmla="*/ 2123097 h 2128867"/>
                <a:gd name="connsiteX4" fmla="*/ 16149 w 1475478"/>
                <a:gd name="connsiteY4" fmla="*/ 2084208 h 2128867"/>
                <a:gd name="connsiteX5" fmla="*/ 32058 w 1475478"/>
                <a:gd name="connsiteY5" fmla="*/ 2043551 h 2128867"/>
                <a:gd name="connsiteX6" fmla="*/ 47967 w 1475478"/>
                <a:gd name="connsiteY6" fmla="*/ 2001126 h 2128867"/>
                <a:gd name="connsiteX7" fmla="*/ 67412 w 1475478"/>
                <a:gd name="connsiteY7" fmla="*/ 1960469 h 2128867"/>
                <a:gd name="connsiteX8" fmla="*/ 104533 w 1475478"/>
                <a:gd name="connsiteY8" fmla="*/ 1877388 h 2128867"/>
                <a:gd name="connsiteX9" fmla="*/ 146958 w 1475478"/>
                <a:gd name="connsiteY9" fmla="*/ 1792538 h 2128867"/>
                <a:gd name="connsiteX10" fmla="*/ 192918 w 1475478"/>
                <a:gd name="connsiteY10" fmla="*/ 1704153 h 2128867"/>
                <a:gd name="connsiteX11" fmla="*/ 217666 w 1475478"/>
                <a:gd name="connsiteY11" fmla="*/ 1661728 h 2128867"/>
                <a:gd name="connsiteX12" fmla="*/ 242414 w 1475478"/>
                <a:gd name="connsiteY12" fmla="*/ 1619304 h 2128867"/>
                <a:gd name="connsiteX13" fmla="*/ 267162 w 1475478"/>
                <a:gd name="connsiteY13" fmla="*/ 1575111 h 2128867"/>
                <a:gd name="connsiteX14" fmla="*/ 293677 w 1475478"/>
                <a:gd name="connsiteY14" fmla="*/ 1532687 h 2128867"/>
                <a:gd name="connsiteX15" fmla="*/ 318425 w 1475478"/>
                <a:gd name="connsiteY15" fmla="*/ 1488494 h 2128867"/>
                <a:gd name="connsiteX16" fmla="*/ 348476 w 1475478"/>
                <a:gd name="connsiteY16" fmla="*/ 1446069 h 2128867"/>
                <a:gd name="connsiteX17" fmla="*/ 403274 w 1475478"/>
                <a:gd name="connsiteY17" fmla="*/ 1359452 h 2128867"/>
                <a:gd name="connsiteX18" fmla="*/ 431557 w 1475478"/>
                <a:gd name="connsiteY18" fmla="*/ 1317028 h 2128867"/>
                <a:gd name="connsiteX19" fmla="*/ 459841 w 1475478"/>
                <a:gd name="connsiteY19" fmla="*/ 1274603 h 2128867"/>
                <a:gd name="connsiteX20" fmla="*/ 518175 w 1475478"/>
                <a:gd name="connsiteY20" fmla="*/ 1189753 h 2128867"/>
                <a:gd name="connsiteX21" fmla="*/ 576509 w 1475478"/>
                <a:gd name="connsiteY21" fmla="*/ 1106672 h 2128867"/>
                <a:gd name="connsiteX22" fmla="*/ 636610 w 1475478"/>
                <a:gd name="connsiteY22" fmla="*/ 1023590 h 2128867"/>
                <a:gd name="connsiteX23" fmla="*/ 696712 w 1475478"/>
                <a:gd name="connsiteY23" fmla="*/ 944043 h 2128867"/>
                <a:gd name="connsiteX24" fmla="*/ 755046 w 1475478"/>
                <a:gd name="connsiteY24" fmla="*/ 864497 h 2128867"/>
                <a:gd name="connsiteX25" fmla="*/ 785097 w 1475478"/>
                <a:gd name="connsiteY25" fmla="*/ 825608 h 2128867"/>
                <a:gd name="connsiteX26" fmla="*/ 815148 w 1475478"/>
                <a:gd name="connsiteY26" fmla="*/ 788486 h 2128867"/>
                <a:gd name="connsiteX27" fmla="*/ 873482 w 1475478"/>
                <a:gd name="connsiteY27" fmla="*/ 714243 h 2128867"/>
                <a:gd name="connsiteX28" fmla="*/ 930048 w 1475478"/>
                <a:gd name="connsiteY28" fmla="*/ 641767 h 2128867"/>
                <a:gd name="connsiteX29" fmla="*/ 984847 w 1475478"/>
                <a:gd name="connsiteY29" fmla="*/ 572827 h 2128867"/>
                <a:gd name="connsiteX30" fmla="*/ 1039645 w 1475478"/>
                <a:gd name="connsiteY30" fmla="*/ 507422 h 2128867"/>
                <a:gd name="connsiteX31" fmla="*/ 1090908 w 1475478"/>
                <a:gd name="connsiteY31" fmla="*/ 445553 h 2128867"/>
                <a:gd name="connsiteX32" fmla="*/ 1186364 w 1475478"/>
                <a:gd name="connsiteY32" fmla="*/ 334188 h 2128867"/>
                <a:gd name="connsiteX33" fmla="*/ 1267678 w 1475478"/>
                <a:gd name="connsiteY33" fmla="*/ 238732 h 2128867"/>
                <a:gd name="connsiteX34" fmla="*/ 1382578 w 1475478"/>
                <a:gd name="connsiteY34" fmla="*/ 107923 h 2128867"/>
                <a:gd name="connsiteX35" fmla="*/ 1458589 w 1475478"/>
                <a:gd name="connsiteY35" fmla="*/ 19538 h 21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75478" h="2128867">
                  <a:moveTo>
                    <a:pt x="1475478" y="0"/>
                  </a:moveTo>
                  <a:lnTo>
                    <a:pt x="1475478" y="2128867"/>
                  </a:lnTo>
                  <a:lnTo>
                    <a:pt x="0" y="2128867"/>
                  </a:lnTo>
                  <a:lnTo>
                    <a:pt x="2007" y="2123097"/>
                  </a:lnTo>
                  <a:lnTo>
                    <a:pt x="16149" y="2084208"/>
                  </a:lnTo>
                  <a:lnTo>
                    <a:pt x="32058" y="2043551"/>
                  </a:lnTo>
                  <a:lnTo>
                    <a:pt x="47967" y="2001126"/>
                  </a:lnTo>
                  <a:lnTo>
                    <a:pt x="67412" y="1960469"/>
                  </a:lnTo>
                  <a:lnTo>
                    <a:pt x="104533" y="1877388"/>
                  </a:lnTo>
                  <a:lnTo>
                    <a:pt x="146958" y="1792538"/>
                  </a:lnTo>
                  <a:lnTo>
                    <a:pt x="192918" y="1704153"/>
                  </a:lnTo>
                  <a:lnTo>
                    <a:pt x="217666" y="1661728"/>
                  </a:lnTo>
                  <a:lnTo>
                    <a:pt x="242414" y="1619304"/>
                  </a:lnTo>
                  <a:lnTo>
                    <a:pt x="267162" y="1575111"/>
                  </a:lnTo>
                  <a:lnTo>
                    <a:pt x="293677" y="1532687"/>
                  </a:lnTo>
                  <a:lnTo>
                    <a:pt x="318425" y="1488494"/>
                  </a:lnTo>
                  <a:lnTo>
                    <a:pt x="348476" y="1446069"/>
                  </a:lnTo>
                  <a:lnTo>
                    <a:pt x="403274" y="1359452"/>
                  </a:lnTo>
                  <a:lnTo>
                    <a:pt x="431557" y="1317028"/>
                  </a:lnTo>
                  <a:lnTo>
                    <a:pt x="459841" y="1274603"/>
                  </a:lnTo>
                  <a:lnTo>
                    <a:pt x="518175" y="1189753"/>
                  </a:lnTo>
                  <a:lnTo>
                    <a:pt x="576509" y="1106672"/>
                  </a:lnTo>
                  <a:lnTo>
                    <a:pt x="636610" y="1023590"/>
                  </a:lnTo>
                  <a:lnTo>
                    <a:pt x="696712" y="944043"/>
                  </a:lnTo>
                  <a:lnTo>
                    <a:pt x="755046" y="864497"/>
                  </a:lnTo>
                  <a:lnTo>
                    <a:pt x="785097" y="825608"/>
                  </a:lnTo>
                  <a:lnTo>
                    <a:pt x="815148" y="788486"/>
                  </a:lnTo>
                  <a:lnTo>
                    <a:pt x="873482" y="714243"/>
                  </a:lnTo>
                  <a:lnTo>
                    <a:pt x="930048" y="641767"/>
                  </a:lnTo>
                  <a:lnTo>
                    <a:pt x="984847" y="572827"/>
                  </a:lnTo>
                  <a:lnTo>
                    <a:pt x="1039645" y="507422"/>
                  </a:lnTo>
                  <a:lnTo>
                    <a:pt x="1090908" y="445553"/>
                  </a:lnTo>
                  <a:lnTo>
                    <a:pt x="1186364" y="334188"/>
                  </a:lnTo>
                  <a:lnTo>
                    <a:pt x="1267678" y="238732"/>
                  </a:lnTo>
                  <a:lnTo>
                    <a:pt x="1382578" y="107923"/>
                  </a:lnTo>
                  <a:lnTo>
                    <a:pt x="1458589" y="19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23" name="Freeform: Shape 22">
              <a:extLst>
                <a:ext uri="{FF2B5EF4-FFF2-40B4-BE49-F238E27FC236}">
                  <a16:creationId xmlns:a16="http://schemas.microsoft.com/office/drawing/2014/main" id="{FBF6A573-072E-10C2-4A9A-DA609EA90E1A}"/>
                </a:ext>
              </a:extLst>
            </p:cNvPr>
            <p:cNvSpPr>
              <a:spLocks/>
            </p:cNvSpPr>
            <p:nvPr userDrawn="1"/>
          </p:nvSpPr>
          <p:spPr bwMode="auto">
            <a:xfrm>
              <a:off x="9794024" y="1599492"/>
              <a:ext cx="2397977" cy="5258508"/>
            </a:xfrm>
            <a:custGeom>
              <a:avLst/>
              <a:gdLst>
                <a:gd name="connsiteX0" fmla="*/ 2397977 w 2397977"/>
                <a:gd name="connsiteY0" fmla="*/ 0 h 5258508"/>
                <a:gd name="connsiteX1" fmla="*/ 2397977 w 2397977"/>
                <a:gd name="connsiteY1" fmla="*/ 2148607 h 5258508"/>
                <a:gd name="connsiteX2" fmla="*/ 2285632 w 2397977"/>
                <a:gd name="connsiteY2" fmla="*/ 2291846 h 5258508"/>
                <a:gd name="connsiteX3" fmla="*/ 2142449 w 2397977"/>
                <a:gd name="connsiteY3" fmla="*/ 2473919 h 5258508"/>
                <a:gd name="connsiteX4" fmla="*/ 1999265 w 2397977"/>
                <a:gd name="connsiteY4" fmla="*/ 2655992 h 5258508"/>
                <a:gd name="connsiteX5" fmla="*/ 1859617 w 2397977"/>
                <a:gd name="connsiteY5" fmla="*/ 2839832 h 5258508"/>
                <a:gd name="connsiteX6" fmla="*/ 1788909 w 2397977"/>
                <a:gd name="connsiteY6" fmla="*/ 2931753 h 5258508"/>
                <a:gd name="connsiteX7" fmla="*/ 1719969 w 2397977"/>
                <a:gd name="connsiteY7" fmla="*/ 3023673 h 5258508"/>
                <a:gd name="connsiteX8" fmla="*/ 1651029 w 2397977"/>
                <a:gd name="connsiteY8" fmla="*/ 3115593 h 5258508"/>
                <a:gd name="connsiteX9" fmla="*/ 1583857 w 2397977"/>
                <a:gd name="connsiteY9" fmla="*/ 3207513 h 5258508"/>
                <a:gd name="connsiteX10" fmla="*/ 1516684 w 2397977"/>
                <a:gd name="connsiteY10" fmla="*/ 3299434 h 5258508"/>
                <a:gd name="connsiteX11" fmla="*/ 1451279 w 2397977"/>
                <a:gd name="connsiteY11" fmla="*/ 3391354 h 5258508"/>
                <a:gd name="connsiteX12" fmla="*/ 1387642 w 2397977"/>
                <a:gd name="connsiteY12" fmla="*/ 3485042 h 5258508"/>
                <a:gd name="connsiteX13" fmla="*/ 1324005 w 2397977"/>
                <a:gd name="connsiteY13" fmla="*/ 3576962 h 5258508"/>
                <a:gd name="connsiteX14" fmla="*/ 1263903 w 2397977"/>
                <a:gd name="connsiteY14" fmla="*/ 3668882 h 5258508"/>
                <a:gd name="connsiteX15" fmla="*/ 1202034 w 2397977"/>
                <a:gd name="connsiteY15" fmla="*/ 3762570 h 5258508"/>
                <a:gd name="connsiteX16" fmla="*/ 1143700 w 2397977"/>
                <a:gd name="connsiteY16" fmla="*/ 3854491 h 5258508"/>
                <a:gd name="connsiteX17" fmla="*/ 1085366 w 2397977"/>
                <a:gd name="connsiteY17" fmla="*/ 3946411 h 5258508"/>
                <a:gd name="connsiteX18" fmla="*/ 1030567 w 2397977"/>
                <a:gd name="connsiteY18" fmla="*/ 4038331 h 5258508"/>
                <a:gd name="connsiteX19" fmla="*/ 977536 w 2397977"/>
                <a:gd name="connsiteY19" fmla="*/ 4132019 h 5258508"/>
                <a:gd name="connsiteX20" fmla="*/ 928041 w 2397977"/>
                <a:gd name="connsiteY20" fmla="*/ 4223939 h 5258508"/>
                <a:gd name="connsiteX21" fmla="*/ 878545 w 2397977"/>
                <a:gd name="connsiteY21" fmla="*/ 4315859 h 5258508"/>
                <a:gd name="connsiteX22" fmla="*/ 832585 w 2397977"/>
                <a:gd name="connsiteY22" fmla="*/ 4407780 h 5258508"/>
                <a:gd name="connsiteX23" fmla="*/ 788393 w 2397977"/>
                <a:gd name="connsiteY23" fmla="*/ 4499700 h 5258508"/>
                <a:gd name="connsiteX24" fmla="*/ 745968 w 2397977"/>
                <a:gd name="connsiteY24" fmla="*/ 4591620 h 5258508"/>
                <a:gd name="connsiteX25" fmla="*/ 707079 w 2397977"/>
                <a:gd name="connsiteY25" fmla="*/ 4681773 h 5258508"/>
                <a:gd name="connsiteX26" fmla="*/ 671725 w 2397977"/>
                <a:gd name="connsiteY26" fmla="*/ 4773693 h 5258508"/>
                <a:gd name="connsiteX27" fmla="*/ 638139 w 2397977"/>
                <a:gd name="connsiteY27" fmla="*/ 4865613 h 5258508"/>
                <a:gd name="connsiteX28" fmla="*/ 606320 w 2397977"/>
                <a:gd name="connsiteY28" fmla="*/ 4957533 h 5258508"/>
                <a:gd name="connsiteX29" fmla="*/ 579805 w 2397977"/>
                <a:gd name="connsiteY29" fmla="*/ 5047686 h 5258508"/>
                <a:gd name="connsiteX30" fmla="*/ 555057 w 2397977"/>
                <a:gd name="connsiteY30" fmla="*/ 5137839 h 5258508"/>
                <a:gd name="connsiteX31" fmla="*/ 533845 w 2397977"/>
                <a:gd name="connsiteY31" fmla="*/ 5227991 h 5258508"/>
                <a:gd name="connsiteX32" fmla="*/ 527741 w 2397977"/>
                <a:gd name="connsiteY32" fmla="*/ 5258508 h 5258508"/>
                <a:gd name="connsiteX33" fmla="*/ 148053 w 2397977"/>
                <a:gd name="connsiteY33" fmla="*/ 5258508 h 5258508"/>
                <a:gd name="connsiteX34" fmla="*/ 134345 w 2397977"/>
                <a:gd name="connsiteY34" fmla="*/ 5217385 h 5258508"/>
                <a:gd name="connsiteX35" fmla="*/ 120203 w 2397977"/>
                <a:gd name="connsiteY35" fmla="*/ 5173193 h 5258508"/>
                <a:gd name="connsiteX36" fmla="*/ 106062 w 2397977"/>
                <a:gd name="connsiteY36" fmla="*/ 5127232 h 5258508"/>
                <a:gd name="connsiteX37" fmla="*/ 93688 w 2397977"/>
                <a:gd name="connsiteY37" fmla="*/ 5083040 h 5258508"/>
                <a:gd name="connsiteX38" fmla="*/ 83082 w 2397977"/>
                <a:gd name="connsiteY38" fmla="*/ 5037080 h 5258508"/>
                <a:gd name="connsiteX39" fmla="*/ 72476 w 2397977"/>
                <a:gd name="connsiteY39" fmla="*/ 4992887 h 5258508"/>
                <a:gd name="connsiteX40" fmla="*/ 61869 w 2397977"/>
                <a:gd name="connsiteY40" fmla="*/ 4945160 h 5258508"/>
                <a:gd name="connsiteX41" fmla="*/ 53031 w 2397977"/>
                <a:gd name="connsiteY41" fmla="*/ 4899199 h 5258508"/>
                <a:gd name="connsiteX42" fmla="*/ 44192 w 2397977"/>
                <a:gd name="connsiteY42" fmla="*/ 4851472 h 5258508"/>
                <a:gd name="connsiteX43" fmla="*/ 37122 w 2397977"/>
                <a:gd name="connsiteY43" fmla="*/ 4801976 h 5258508"/>
                <a:gd name="connsiteX44" fmla="*/ 30051 w 2397977"/>
                <a:gd name="connsiteY44" fmla="*/ 4752481 h 5258508"/>
                <a:gd name="connsiteX45" fmla="*/ 22980 w 2397977"/>
                <a:gd name="connsiteY45" fmla="*/ 4702985 h 5258508"/>
                <a:gd name="connsiteX46" fmla="*/ 17677 w 2397977"/>
                <a:gd name="connsiteY46" fmla="*/ 4653490 h 5258508"/>
                <a:gd name="connsiteX47" fmla="*/ 12374 w 2397977"/>
                <a:gd name="connsiteY47" fmla="*/ 4602226 h 5258508"/>
                <a:gd name="connsiteX48" fmla="*/ 8838 w 2397977"/>
                <a:gd name="connsiteY48" fmla="*/ 4550963 h 5258508"/>
                <a:gd name="connsiteX49" fmla="*/ 5303 w 2397977"/>
                <a:gd name="connsiteY49" fmla="*/ 4497932 h 5258508"/>
                <a:gd name="connsiteX50" fmla="*/ 1768 w 2397977"/>
                <a:gd name="connsiteY50" fmla="*/ 4439598 h 5258508"/>
                <a:gd name="connsiteX51" fmla="*/ 0 w 2397977"/>
                <a:gd name="connsiteY51" fmla="*/ 4381264 h 5258508"/>
                <a:gd name="connsiteX52" fmla="*/ 0 w 2397977"/>
                <a:gd name="connsiteY52" fmla="*/ 4322930 h 5258508"/>
                <a:gd name="connsiteX53" fmla="*/ 1768 w 2397977"/>
                <a:gd name="connsiteY53" fmla="*/ 4264596 h 5258508"/>
                <a:gd name="connsiteX54" fmla="*/ 3535 w 2397977"/>
                <a:gd name="connsiteY54" fmla="*/ 4206262 h 5258508"/>
                <a:gd name="connsiteX55" fmla="*/ 8838 w 2397977"/>
                <a:gd name="connsiteY55" fmla="*/ 4147928 h 5258508"/>
                <a:gd name="connsiteX56" fmla="*/ 14142 w 2397977"/>
                <a:gd name="connsiteY56" fmla="*/ 4091362 h 5258508"/>
                <a:gd name="connsiteX57" fmla="*/ 19445 w 2397977"/>
                <a:gd name="connsiteY57" fmla="*/ 4034796 h 5258508"/>
                <a:gd name="connsiteX58" fmla="*/ 28283 w 2397977"/>
                <a:gd name="connsiteY58" fmla="*/ 3978229 h 5258508"/>
                <a:gd name="connsiteX59" fmla="*/ 37122 w 2397977"/>
                <a:gd name="connsiteY59" fmla="*/ 3921663 h 5258508"/>
                <a:gd name="connsiteX60" fmla="*/ 45960 w 2397977"/>
                <a:gd name="connsiteY60" fmla="*/ 3865097 h 5258508"/>
                <a:gd name="connsiteX61" fmla="*/ 58334 w 2397977"/>
                <a:gd name="connsiteY61" fmla="*/ 3808530 h 5258508"/>
                <a:gd name="connsiteX62" fmla="*/ 70708 w 2397977"/>
                <a:gd name="connsiteY62" fmla="*/ 3753732 h 5258508"/>
                <a:gd name="connsiteX63" fmla="*/ 83082 w 2397977"/>
                <a:gd name="connsiteY63" fmla="*/ 3698933 h 5258508"/>
                <a:gd name="connsiteX64" fmla="*/ 98991 w 2397977"/>
                <a:gd name="connsiteY64" fmla="*/ 3644135 h 5258508"/>
                <a:gd name="connsiteX65" fmla="*/ 114900 w 2397977"/>
                <a:gd name="connsiteY65" fmla="*/ 3589336 h 5258508"/>
                <a:gd name="connsiteX66" fmla="*/ 130810 w 2397977"/>
                <a:gd name="connsiteY66" fmla="*/ 3534537 h 5258508"/>
                <a:gd name="connsiteX67" fmla="*/ 148487 w 2397977"/>
                <a:gd name="connsiteY67" fmla="*/ 3479739 h 5258508"/>
                <a:gd name="connsiteX68" fmla="*/ 167931 w 2397977"/>
                <a:gd name="connsiteY68" fmla="*/ 3424940 h 5258508"/>
                <a:gd name="connsiteX69" fmla="*/ 187376 w 2397977"/>
                <a:gd name="connsiteY69" fmla="*/ 3371909 h 5258508"/>
                <a:gd name="connsiteX70" fmla="*/ 206821 w 2397977"/>
                <a:gd name="connsiteY70" fmla="*/ 3318878 h 5258508"/>
                <a:gd name="connsiteX71" fmla="*/ 228033 w 2397977"/>
                <a:gd name="connsiteY71" fmla="*/ 3264080 h 5258508"/>
                <a:gd name="connsiteX72" fmla="*/ 251013 w 2397977"/>
                <a:gd name="connsiteY72" fmla="*/ 3211049 h 5258508"/>
                <a:gd name="connsiteX73" fmla="*/ 273993 w 2397977"/>
                <a:gd name="connsiteY73" fmla="*/ 3158018 h 5258508"/>
                <a:gd name="connsiteX74" fmla="*/ 323489 w 2397977"/>
                <a:gd name="connsiteY74" fmla="*/ 3053724 h 5258508"/>
                <a:gd name="connsiteX75" fmla="*/ 374752 w 2397977"/>
                <a:gd name="connsiteY75" fmla="*/ 2947662 h 5258508"/>
                <a:gd name="connsiteX76" fmla="*/ 401267 w 2397977"/>
                <a:gd name="connsiteY76" fmla="*/ 2896399 h 5258508"/>
                <a:gd name="connsiteX77" fmla="*/ 429550 w 2397977"/>
                <a:gd name="connsiteY77" fmla="*/ 2845135 h 5258508"/>
                <a:gd name="connsiteX78" fmla="*/ 457833 w 2397977"/>
                <a:gd name="connsiteY78" fmla="*/ 2792105 h 5258508"/>
                <a:gd name="connsiteX79" fmla="*/ 487884 w 2397977"/>
                <a:gd name="connsiteY79" fmla="*/ 2740841 h 5258508"/>
                <a:gd name="connsiteX80" fmla="*/ 516167 w 2397977"/>
                <a:gd name="connsiteY80" fmla="*/ 2689578 h 5258508"/>
                <a:gd name="connsiteX81" fmla="*/ 546218 w 2397977"/>
                <a:gd name="connsiteY81" fmla="*/ 2638315 h 5258508"/>
                <a:gd name="connsiteX82" fmla="*/ 608088 w 2397977"/>
                <a:gd name="connsiteY82" fmla="*/ 2535788 h 5258508"/>
                <a:gd name="connsiteX83" fmla="*/ 673493 w 2397977"/>
                <a:gd name="connsiteY83" fmla="*/ 2435030 h 5258508"/>
                <a:gd name="connsiteX84" fmla="*/ 738897 w 2397977"/>
                <a:gd name="connsiteY84" fmla="*/ 2332503 h 5258508"/>
                <a:gd name="connsiteX85" fmla="*/ 806070 w 2397977"/>
                <a:gd name="connsiteY85" fmla="*/ 2231745 h 5258508"/>
                <a:gd name="connsiteX86" fmla="*/ 841424 w 2397977"/>
                <a:gd name="connsiteY86" fmla="*/ 2182249 h 5258508"/>
                <a:gd name="connsiteX87" fmla="*/ 875010 w 2397977"/>
                <a:gd name="connsiteY87" fmla="*/ 2132754 h 5258508"/>
                <a:gd name="connsiteX88" fmla="*/ 1016426 w 2397977"/>
                <a:gd name="connsiteY88" fmla="*/ 1929468 h 5258508"/>
                <a:gd name="connsiteX89" fmla="*/ 1161377 w 2397977"/>
                <a:gd name="connsiteY89" fmla="*/ 1731486 h 5258508"/>
                <a:gd name="connsiteX90" fmla="*/ 1308096 w 2397977"/>
                <a:gd name="connsiteY90" fmla="*/ 1531737 h 5258508"/>
                <a:gd name="connsiteX91" fmla="*/ 1453047 w 2397977"/>
                <a:gd name="connsiteY91" fmla="*/ 1333754 h 5258508"/>
                <a:gd name="connsiteX92" fmla="*/ 1525523 w 2397977"/>
                <a:gd name="connsiteY92" fmla="*/ 1232996 h 5258508"/>
                <a:gd name="connsiteX93" fmla="*/ 1596230 w 2397977"/>
                <a:gd name="connsiteY93" fmla="*/ 1134005 h 5258508"/>
                <a:gd name="connsiteX94" fmla="*/ 1836637 w 2397977"/>
                <a:gd name="connsiteY94" fmla="*/ 798142 h 5258508"/>
                <a:gd name="connsiteX95" fmla="*/ 2068205 w 2397977"/>
                <a:gd name="connsiteY95" fmla="*/ 472886 h 5258508"/>
                <a:gd name="connsiteX96" fmla="*/ 2177803 w 2397977"/>
                <a:gd name="connsiteY96" fmla="*/ 317329 h 5258508"/>
                <a:gd name="connsiteX97" fmla="*/ 2283865 w 2397977"/>
                <a:gd name="connsiteY97" fmla="*/ 167074 h 5258508"/>
                <a:gd name="connsiteX98" fmla="*/ 2382855 w 2397977"/>
                <a:gd name="connsiteY98" fmla="*/ 22123 h 52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97977" h="5258508">
                  <a:moveTo>
                    <a:pt x="2397977" y="0"/>
                  </a:moveTo>
                  <a:lnTo>
                    <a:pt x="2397977" y="2148607"/>
                  </a:lnTo>
                  <a:lnTo>
                    <a:pt x="2285632" y="2291846"/>
                  </a:lnTo>
                  <a:lnTo>
                    <a:pt x="2142449" y="2473919"/>
                  </a:lnTo>
                  <a:lnTo>
                    <a:pt x="1999265" y="2655992"/>
                  </a:lnTo>
                  <a:lnTo>
                    <a:pt x="1859617" y="2839832"/>
                  </a:lnTo>
                  <a:lnTo>
                    <a:pt x="1788909" y="2931753"/>
                  </a:lnTo>
                  <a:lnTo>
                    <a:pt x="1719969" y="3023673"/>
                  </a:lnTo>
                  <a:lnTo>
                    <a:pt x="1651029" y="3115593"/>
                  </a:lnTo>
                  <a:lnTo>
                    <a:pt x="1583857" y="3207513"/>
                  </a:lnTo>
                  <a:lnTo>
                    <a:pt x="1516684" y="3299434"/>
                  </a:lnTo>
                  <a:lnTo>
                    <a:pt x="1451279" y="3391354"/>
                  </a:lnTo>
                  <a:lnTo>
                    <a:pt x="1387642" y="3485042"/>
                  </a:lnTo>
                  <a:lnTo>
                    <a:pt x="1324005" y="3576962"/>
                  </a:lnTo>
                  <a:lnTo>
                    <a:pt x="1263903" y="3668882"/>
                  </a:lnTo>
                  <a:lnTo>
                    <a:pt x="1202034" y="3762570"/>
                  </a:lnTo>
                  <a:lnTo>
                    <a:pt x="1143700" y="3854491"/>
                  </a:lnTo>
                  <a:lnTo>
                    <a:pt x="1085366" y="3946411"/>
                  </a:lnTo>
                  <a:lnTo>
                    <a:pt x="1030567" y="4038331"/>
                  </a:lnTo>
                  <a:lnTo>
                    <a:pt x="977536" y="4132019"/>
                  </a:lnTo>
                  <a:lnTo>
                    <a:pt x="928041" y="4223939"/>
                  </a:lnTo>
                  <a:lnTo>
                    <a:pt x="878545" y="4315859"/>
                  </a:lnTo>
                  <a:lnTo>
                    <a:pt x="832585" y="4407780"/>
                  </a:lnTo>
                  <a:lnTo>
                    <a:pt x="788393" y="4499700"/>
                  </a:lnTo>
                  <a:lnTo>
                    <a:pt x="745968" y="4591620"/>
                  </a:lnTo>
                  <a:lnTo>
                    <a:pt x="707079" y="4681773"/>
                  </a:lnTo>
                  <a:lnTo>
                    <a:pt x="671725" y="4773693"/>
                  </a:lnTo>
                  <a:lnTo>
                    <a:pt x="638139" y="4865613"/>
                  </a:lnTo>
                  <a:lnTo>
                    <a:pt x="606320" y="4957533"/>
                  </a:lnTo>
                  <a:lnTo>
                    <a:pt x="579805" y="5047686"/>
                  </a:lnTo>
                  <a:lnTo>
                    <a:pt x="555057" y="5137839"/>
                  </a:lnTo>
                  <a:lnTo>
                    <a:pt x="533845" y="5227991"/>
                  </a:lnTo>
                  <a:lnTo>
                    <a:pt x="527741" y="5258508"/>
                  </a:lnTo>
                  <a:lnTo>
                    <a:pt x="148053" y="5258508"/>
                  </a:lnTo>
                  <a:lnTo>
                    <a:pt x="134345" y="5217385"/>
                  </a:lnTo>
                  <a:lnTo>
                    <a:pt x="120203" y="5173193"/>
                  </a:lnTo>
                  <a:lnTo>
                    <a:pt x="106062" y="5127232"/>
                  </a:lnTo>
                  <a:lnTo>
                    <a:pt x="93688" y="5083040"/>
                  </a:lnTo>
                  <a:lnTo>
                    <a:pt x="83082" y="5037080"/>
                  </a:lnTo>
                  <a:lnTo>
                    <a:pt x="72476" y="4992887"/>
                  </a:lnTo>
                  <a:lnTo>
                    <a:pt x="61869" y="4945160"/>
                  </a:lnTo>
                  <a:lnTo>
                    <a:pt x="53031" y="4899199"/>
                  </a:lnTo>
                  <a:lnTo>
                    <a:pt x="44192" y="4851472"/>
                  </a:lnTo>
                  <a:lnTo>
                    <a:pt x="37122" y="4801976"/>
                  </a:lnTo>
                  <a:lnTo>
                    <a:pt x="30051" y="4752481"/>
                  </a:lnTo>
                  <a:lnTo>
                    <a:pt x="22980" y="4702985"/>
                  </a:lnTo>
                  <a:lnTo>
                    <a:pt x="17677" y="4653490"/>
                  </a:lnTo>
                  <a:lnTo>
                    <a:pt x="12374" y="4602226"/>
                  </a:lnTo>
                  <a:lnTo>
                    <a:pt x="8838" y="4550963"/>
                  </a:lnTo>
                  <a:lnTo>
                    <a:pt x="5303" y="4497932"/>
                  </a:lnTo>
                  <a:lnTo>
                    <a:pt x="1768" y="4439598"/>
                  </a:lnTo>
                  <a:lnTo>
                    <a:pt x="0" y="4381264"/>
                  </a:lnTo>
                  <a:lnTo>
                    <a:pt x="0" y="4322930"/>
                  </a:lnTo>
                  <a:lnTo>
                    <a:pt x="1768" y="4264596"/>
                  </a:lnTo>
                  <a:lnTo>
                    <a:pt x="3535" y="4206262"/>
                  </a:lnTo>
                  <a:lnTo>
                    <a:pt x="8838" y="4147928"/>
                  </a:lnTo>
                  <a:lnTo>
                    <a:pt x="14142" y="4091362"/>
                  </a:lnTo>
                  <a:lnTo>
                    <a:pt x="19445" y="4034796"/>
                  </a:lnTo>
                  <a:lnTo>
                    <a:pt x="28283" y="3978229"/>
                  </a:lnTo>
                  <a:lnTo>
                    <a:pt x="37122" y="3921663"/>
                  </a:lnTo>
                  <a:lnTo>
                    <a:pt x="45960" y="3865097"/>
                  </a:lnTo>
                  <a:lnTo>
                    <a:pt x="58334" y="3808530"/>
                  </a:lnTo>
                  <a:lnTo>
                    <a:pt x="70708" y="3753732"/>
                  </a:lnTo>
                  <a:lnTo>
                    <a:pt x="83082" y="3698933"/>
                  </a:lnTo>
                  <a:lnTo>
                    <a:pt x="98991" y="3644135"/>
                  </a:lnTo>
                  <a:lnTo>
                    <a:pt x="114900" y="3589336"/>
                  </a:lnTo>
                  <a:lnTo>
                    <a:pt x="130810" y="3534537"/>
                  </a:lnTo>
                  <a:lnTo>
                    <a:pt x="148487" y="3479739"/>
                  </a:lnTo>
                  <a:lnTo>
                    <a:pt x="167931" y="3424940"/>
                  </a:lnTo>
                  <a:lnTo>
                    <a:pt x="187376" y="3371909"/>
                  </a:lnTo>
                  <a:lnTo>
                    <a:pt x="206821" y="3318878"/>
                  </a:lnTo>
                  <a:lnTo>
                    <a:pt x="228033" y="3264080"/>
                  </a:lnTo>
                  <a:lnTo>
                    <a:pt x="251013" y="3211049"/>
                  </a:lnTo>
                  <a:lnTo>
                    <a:pt x="273993" y="3158018"/>
                  </a:lnTo>
                  <a:lnTo>
                    <a:pt x="323489" y="3053724"/>
                  </a:lnTo>
                  <a:lnTo>
                    <a:pt x="374752" y="2947662"/>
                  </a:lnTo>
                  <a:lnTo>
                    <a:pt x="401267" y="2896399"/>
                  </a:lnTo>
                  <a:lnTo>
                    <a:pt x="429550" y="2845135"/>
                  </a:lnTo>
                  <a:lnTo>
                    <a:pt x="457833" y="2792105"/>
                  </a:lnTo>
                  <a:lnTo>
                    <a:pt x="487884" y="2740841"/>
                  </a:lnTo>
                  <a:lnTo>
                    <a:pt x="516167" y="2689578"/>
                  </a:lnTo>
                  <a:lnTo>
                    <a:pt x="546218" y="2638315"/>
                  </a:lnTo>
                  <a:lnTo>
                    <a:pt x="608088" y="2535788"/>
                  </a:lnTo>
                  <a:lnTo>
                    <a:pt x="673493" y="2435030"/>
                  </a:lnTo>
                  <a:lnTo>
                    <a:pt x="738897" y="2332503"/>
                  </a:lnTo>
                  <a:lnTo>
                    <a:pt x="806070" y="2231745"/>
                  </a:lnTo>
                  <a:lnTo>
                    <a:pt x="841424" y="2182249"/>
                  </a:lnTo>
                  <a:lnTo>
                    <a:pt x="875010" y="2132754"/>
                  </a:lnTo>
                  <a:lnTo>
                    <a:pt x="1016426" y="1929468"/>
                  </a:lnTo>
                  <a:lnTo>
                    <a:pt x="1161377" y="1731486"/>
                  </a:lnTo>
                  <a:lnTo>
                    <a:pt x="1308096" y="1531737"/>
                  </a:lnTo>
                  <a:lnTo>
                    <a:pt x="1453047" y="1333754"/>
                  </a:lnTo>
                  <a:lnTo>
                    <a:pt x="1525523" y="1232996"/>
                  </a:lnTo>
                  <a:lnTo>
                    <a:pt x="1596230" y="1134005"/>
                  </a:lnTo>
                  <a:lnTo>
                    <a:pt x="1836637" y="798142"/>
                  </a:lnTo>
                  <a:lnTo>
                    <a:pt x="2068205" y="472886"/>
                  </a:lnTo>
                  <a:lnTo>
                    <a:pt x="2177803" y="317329"/>
                  </a:lnTo>
                  <a:lnTo>
                    <a:pt x="2283865" y="167074"/>
                  </a:lnTo>
                  <a:lnTo>
                    <a:pt x="2382855" y="22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grpSp>
      <p:sp>
        <p:nvSpPr>
          <p:cNvPr id="2" name="Freeform: Shape 1">
            <a:extLst>
              <a:ext uri="{FF2B5EF4-FFF2-40B4-BE49-F238E27FC236}">
                <a16:creationId xmlns:a16="http://schemas.microsoft.com/office/drawing/2014/main" id="{D3AE2EA5-062C-A107-1DFD-DB98E870F14D}"/>
              </a:ext>
              <a:ext uri="{C183D7F6-B498-43B3-948B-1728B52AA6E4}">
                <adec:decorative xmlns:adec="http://schemas.microsoft.com/office/drawing/2017/decorative" val="1"/>
              </a:ext>
            </a:extLst>
          </p:cNvPr>
          <p:cNvSpPr/>
          <p:nvPr userDrawn="1"/>
        </p:nvSpPr>
        <p:spPr>
          <a:xfrm>
            <a:off x="0" y="0"/>
            <a:ext cx="1055440" cy="1859886"/>
          </a:xfrm>
          <a:custGeom>
            <a:avLst/>
            <a:gdLst>
              <a:gd name="connsiteX0" fmla="*/ 0 w 1055440"/>
              <a:gd name="connsiteY0" fmla="*/ 0 h 1859886"/>
              <a:gd name="connsiteX1" fmla="*/ 1052827 w 1055440"/>
              <a:gd name="connsiteY1" fmla="*/ 0 h 1859886"/>
              <a:gd name="connsiteX2" fmla="*/ 1053220 w 1055440"/>
              <a:gd name="connsiteY2" fmla="*/ 7467 h 1859886"/>
              <a:gd name="connsiteX3" fmla="*/ 1055440 w 1055440"/>
              <a:gd name="connsiteY3" fmla="*/ 49646 h 1859886"/>
              <a:gd name="connsiteX4" fmla="*/ 1055440 w 1055440"/>
              <a:gd name="connsiteY4" fmla="*/ 91825 h 1859886"/>
              <a:gd name="connsiteX5" fmla="*/ 1053220 w 1055440"/>
              <a:gd name="connsiteY5" fmla="*/ 134004 h 1859886"/>
              <a:gd name="connsiteX6" fmla="*/ 1051000 w 1055440"/>
              <a:gd name="connsiteY6" fmla="*/ 176183 h 1859886"/>
              <a:gd name="connsiteX7" fmla="*/ 1048780 w 1055440"/>
              <a:gd name="connsiteY7" fmla="*/ 218361 h 1859886"/>
              <a:gd name="connsiteX8" fmla="*/ 1044341 w 1055440"/>
              <a:gd name="connsiteY8" fmla="*/ 258320 h 1859886"/>
              <a:gd name="connsiteX9" fmla="*/ 1039901 w 1055440"/>
              <a:gd name="connsiteY9" fmla="*/ 300499 h 1859886"/>
              <a:gd name="connsiteX10" fmla="*/ 1033241 w 1055440"/>
              <a:gd name="connsiteY10" fmla="*/ 342678 h 1859886"/>
              <a:gd name="connsiteX11" fmla="*/ 1026581 w 1055440"/>
              <a:gd name="connsiteY11" fmla="*/ 382637 h 1859886"/>
              <a:gd name="connsiteX12" fmla="*/ 1017701 w 1055440"/>
              <a:gd name="connsiteY12" fmla="*/ 424816 h 1859886"/>
              <a:gd name="connsiteX13" fmla="*/ 997722 w 1055440"/>
              <a:gd name="connsiteY13" fmla="*/ 506954 h 1859886"/>
              <a:gd name="connsiteX14" fmla="*/ 986622 w 1055440"/>
              <a:gd name="connsiteY14" fmla="*/ 546913 h 1859886"/>
              <a:gd name="connsiteX15" fmla="*/ 973302 w 1055440"/>
              <a:gd name="connsiteY15" fmla="*/ 586872 h 1859886"/>
              <a:gd name="connsiteX16" fmla="*/ 957763 w 1055440"/>
              <a:gd name="connsiteY16" fmla="*/ 624611 h 1859886"/>
              <a:gd name="connsiteX17" fmla="*/ 942223 w 1055440"/>
              <a:gd name="connsiteY17" fmla="*/ 664570 h 1859886"/>
              <a:gd name="connsiteX18" fmla="*/ 926684 w 1055440"/>
              <a:gd name="connsiteY18" fmla="*/ 702309 h 1859886"/>
              <a:gd name="connsiteX19" fmla="*/ 908924 w 1055440"/>
              <a:gd name="connsiteY19" fmla="*/ 740048 h 1859886"/>
              <a:gd name="connsiteX20" fmla="*/ 888944 w 1055440"/>
              <a:gd name="connsiteY20" fmla="*/ 777787 h 1859886"/>
              <a:gd name="connsiteX21" fmla="*/ 868965 w 1055440"/>
              <a:gd name="connsiteY21" fmla="*/ 815526 h 1859886"/>
              <a:gd name="connsiteX22" fmla="*/ 846766 w 1055440"/>
              <a:gd name="connsiteY22" fmla="*/ 851045 h 1859886"/>
              <a:gd name="connsiteX23" fmla="*/ 824566 w 1055440"/>
              <a:gd name="connsiteY23" fmla="*/ 886564 h 1859886"/>
              <a:gd name="connsiteX24" fmla="*/ 800147 w 1055440"/>
              <a:gd name="connsiteY24" fmla="*/ 922083 h 1859886"/>
              <a:gd name="connsiteX25" fmla="*/ 775727 w 1055440"/>
              <a:gd name="connsiteY25" fmla="*/ 955382 h 1859886"/>
              <a:gd name="connsiteX26" fmla="*/ 646971 w 1055440"/>
              <a:gd name="connsiteY26" fmla="*/ 1117438 h 1859886"/>
              <a:gd name="connsiteX27" fmla="*/ 582593 w 1055440"/>
              <a:gd name="connsiteY27" fmla="*/ 1197356 h 1859886"/>
              <a:gd name="connsiteX28" fmla="*/ 515994 w 1055440"/>
              <a:gd name="connsiteY28" fmla="*/ 1277273 h 1859886"/>
              <a:gd name="connsiteX29" fmla="*/ 382798 w 1055440"/>
              <a:gd name="connsiteY29" fmla="*/ 1432669 h 1859886"/>
              <a:gd name="connsiteX30" fmla="*/ 242941 w 1055440"/>
              <a:gd name="connsiteY30" fmla="*/ 1590285 h 1859886"/>
              <a:gd name="connsiteX31" fmla="*/ 100865 w 1055440"/>
              <a:gd name="connsiteY31" fmla="*/ 1750121 h 1859886"/>
              <a:gd name="connsiteX32" fmla="*/ 0 w 1055440"/>
              <a:gd name="connsiteY32" fmla="*/ 1859886 h 185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55440" h="1859886">
                <a:moveTo>
                  <a:pt x="0" y="0"/>
                </a:moveTo>
                <a:lnTo>
                  <a:pt x="1052827" y="0"/>
                </a:lnTo>
                <a:lnTo>
                  <a:pt x="1053220" y="7467"/>
                </a:lnTo>
                <a:lnTo>
                  <a:pt x="1055440" y="49646"/>
                </a:lnTo>
                <a:lnTo>
                  <a:pt x="1055440" y="91825"/>
                </a:lnTo>
                <a:lnTo>
                  <a:pt x="1053220" y="134004"/>
                </a:lnTo>
                <a:lnTo>
                  <a:pt x="1051000" y="176183"/>
                </a:lnTo>
                <a:lnTo>
                  <a:pt x="1048780" y="218361"/>
                </a:lnTo>
                <a:lnTo>
                  <a:pt x="1044341" y="258320"/>
                </a:lnTo>
                <a:lnTo>
                  <a:pt x="1039901" y="300499"/>
                </a:lnTo>
                <a:lnTo>
                  <a:pt x="1033241" y="342678"/>
                </a:lnTo>
                <a:lnTo>
                  <a:pt x="1026581" y="382637"/>
                </a:lnTo>
                <a:lnTo>
                  <a:pt x="1017701" y="424816"/>
                </a:lnTo>
                <a:lnTo>
                  <a:pt x="997722" y="506954"/>
                </a:lnTo>
                <a:lnTo>
                  <a:pt x="986622" y="546913"/>
                </a:lnTo>
                <a:lnTo>
                  <a:pt x="973302" y="586872"/>
                </a:lnTo>
                <a:lnTo>
                  <a:pt x="957763" y="624611"/>
                </a:lnTo>
                <a:lnTo>
                  <a:pt x="942223" y="664570"/>
                </a:lnTo>
                <a:lnTo>
                  <a:pt x="926684" y="702309"/>
                </a:lnTo>
                <a:lnTo>
                  <a:pt x="908924" y="740048"/>
                </a:lnTo>
                <a:lnTo>
                  <a:pt x="888944" y="777787"/>
                </a:lnTo>
                <a:lnTo>
                  <a:pt x="868965" y="815526"/>
                </a:lnTo>
                <a:lnTo>
                  <a:pt x="846766" y="851045"/>
                </a:lnTo>
                <a:lnTo>
                  <a:pt x="824566" y="886564"/>
                </a:lnTo>
                <a:lnTo>
                  <a:pt x="800147" y="922083"/>
                </a:lnTo>
                <a:lnTo>
                  <a:pt x="775727" y="955382"/>
                </a:lnTo>
                <a:lnTo>
                  <a:pt x="646971" y="1117438"/>
                </a:lnTo>
                <a:lnTo>
                  <a:pt x="582593" y="1197356"/>
                </a:lnTo>
                <a:lnTo>
                  <a:pt x="515994" y="1277273"/>
                </a:lnTo>
                <a:lnTo>
                  <a:pt x="382798" y="1432669"/>
                </a:lnTo>
                <a:lnTo>
                  <a:pt x="242941" y="1590285"/>
                </a:lnTo>
                <a:lnTo>
                  <a:pt x="100865" y="1750121"/>
                </a:lnTo>
                <a:lnTo>
                  <a:pt x="0" y="1859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273907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34739B3E-E336-46B9-A585-F7572893B654}" type="datetime1">
              <a:rPr lang="fi-FI" smtClean="0"/>
              <a:t>9.6.2026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dirty="0"/>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8" name="Text Placeholder 7"/>
          <p:cNvSpPr>
            <a:spLocks noGrp="1"/>
          </p:cNvSpPr>
          <p:nvPr>
            <p:ph type="body" sz="quarter" idx="13"/>
          </p:nvPr>
        </p:nvSpPr>
        <p:spPr>
          <a:xfrm>
            <a:off x="623887" y="1773238"/>
            <a:ext cx="2879825"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1"/>
                </a:solidFill>
                <a:latin typeface="Lato Black" panose="020F0A02020204030203" pitchFamily="34" charset="0"/>
              </a:defRPr>
            </a:lvl2pPr>
            <a:lvl3pPr marL="0" indent="0">
              <a:buFontTx/>
              <a:buNone/>
              <a:defRPr b="1">
                <a:solidFill>
                  <a:schemeClr val="accent1"/>
                </a:solidFill>
              </a:defRPr>
            </a:lvl3pPr>
            <a:lvl4pPr marL="0" indent="0">
              <a:buFontTx/>
              <a:buNone/>
              <a:defRPr>
                <a:solidFill>
                  <a:schemeClr val="accent1"/>
                </a:solidFill>
              </a:defRPr>
            </a:lvl4pPr>
            <a:lvl5pPr marL="0" indent="0">
              <a:buFontTx/>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cxnSp>
        <p:nvCxnSpPr>
          <p:cNvPr id="7" name="Straight Connector 6">
            <a:extLst>
              <a:ext uri="{FF2B5EF4-FFF2-40B4-BE49-F238E27FC236}">
                <a16:creationId xmlns:a16="http://schemas.microsoft.com/office/drawing/2014/main" id="{C737DD0E-296C-8C45-52B2-8F30DD339E79}"/>
              </a:ext>
              <a:ext uri="{C183D7F6-B498-43B3-948B-1728B52AA6E4}">
                <adec:decorative xmlns:adec="http://schemas.microsoft.com/office/drawing/2017/decorative" val="1"/>
              </a:ext>
            </a:extLst>
          </p:cNvPr>
          <p:cNvCxnSpPr/>
          <p:nvPr userDrawn="1"/>
        </p:nvCxnSpPr>
        <p:spPr>
          <a:xfrm>
            <a:off x="3791744" y="1773238"/>
            <a:ext cx="0" cy="4392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6660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Highligh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95C36278-0317-47B4-A5E2-1B008F0A3A4E}" type="datetime1">
              <a:rPr lang="fi-FI" smtClean="0"/>
              <a:t>9.6.2026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dirty="0"/>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8" name="Text Placeholder 7"/>
          <p:cNvSpPr>
            <a:spLocks noGrp="1"/>
          </p:cNvSpPr>
          <p:nvPr>
            <p:ph type="body" sz="quarter" idx="13"/>
          </p:nvPr>
        </p:nvSpPr>
        <p:spPr>
          <a:xfrm>
            <a:off x="8688288" y="1773238"/>
            <a:ext cx="2879825"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1"/>
                </a:solidFill>
                <a:latin typeface="Lato Black" panose="020F0A02020204030203" pitchFamily="34" charset="0"/>
              </a:defRPr>
            </a:lvl2pPr>
            <a:lvl3pPr marL="0" indent="0">
              <a:buFontTx/>
              <a:buNone/>
              <a:defRPr b="1">
                <a:solidFill>
                  <a:schemeClr val="accent1"/>
                </a:solidFill>
              </a:defRPr>
            </a:lvl3pPr>
            <a:lvl4pPr marL="0" indent="0">
              <a:buFontTx/>
              <a:buNone/>
              <a:defRPr>
                <a:solidFill>
                  <a:schemeClr val="accent1"/>
                </a:solidFill>
              </a:defRPr>
            </a:lvl4pPr>
            <a:lvl5pPr marL="0" indent="0">
              <a:buFontTx/>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cxnSp>
        <p:nvCxnSpPr>
          <p:cNvPr id="12" name="Straight Connector 11">
            <a:extLst>
              <a:ext uri="{FF2B5EF4-FFF2-40B4-BE49-F238E27FC236}">
                <a16:creationId xmlns:a16="http://schemas.microsoft.com/office/drawing/2014/main" id="{42F05E37-3776-01E8-7194-21D33C2EED51}"/>
              </a:ext>
              <a:ext uri="{C183D7F6-B498-43B3-948B-1728B52AA6E4}">
                <adec:decorative xmlns:adec="http://schemas.microsoft.com/office/drawing/2017/decorative" val="1"/>
              </a:ext>
            </a:extLst>
          </p:cNvPr>
          <p:cNvCxnSpPr/>
          <p:nvPr userDrawn="1"/>
        </p:nvCxnSpPr>
        <p:spPr>
          <a:xfrm>
            <a:off x="8400256" y="1773238"/>
            <a:ext cx="0" cy="4392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33376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nd Highlight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34739B3E-E336-46B9-A585-F7572893B654}" type="datetime1">
              <a:rPr lang="fi-FI" smtClean="0"/>
              <a:t>9.6.2026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dirty="0"/>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8" name="Text Placeholder 7"/>
          <p:cNvSpPr>
            <a:spLocks noGrp="1"/>
          </p:cNvSpPr>
          <p:nvPr>
            <p:ph type="body" sz="quarter" idx="13"/>
          </p:nvPr>
        </p:nvSpPr>
        <p:spPr>
          <a:xfrm>
            <a:off x="623887" y="1773238"/>
            <a:ext cx="2879825"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1"/>
                </a:solidFill>
                <a:latin typeface="Lato Black" panose="020F0A02020204030203" pitchFamily="34" charset="0"/>
              </a:defRPr>
            </a:lvl2pPr>
            <a:lvl3pPr marL="0" indent="0">
              <a:buFontTx/>
              <a:buNone/>
              <a:defRPr b="1">
                <a:solidFill>
                  <a:schemeClr val="accent1"/>
                </a:solidFill>
              </a:defRPr>
            </a:lvl3pPr>
            <a:lvl4pPr marL="0" indent="0">
              <a:buFontTx/>
              <a:buNone/>
              <a:defRPr>
                <a:solidFill>
                  <a:schemeClr val="accent1"/>
                </a:solidFill>
              </a:defRPr>
            </a:lvl4pPr>
            <a:lvl5pPr marL="0" indent="0">
              <a:buFontTx/>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cxnSp>
        <p:nvCxnSpPr>
          <p:cNvPr id="7" name="Straight Connector 6">
            <a:extLst>
              <a:ext uri="{FF2B5EF4-FFF2-40B4-BE49-F238E27FC236}">
                <a16:creationId xmlns:a16="http://schemas.microsoft.com/office/drawing/2014/main" id="{C737DD0E-296C-8C45-52B2-8F30DD339E79}"/>
              </a:ext>
              <a:ext uri="{C183D7F6-B498-43B3-948B-1728B52AA6E4}">
                <adec:decorative xmlns:adec="http://schemas.microsoft.com/office/drawing/2017/decorative" val="1"/>
              </a:ext>
            </a:extLst>
          </p:cNvPr>
          <p:cNvCxnSpPr/>
          <p:nvPr userDrawn="1"/>
        </p:nvCxnSpPr>
        <p:spPr>
          <a:xfrm>
            <a:off x="3791744" y="1773238"/>
            <a:ext cx="0" cy="4392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76295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3888" y="476250"/>
            <a:ext cx="5328096"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53280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0" name="Picture Placeholder 19">
            <a:extLst>
              <a:ext uri="{FF2B5EF4-FFF2-40B4-BE49-F238E27FC236}">
                <a16:creationId xmlns:a16="http://schemas.microsoft.com/office/drawing/2014/main" id="{A8275D46-648A-6D1B-558E-E3FAC0796683}"/>
              </a:ext>
              <a:ext uri="{C183D7F6-B498-43B3-948B-1728B52AA6E4}">
                <adec:decorative xmlns:adec="http://schemas.microsoft.com/office/drawing/2017/decorative" val="1"/>
              </a:ext>
            </a:extLst>
          </p:cNvPr>
          <p:cNvSpPr>
            <a:spLocks noGrp="1"/>
          </p:cNvSpPr>
          <p:nvPr>
            <p:ph type="pic" sz="quarter" idx="14"/>
          </p:nvPr>
        </p:nvSpPr>
        <p:spPr>
          <a:xfrm>
            <a:off x="6240016" y="0"/>
            <a:ext cx="5951984" cy="685800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9" name="Text Placeholder 2">
            <a:extLst>
              <a:ext uri="{FF2B5EF4-FFF2-40B4-BE49-F238E27FC236}">
                <a16:creationId xmlns:a16="http://schemas.microsoft.com/office/drawing/2014/main" id="{EA2BFE28-A8A3-9BA9-3FCF-80A8FC75E0BE}"/>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a:extLst>
                <a:ext uri="{96DAC541-7B7A-43D3-8B79-37D633B846F1}">
                  <asvg:svgBlip xmlns:asvg="http://schemas.microsoft.com/office/drawing/2016/SVG/main" r:embed="rId2"/>
                </a:ext>
              </a:extLst>
            </a:blip>
            <a:stretch>
              <a:fillRect/>
            </a:stretch>
          </a:blipFill>
        </p:spPr>
        <p:txBody>
          <a:bodyPr/>
          <a:lstStyle>
            <a:lvl1pPr>
              <a:defRPr sz="100">
                <a:noFill/>
              </a:defRPr>
            </a:lvl1pPr>
          </a:lstStyle>
          <a:p>
            <a:pPr lvl="0"/>
            <a:r>
              <a:rPr lang="en-US"/>
              <a:t>Click to edit Master text styles</a:t>
            </a:r>
          </a:p>
        </p:txBody>
      </p:sp>
      <p:sp>
        <p:nvSpPr>
          <p:cNvPr id="7" name="Date Placeholder 6">
            <a:extLst>
              <a:ext uri="{FF2B5EF4-FFF2-40B4-BE49-F238E27FC236}">
                <a16:creationId xmlns:a16="http://schemas.microsoft.com/office/drawing/2014/main" id="{EFC052CB-1C59-5FF2-4DF9-656C509F72B6}"/>
              </a:ext>
            </a:extLst>
          </p:cNvPr>
          <p:cNvSpPr>
            <a:spLocks noGrp="1"/>
          </p:cNvSpPr>
          <p:nvPr>
            <p:ph type="dt" sz="half" idx="20"/>
          </p:nvPr>
        </p:nvSpPr>
        <p:spPr/>
        <p:txBody>
          <a:bodyPr/>
          <a:lstStyle/>
          <a:p>
            <a:fld id="{0141B497-A1EF-4919-9591-DEA47F30A355}" type="datetime1">
              <a:rPr lang="fi-FI" smtClean="0"/>
              <a:t>9.6.2026</a:t>
            </a:fld>
            <a:endParaRPr lang="fi-FI" dirty="0"/>
          </a:p>
        </p:txBody>
      </p:sp>
      <p:sp>
        <p:nvSpPr>
          <p:cNvPr id="8" name="Footer Placeholder 7">
            <a:extLst>
              <a:ext uri="{FF2B5EF4-FFF2-40B4-BE49-F238E27FC236}">
                <a16:creationId xmlns:a16="http://schemas.microsoft.com/office/drawing/2014/main" id="{73DC01B7-6394-8CC2-2C32-66EE2DE3FF55}"/>
              </a:ext>
            </a:extLst>
          </p:cNvPr>
          <p:cNvSpPr>
            <a:spLocks noGrp="1"/>
          </p:cNvSpPr>
          <p:nvPr>
            <p:ph type="ftr" sz="quarter" idx="21"/>
          </p:nvPr>
        </p:nvSpPr>
        <p:spPr/>
        <p:txBody>
          <a:bodyPr/>
          <a:lstStyle>
            <a:lvl1pPr>
              <a:defRPr>
                <a:solidFill>
                  <a:schemeClr val="bg1"/>
                </a:solidFill>
              </a:defRPr>
            </a:lvl1pPr>
          </a:lstStyle>
          <a:p>
            <a:r>
              <a:rPr lang="fi-FI"/>
              <a:t>JYU Since 1863.</a:t>
            </a:r>
            <a:endParaRPr lang="fi-FI" dirty="0"/>
          </a:p>
        </p:txBody>
      </p:sp>
      <p:sp>
        <p:nvSpPr>
          <p:cNvPr id="10" name="Slide Number Placeholder 9">
            <a:extLst>
              <a:ext uri="{FF2B5EF4-FFF2-40B4-BE49-F238E27FC236}">
                <a16:creationId xmlns:a16="http://schemas.microsoft.com/office/drawing/2014/main" id="{0ECD5D9A-E923-5757-606E-E0B4413A922D}"/>
              </a:ext>
            </a:extLst>
          </p:cNvPr>
          <p:cNvSpPr>
            <a:spLocks noGrp="1"/>
          </p:cNvSpPr>
          <p:nvPr>
            <p:ph type="sldNum" sz="quarter" idx="22"/>
          </p:nvPr>
        </p:nvSpPr>
        <p:spPr/>
        <p:txBody>
          <a:bodyPr/>
          <a:lstStyle/>
          <a:p>
            <a:fld id="{9E548902-A2E1-4711-A467-290FB9FE5D63}" type="slidenum">
              <a:rPr lang="fi-FI" smtClean="0"/>
              <a:pPr/>
              <a:t>‹#›</a:t>
            </a:fld>
            <a:endParaRPr lang="fi-FI" dirty="0"/>
          </a:p>
        </p:txBody>
      </p:sp>
    </p:spTree>
    <p:extLst>
      <p:ext uri="{BB962C8B-B14F-4D97-AF65-F5344CB8AC3E}">
        <p14:creationId xmlns:p14="http://schemas.microsoft.com/office/powerpoint/2010/main" val="3002995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3888" y="476250"/>
            <a:ext cx="7200900"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3" name="Picture Placeholder 22">
            <a:extLst>
              <a:ext uri="{FF2B5EF4-FFF2-40B4-BE49-F238E27FC236}">
                <a16:creationId xmlns:a16="http://schemas.microsoft.com/office/drawing/2014/main" id="{CA6B75E8-E809-A875-9F2D-14DC986B3B84}"/>
              </a:ext>
              <a:ext uri="{C183D7F6-B498-43B3-948B-1728B52AA6E4}">
                <adec:decorative xmlns:adec="http://schemas.microsoft.com/office/drawing/2017/decorative" val="1"/>
              </a:ext>
            </a:extLst>
          </p:cNvPr>
          <p:cNvSpPr>
            <a:spLocks noGrp="1"/>
          </p:cNvSpPr>
          <p:nvPr>
            <p:ph type="pic" sz="quarter" idx="13"/>
          </p:nvPr>
        </p:nvSpPr>
        <p:spPr>
          <a:xfrm>
            <a:off x="8117802" y="0"/>
            <a:ext cx="4074198" cy="6858000"/>
          </a:xfrm>
          <a:custGeom>
            <a:avLst/>
            <a:gdLst>
              <a:gd name="connsiteX0" fmla="*/ 2320585 w 4074198"/>
              <a:gd name="connsiteY0" fmla="*/ 0 h 6858000"/>
              <a:gd name="connsiteX1" fmla="*/ 4074198 w 4074198"/>
              <a:gd name="connsiteY1" fmla="*/ 0 h 6858000"/>
              <a:gd name="connsiteX2" fmla="*/ 4074198 w 4074198"/>
              <a:gd name="connsiteY2" fmla="*/ 1196752 h 6858000"/>
              <a:gd name="connsiteX3" fmla="*/ 4074198 w 4074198"/>
              <a:gd name="connsiteY3" fmla="*/ 1688600 h 6858000"/>
              <a:gd name="connsiteX4" fmla="*/ 4074198 w 4074198"/>
              <a:gd name="connsiteY4" fmla="*/ 2636912 h 6858000"/>
              <a:gd name="connsiteX5" fmla="*/ 4074198 w 4074198"/>
              <a:gd name="connsiteY5" fmla="*/ 5417840 h 6858000"/>
              <a:gd name="connsiteX6" fmla="*/ 4074198 w 4074198"/>
              <a:gd name="connsiteY6" fmla="*/ 6858000 h 6858000"/>
              <a:gd name="connsiteX7" fmla="*/ 1074542 w 4074198"/>
              <a:gd name="connsiteY7" fmla="*/ 6858000 h 6858000"/>
              <a:gd name="connsiteX8" fmla="*/ 1074542 w 4074198"/>
              <a:gd name="connsiteY8" fmla="*/ 6825044 h 6858000"/>
              <a:gd name="connsiteX9" fmla="*/ 1066788 w 4074198"/>
              <a:gd name="connsiteY9" fmla="*/ 6858000 h 6858000"/>
              <a:gd name="connsiteX10" fmla="*/ 248653 w 4074198"/>
              <a:gd name="connsiteY10" fmla="*/ 6858000 h 6858000"/>
              <a:gd name="connsiteX11" fmla="*/ 236503 w 4074198"/>
              <a:gd name="connsiteY11" fmla="*/ 6820034 h 6858000"/>
              <a:gd name="connsiteX12" fmla="*/ 208679 w 4074198"/>
              <a:gd name="connsiteY12" fmla="*/ 6729607 h 6858000"/>
              <a:gd name="connsiteX13" fmla="*/ 184333 w 4074198"/>
              <a:gd name="connsiteY13" fmla="*/ 6642657 h 6858000"/>
              <a:gd name="connsiteX14" fmla="*/ 163466 w 4074198"/>
              <a:gd name="connsiteY14" fmla="*/ 6552230 h 6858000"/>
              <a:gd name="connsiteX15" fmla="*/ 142598 w 4074198"/>
              <a:gd name="connsiteY15" fmla="*/ 6465280 h 6858000"/>
              <a:gd name="connsiteX16" fmla="*/ 121730 w 4074198"/>
              <a:gd name="connsiteY16" fmla="*/ 6371374 h 6858000"/>
              <a:gd name="connsiteX17" fmla="*/ 104340 w 4074198"/>
              <a:gd name="connsiteY17" fmla="*/ 6280947 h 6858000"/>
              <a:gd name="connsiteX18" fmla="*/ 86950 w 4074198"/>
              <a:gd name="connsiteY18" fmla="*/ 6187041 h 6858000"/>
              <a:gd name="connsiteX19" fmla="*/ 73038 w 4074198"/>
              <a:gd name="connsiteY19" fmla="*/ 6089658 h 6858000"/>
              <a:gd name="connsiteX20" fmla="*/ 59126 w 4074198"/>
              <a:gd name="connsiteY20" fmla="*/ 5992274 h 6858000"/>
              <a:gd name="connsiteX21" fmla="*/ 45214 w 4074198"/>
              <a:gd name="connsiteY21" fmla="*/ 5894890 h 6858000"/>
              <a:gd name="connsiteX22" fmla="*/ 34780 w 4074198"/>
              <a:gd name="connsiteY22" fmla="*/ 5797507 h 6858000"/>
              <a:gd name="connsiteX23" fmla="*/ 24346 w 4074198"/>
              <a:gd name="connsiteY23" fmla="*/ 5696645 h 6858000"/>
              <a:gd name="connsiteX24" fmla="*/ 17390 w 4074198"/>
              <a:gd name="connsiteY24" fmla="*/ 5595784 h 6858000"/>
              <a:gd name="connsiteX25" fmla="*/ 10434 w 4074198"/>
              <a:gd name="connsiteY25" fmla="*/ 5491444 h 6858000"/>
              <a:gd name="connsiteX26" fmla="*/ 3478 w 4074198"/>
              <a:gd name="connsiteY26" fmla="*/ 5376671 h 6858000"/>
              <a:gd name="connsiteX27" fmla="*/ 0 w 4074198"/>
              <a:gd name="connsiteY27" fmla="*/ 5261897 h 6858000"/>
              <a:gd name="connsiteX28" fmla="*/ 0 w 4074198"/>
              <a:gd name="connsiteY28" fmla="*/ 5147124 h 6858000"/>
              <a:gd name="connsiteX29" fmla="*/ 3478 w 4074198"/>
              <a:gd name="connsiteY29" fmla="*/ 5032350 h 6858000"/>
              <a:gd name="connsiteX30" fmla="*/ 6956 w 4074198"/>
              <a:gd name="connsiteY30" fmla="*/ 4917577 h 6858000"/>
              <a:gd name="connsiteX31" fmla="*/ 17390 w 4074198"/>
              <a:gd name="connsiteY31" fmla="*/ 4802803 h 6858000"/>
              <a:gd name="connsiteX32" fmla="*/ 27824 w 4074198"/>
              <a:gd name="connsiteY32" fmla="*/ 4691508 h 6858000"/>
              <a:gd name="connsiteX33" fmla="*/ 38258 w 4074198"/>
              <a:gd name="connsiteY33" fmla="*/ 4580212 h 6858000"/>
              <a:gd name="connsiteX34" fmla="*/ 55648 w 4074198"/>
              <a:gd name="connsiteY34" fmla="*/ 4468916 h 6858000"/>
              <a:gd name="connsiteX35" fmla="*/ 73038 w 4074198"/>
              <a:gd name="connsiteY35" fmla="*/ 4357621 h 6858000"/>
              <a:gd name="connsiteX36" fmla="*/ 90428 w 4074198"/>
              <a:gd name="connsiteY36" fmla="*/ 4246325 h 6858000"/>
              <a:gd name="connsiteX37" fmla="*/ 114774 w 4074198"/>
              <a:gd name="connsiteY37" fmla="*/ 4135030 h 6858000"/>
              <a:gd name="connsiteX38" fmla="*/ 139120 w 4074198"/>
              <a:gd name="connsiteY38" fmla="*/ 4027212 h 6858000"/>
              <a:gd name="connsiteX39" fmla="*/ 163466 w 4074198"/>
              <a:gd name="connsiteY39" fmla="*/ 3919395 h 6858000"/>
              <a:gd name="connsiteX40" fmla="*/ 194767 w 4074198"/>
              <a:gd name="connsiteY40" fmla="*/ 3811577 h 6858000"/>
              <a:gd name="connsiteX41" fmla="*/ 226069 w 4074198"/>
              <a:gd name="connsiteY41" fmla="*/ 3703760 h 6858000"/>
              <a:gd name="connsiteX42" fmla="*/ 257371 w 4074198"/>
              <a:gd name="connsiteY42" fmla="*/ 3595942 h 6858000"/>
              <a:gd name="connsiteX43" fmla="*/ 292151 w 4074198"/>
              <a:gd name="connsiteY43" fmla="*/ 3488125 h 6858000"/>
              <a:gd name="connsiteX44" fmla="*/ 330409 w 4074198"/>
              <a:gd name="connsiteY44" fmla="*/ 3380307 h 6858000"/>
              <a:gd name="connsiteX45" fmla="*/ 368666 w 4074198"/>
              <a:gd name="connsiteY45" fmla="*/ 3275968 h 6858000"/>
              <a:gd name="connsiteX46" fmla="*/ 406924 w 4074198"/>
              <a:gd name="connsiteY46" fmla="*/ 3171628 h 6858000"/>
              <a:gd name="connsiteX47" fmla="*/ 448660 w 4074198"/>
              <a:gd name="connsiteY47" fmla="*/ 3063811 h 6858000"/>
              <a:gd name="connsiteX48" fmla="*/ 493874 w 4074198"/>
              <a:gd name="connsiteY48" fmla="*/ 2959471 h 6858000"/>
              <a:gd name="connsiteX49" fmla="*/ 539088 w 4074198"/>
              <a:gd name="connsiteY49" fmla="*/ 2855131 h 6858000"/>
              <a:gd name="connsiteX50" fmla="*/ 636471 w 4074198"/>
              <a:gd name="connsiteY50" fmla="*/ 2649930 h 6858000"/>
              <a:gd name="connsiteX51" fmla="*/ 737333 w 4074198"/>
              <a:gd name="connsiteY51" fmla="*/ 2441251 h 6858000"/>
              <a:gd name="connsiteX52" fmla="*/ 789503 w 4074198"/>
              <a:gd name="connsiteY52" fmla="*/ 2340390 h 6858000"/>
              <a:gd name="connsiteX53" fmla="*/ 845150 w 4074198"/>
              <a:gd name="connsiteY53" fmla="*/ 2239528 h 6858000"/>
              <a:gd name="connsiteX54" fmla="*/ 900798 w 4074198"/>
              <a:gd name="connsiteY54" fmla="*/ 2135188 h 6858000"/>
              <a:gd name="connsiteX55" fmla="*/ 959924 w 4074198"/>
              <a:gd name="connsiteY55" fmla="*/ 2034327 h 6858000"/>
              <a:gd name="connsiteX56" fmla="*/ 1015572 w 4074198"/>
              <a:gd name="connsiteY56" fmla="*/ 1933465 h 6858000"/>
              <a:gd name="connsiteX57" fmla="*/ 1074697 w 4074198"/>
              <a:gd name="connsiteY57" fmla="*/ 1832604 h 6858000"/>
              <a:gd name="connsiteX58" fmla="*/ 1196427 w 4074198"/>
              <a:gd name="connsiteY58" fmla="*/ 1630881 h 6858000"/>
              <a:gd name="connsiteX59" fmla="*/ 1325112 w 4074198"/>
              <a:gd name="connsiteY59" fmla="*/ 1432635 h 6858000"/>
              <a:gd name="connsiteX60" fmla="*/ 1453798 w 4074198"/>
              <a:gd name="connsiteY60" fmla="*/ 1230912 h 6858000"/>
              <a:gd name="connsiteX61" fmla="*/ 1585961 w 4074198"/>
              <a:gd name="connsiteY61" fmla="*/ 1032667 h 6858000"/>
              <a:gd name="connsiteX62" fmla="*/ 1655521 w 4074198"/>
              <a:gd name="connsiteY62" fmla="*/ 935284 h 6858000"/>
              <a:gd name="connsiteX63" fmla="*/ 1721603 w 4074198"/>
              <a:gd name="connsiteY63" fmla="*/ 837900 h 6858000"/>
              <a:gd name="connsiteX64" fmla="*/ 1999842 w 4074198"/>
              <a:gd name="connsiteY64" fmla="*/ 437932 h 6858000"/>
              <a:gd name="connsiteX65" fmla="*/ 2285036 w 4074198"/>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074198" h="6858000">
                <a:moveTo>
                  <a:pt x="2320585" y="0"/>
                </a:moveTo>
                <a:lnTo>
                  <a:pt x="4074198" y="0"/>
                </a:lnTo>
                <a:lnTo>
                  <a:pt x="4074198" y="1196752"/>
                </a:lnTo>
                <a:lnTo>
                  <a:pt x="4074198" y="1688600"/>
                </a:lnTo>
                <a:lnTo>
                  <a:pt x="4074198" y="2636912"/>
                </a:lnTo>
                <a:lnTo>
                  <a:pt x="4074198" y="5417840"/>
                </a:lnTo>
                <a:lnTo>
                  <a:pt x="4074198"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7" name="Text Placeholder 2">
            <a:extLst>
              <a:ext uri="{FF2B5EF4-FFF2-40B4-BE49-F238E27FC236}">
                <a16:creationId xmlns:a16="http://schemas.microsoft.com/office/drawing/2014/main" id="{874BB04E-A683-5803-730E-D653662C7183}"/>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a:extLst>
                <a:ext uri="{96DAC541-7B7A-43D3-8B79-37D633B846F1}">
                  <asvg:svgBlip xmlns:asvg="http://schemas.microsoft.com/office/drawing/2016/SVG/main" r:embed="rId2"/>
                </a:ext>
              </a:extLst>
            </a:blip>
            <a:stretch>
              <a:fillRect/>
            </a:stretch>
          </a:blipFill>
        </p:spPr>
        <p:txBody>
          <a:bodyPr/>
          <a:lstStyle>
            <a:lvl1pPr>
              <a:defRPr sz="100">
                <a:noFill/>
              </a:defRPr>
            </a:lvl1pPr>
          </a:lstStyle>
          <a:p>
            <a:pPr lvl="0"/>
            <a:r>
              <a:rPr lang="en-US"/>
              <a:t>Click to edit Master text styles</a:t>
            </a:r>
          </a:p>
        </p:txBody>
      </p:sp>
      <p:sp>
        <p:nvSpPr>
          <p:cNvPr id="8" name="Date Placeholder 7">
            <a:extLst>
              <a:ext uri="{FF2B5EF4-FFF2-40B4-BE49-F238E27FC236}">
                <a16:creationId xmlns:a16="http://schemas.microsoft.com/office/drawing/2014/main" id="{DB3D3A7B-E98E-B66E-F719-0A3C386B2019}"/>
              </a:ext>
            </a:extLst>
          </p:cNvPr>
          <p:cNvSpPr>
            <a:spLocks noGrp="1"/>
          </p:cNvSpPr>
          <p:nvPr>
            <p:ph type="dt" sz="half" idx="20"/>
          </p:nvPr>
        </p:nvSpPr>
        <p:spPr/>
        <p:txBody>
          <a:bodyPr/>
          <a:lstStyle/>
          <a:p>
            <a:fld id="{2C3C5409-335C-4540-8DA3-D8AE9A049648}" type="datetime1">
              <a:rPr lang="fi-FI" smtClean="0"/>
              <a:t>9.6.2026</a:t>
            </a:fld>
            <a:endParaRPr lang="fi-FI" dirty="0"/>
          </a:p>
        </p:txBody>
      </p:sp>
      <p:sp>
        <p:nvSpPr>
          <p:cNvPr id="9" name="Footer Placeholder 8">
            <a:extLst>
              <a:ext uri="{FF2B5EF4-FFF2-40B4-BE49-F238E27FC236}">
                <a16:creationId xmlns:a16="http://schemas.microsoft.com/office/drawing/2014/main" id="{75B272D8-63EE-AC21-3A79-B18F57CEF3E4}"/>
              </a:ext>
            </a:extLst>
          </p:cNvPr>
          <p:cNvSpPr>
            <a:spLocks noGrp="1"/>
          </p:cNvSpPr>
          <p:nvPr>
            <p:ph type="ftr" sz="quarter" idx="21"/>
          </p:nvPr>
        </p:nvSpPr>
        <p:spPr/>
        <p:txBody>
          <a:bodyPr/>
          <a:lstStyle>
            <a:lvl1pPr>
              <a:defRPr>
                <a:solidFill>
                  <a:schemeClr val="bg1"/>
                </a:solidFill>
              </a:defRPr>
            </a:lvl1pPr>
          </a:lstStyle>
          <a:p>
            <a:r>
              <a:rPr lang="fi-FI"/>
              <a:t>JYU Since 1863.</a:t>
            </a:r>
            <a:endParaRPr lang="fi-FI" dirty="0"/>
          </a:p>
        </p:txBody>
      </p:sp>
      <p:sp>
        <p:nvSpPr>
          <p:cNvPr id="10" name="Slide Number Placeholder 9">
            <a:extLst>
              <a:ext uri="{FF2B5EF4-FFF2-40B4-BE49-F238E27FC236}">
                <a16:creationId xmlns:a16="http://schemas.microsoft.com/office/drawing/2014/main" id="{0C079797-25E8-5A80-364F-8054D48388CE}"/>
              </a:ext>
            </a:extLst>
          </p:cNvPr>
          <p:cNvSpPr>
            <a:spLocks noGrp="1"/>
          </p:cNvSpPr>
          <p:nvPr>
            <p:ph type="sldNum" sz="quarter" idx="22"/>
          </p:nvPr>
        </p:nvSpPr>
        <p:spPr/>
        <p:txBody>
          <a:bodyPr/>
          <a:lstStyle/>
          <a:p>
            <a:fld id="{9E548902-A2E1-4711-A467-290FB9FE5D63}" type="slidenum">
              <a:rPr lang="fi-FI" smtClean="0"/>
              <a:pPr/>
              <a:t>‹#›</a:t>
            </a:fld>
            <a:endParaRPr lang="fi-FI" dirty="0"/>
          </a:p>
        </p:txBody>
      </p:sp>
    </p:spTree>
    <p:extLst>
      <p:ext uri="{BB962C8B-B14F-4D97-AF65-F5344CB8AC3E}">
        <p14:creationId xmlns:p14="http://schemas.microsoft.com/office/powerpoint/2010/main" val="2858289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3888" y="476250"/>
            <a:ext cx="5328096"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53280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0" name="Picture Placeholder 19">
            <a:extLst>
              <a:ext uri="{FF2B5EF4-FFF2-40B4-BE49-F238E27FC236}">
                <a16:creationId xmlns:a16="http://schemas.microsoft.com/office/drawing/2014/main" id="{A8275D46-648A-6D1B-558E-E3FAC0796683}"/>
              </a:ext>
              <a:ext uri="{C183D7F6-B498-43B3-948B-1728B52AA6E4}">
                <adec:decorative xmlns:adec="http://schemas.microsoft.com/office/drawing/2017/decorative" val="1"/>
              </a:ext>
            </a:extLst>
          </p:cNvPr>
          <p:cNvSpPr>
            <a:spLocks noGrp="1"/>
          </p:cNvSpPr>
          <p:nvPr>
            <p:ph type="pic" sz="quarter" idx="14"/>
          </p:nvPr>
        </p:nvSpPr>
        <p:spPr>
          <a:xfrm>
            <a:off x="6240016" y="0"/>
            <a:ext cx="5951984" cy="685800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9" name="Text Placeholder 2">
            <a:extLst>
              <a:ext uri="{FF2B5EF4-FFF2-40B4-BE49-F238E27FC236}">
                <a16:creationId xmlns:a16="http://schemas.microsoft.com/office/drawing/2014/main" id="{EA2BFE28-A8A3-9BA9-3FCF-80A8FC75E0BE}"/>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a:extLst>
                <a:ext uri="{96DAC541-7B7A-43D3-8B79-37D633B846F1}">
                  <asvg:svgBlip xmlns:asvg="http://schemas.microsoft.com/office/drawing/2016/SVG/main" r:embed="rId2"/>
                </a:ext>
              </a:extLst>
            </a:blip>
            <a:stretch>
              <a:fillRect/>
            </a:stretch>
          </a:blipFill>
        </p:spPr>
        <p:txBody>
          <a:bodyPr/>
          <a:lstStyle>
            <a:lvl1pPr>
              <a:defRPr sz="100">
                <a:noFill/>
              </a:defRPr>
            </a:lvl1pPr>
          </a:lstStyle>
          <a:p>
            <a:pPr lvl="0"/>
            <a:r>
              <a:rPr lang="en-US"/>
              <a:t>Click to edit Master text styles</a:t>
            </a:r>
          </a:p>
        </p:txBody>
      </p:sp>
      <p:sp>
        <p:nvSpPr>
          <p:cNvPr id="7" name="Date Placeholder 6">
            <a:extLst>
              <a:ext uri="{FF2B5EF4-FFF2-40B4-BE49-F238E27FC236}">
                <a16:creationId xmlns:a16="http://schemas.microsoft.com/office/drawing/2014/main" id="{EFC052CB-1C59-5FF2-4DF9-656C509F72B6}"/>
              </a:ext>
            </a:extLst>
          </p:cNvPr>
          <p:cNvSpPr>
            <a:spLocks noGrp="1"/>
          </p:cNvSpPr>
          <p:nvPr>
            <p:ph type="dt" sz="half" idx="20"/>
          </p:nvPr>
        </p:nvSpPr>
        <p:spPr/>
        <p:txBody>
          <a:bodyPr/>
          <a:lstStyle/>
          <a:p>
            <a:fld id="{0141B497-A1EF-4919-9591-DEA47F30A355}" type="datetime1">
              <a:rPr lang="fi-FI" smtClean="0"/>
              <a:t>9.6.2026</a:t>
            </a:fld>
            <a:endParaRPr lang="fi-FI" dirty="0"/>
          </a:p>
        </p:txBody>
      </p:sp>
      <p:sp>
        <p:nvSpPr>
          <p:cNvPr id="8" name="Footer Placeholder 7">
            <a:extLst>
              <a:ext uri="{FF2B5EF4-FFF2-40B4-BE49-F238E27FC236}">
                <a16:creationId xmlns:a16="http://schemas.microsoft.com/office/drawing/2014/main" id="{73DC01B7-6394-8CC2-2C32-66EE2DE3FF55}"/>
              </a:ext>
            </a:extLst>
          </p:cNvPr>
          <p:cNvSpPr>
            <a:spLocks noGrp="1"/>
          </p:cNvSpPr>
          <p:nvPr>
            <p:ph type="ftr" sz="quarter" idx="21"/>
          </p:nvPr>
        </p:nvSpPr>
        <p:spPr/>
        <p:txBody>
          <a:bodyPr/>
          <a:lstStyle>
            <a:lvl1pPr>
              <a:defRPr>
                <a:solidFill>
                  <a:schemeClr val="bg1"/>
                </a:solidFill>
              </a:defRPr>
            </a:lvl1pPr>
          </a:lstStyle>
          <a:p>
            <a:r>
              <a:rPr lang="fi-FI"/>
              <a:t>JYU Since 1863.</a:t>
            </a:r>
            <a:endParaRPr lang="fi-FI" dirty="0"/>
          </a:p>
        </p:txBody>
      </p:sp>
      <p:sp>
        <p:nvSpPr>
          <p:cNvPr id="10" name="Slide Number Placeholder 9">
            <a:extLst>
              <a:ext uri="{FF2B5EF4-FFF2-40B4-BE49-F238E27FC236}">
                <a16:creationId xmlns:a16="http://schemas.microsoft.com/office/drawing/2014/main" id="{0ECD5D9A-E923-5757-606E-E0B4413A922D}"/>
              </a:ext>
            </a:extLst>
          </p:cNvPr>
          <p:cNvSpPr>
            <a:spLocks noGrp="1"/>
          </p:cNvSpPr>
          <p:nvPr>
            <p:ph type="sldNum" sz="quarter" idx="22"/>
          </p:nvPr>
        </p:nvSpPr>
        <p:spPr/>
        <p:txBody>
          <a:bodyPr/>
          <a:lstStyle/>
          <a:p>
            <a:fld id="{9E548902-A2E1-4711-A467-290FB9FE5D63}" type="slidenum">
              <a:rPr lang="fi-FI" smtClean="0"/>
              <a:pPr/>
              <a:t>‹#›</a:t>
            </a:fld>
            <a:endParaRPr lang="fi-FI" dirty="0"/>
          </a:p>
        </p:txBody>
      </p:sp>
    </p:spTree>
    <p:extLst>
      <p:ext uri="{BB962C8B-B14F-4D97-AF65-F5344CB8AC3E}">
        <p14:creationId xmlns:p14="http://schemas.microsoft.com/office/powerpoint/2010/main" val="16976211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3888" y="476250"/>
            <a:ext cx="7200900"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3" name="Picture Placeholder 22">
            <a:extLst>
              <a:ext uri="{FF2B5EF4-FFF2-40B4-BE49-F238E27FC236}">
                <a16:creationId xmlns:a16="http://schemas.microsoft.com/office/drawing/2014/main" id="{CA6B75E8-E809-A875-9F2D-14DC986B3B84}"/>
              </a:ext>
              <a:ext uri="{C183D7F6-B498-43B3-948B-1728B52AA6E4}">
                <adec:decorative xmlns:adec="http://schemas.microsoft.com/office/drawing/2017/decorative" val="1"/>
              </a:ext>
            </a:extLst>
          </p:cNvPr>
          <p:cNvSpPr>
            <a:spLocks noGrp="1"/>
          </p:cNvSpPr>
          <p:nvPr>
            <p:ph type="pic" sz="quarter" idx="13"/>
          </p:nvPr>
        </p:nvSpPr>
        <p:spPr>
          <a:xfrm>
            <a:off x="8117802" y="0"/>
            <a:ext cx="4074198" cy="6858000"/>
          </a:xfrm>
          <a:custGeom>
            <a:avLst/>
            <a:gdLst>
              <a:gd name="connsiteX0" fmla="*/ 2320585 w 4074198"/>
              <a:gd name="connsiteY0" fmla="*/ 0 h 6858000"/>
              <a:gd name="connsiteX1" fmla="*/ 4074198 w 4074198"/>
              <a:gd name="connsiteY1" fmla="*/ 0 h 6858000"/>
              <a:gd name="connsiteX2" fmla="*/ 4074198 w 4074198"/>
              <a:gd name="connsiteY2" fmla="*/ 1196752 h 6858000"/>
              <a:gd name="connsiteX3" fmla="*/ 4074198 w 4074198"/>
              <a:gd name="connsiteY3" fmla="*/ 1688600 h 6858000"/>
              <a:gd name="connsiteX4" fmla="*/ 4074198 w 4074198"/>
              <a:gd name="connsiteY4" fmla="*/ 2636912 h 6858000"/>
              <a:gd name="connsiteX5" fmla="*/ 4074198 w 4074198"/>
              <a:gd name="connsiteY5" fmla="*/ 5417840 h 6858000"/>
              <a:gd name="connsiteX6" fmla="*/ 4074198 w 4074198"/>
              <a:gd name="connsiteY6" fmla="*/ 6858000 h 6858000"/>
              <a:gd name="connsiteX7" fmla="*/ 1074542 w 4074198"/>
              <a:gd name="connsiteY7" fmla="*/ 6858000 h 6858000"/>
              <a:gd name="connsiteX8" fmla="*/ 1074542 w 4074198"/>
              <a:gd name="connsiteY8" fmla="*/ 6825044 h 6858000"/>
              <a:gd name="connsiteX9" fmla="*/ 1066788 w 4074198"/>
              <a:gd name="connsiteY9" fmla="*/ 6858000 h 6858000"/>
              <a:gd name="connsiteX10" fmla="*/ 248653 w 4074198"/>
              <a:gd name="connsiteY10" fmla="*/ 6858000 h 6858000"/>
              <a:gd name="connsiteX11" fmla="*/ 236503 w 4074198"/>
              <a:gd name="connsiteY11" fmla="*/ 6820034 h 6858000"/>
              <a:gd name="connsiteX12" fmla="*/ 208679 w 4074198"/>
              <a:gd name="connsiteY12" fmla="*/ 6729607 h 6858000"/>
              <a:gd name="connsiteX13" fmla="*/ 184333 w 4074198"/>
              <a:gd name="connsiteY13" fmla="*/ 6642657 h 6858000"/>
              <a:gd name="connsiteX14" fmla="*/ 163466 w 4074198"/>
              <a:gd name="connsiteY14" fmla="*/ 6552230 h 6858000"/>
              <a:gd name="connsiteX15" fmla="*/ 142598 w 4074198"/>
              <a:gd name="connsiteY15" fmla="*/ 6465280 h 6858000"/>
              <a:gd name="connsiteX16" fmla="*/ 121730 w 4074198"/>
              <a:gd name="connsiteY16" fmla="*/ 6371374 h 6858000"/>
              <a:gd name="connsiteX17" fmla="*/ 104340 w 4074198"/>
              <a:gd name="connsiteY17" fmla="*/ 6280947 h 6858000"/>
              <a:gd name="connsiteX18" fmla="*/ 86950 w 4074198"/>
              <a:gd name="connsiteY18" fmla="*/ 6187041 h 6858000"/>
              <a:gd name="connsiteX19" fmla="*/ 73038 w 4074198"/>
              <a:gd name="connsiteY19" fmla="*/ 6089658 h 6858000"/>
              <a:gd name="connsiteX20" fmla="*/ 59126 w 4074198"/>
              <a:gd name="connsiteY20" fmla="*/ 5992274 h 6858000"/>
              <a:gd name="connsiteX21" fmla="*/ 45214 w 4074198"/>
              <a:gd name="connsiteY21" fmla="*/ 5894890 h 6858000"/>
              <a:gd name="connsiteX22" fmla="*/ 34780 w 4074198"/>
              <a:gd name="connsiteY22" fmla="*/ 5797507 h 6858000"/>
              <a:gd name="connsiteX23" fmla="*/ 24346 w 4074198"/>
              <a:gd name="connsiteY23" fmla="*/ 5696645 h 6858000"/>
              <a:gd name="connsiteX24" fmla="*/ 17390 w 4074198"/>
              <a:gd name="connsiteY24" fmla="*/ 5595784 h 6858000"/>
              <a:gd name="connsiteX25" fmla="*/ 10434 w 4074198"/>
              <a:gd name="connsiteY25" fmla="*/ 5491444 h 6858000"/>
              <a:gd name="connsiteX26" fmla="*/ 3478 w 4074198"/>
              <a:gd name="connsiteY26" fmla="*/ 5376671 h 6858000"/>
              <a:gd name="connsiteX27" fmla="*/ 0 w 4074198"/>
              <a:gd name="connsiteY27" fmla="*/ 5261897 h 6858000"/>
              <a:gd name="connsiteX28" fmla="*/ 0 w 4074198"/>
              <a:gd name="connsiteY28" fmla="*/ 5147124 h 6858000"/>
              <a:gd name="connsiteX29" fmla="*/ 3478 w 4074198"/>
              <a:gd name="connsiteY29" fmla="*/ 5032350 h 6858000"/>
              <a:gd name="connsiteX30" fmla="*/ 6956 w 4074198"/>
              <a:gd name="connsiteY30" fmla="*/ 4917577 h 6858000"/>
              <a:gd name="connsiteX31" fmla="*/ 17390 w 4074198"/>
              <a:gd name="connsiteY31" fmla="*/ 4802803 h 6858000"/>
              <a:gd name="connsiteX32" fmla="*/ 27824 w 4074198"/>
              <a:gd name="connsiteY32" fmla="*/ 4691508 h 6858000"/>
              <a:gd name="connsiteX33" fmla="*/ 38258 w 4074198"/>
              <a:gd name="connsiteY33" fmla="*/ 4580212 h 6858000"/>
              <a:gd name="connsiteX34" fmla="*/ 55648 w 4074198"/>
              <a:gd name="connsiteY34" fmla="*/ 4468916 h 6858000"/>
              <a:gd name="connsiteX35" fmla="*/ 73038 w 4074198"/>
              <a:gd name="connsiteY35" fmla="*/ 4357621 h 6858000"/>
              <a:gd name="connsiteX36" fmla="*/ 90428 w 4074198"/>
              <a:gd name="connsiteY36" fmla="*/ 4246325 h 6858000"/>
              <a:gd name="connsiteX37" fmla="*/ 114774 w 4074198"/>
              <a:gd name="connsiteY37" fmla="*/ 4135030 h 6858000"/>
              <a:gd name="connsiteX38" fmla="*/ 139120 w 4074198"/>
              <a:gd name="connsiteY38" fmla="*/ 4027212 h 6858000"/>
              <a:gd name="connsiteX39" fmla="*/ 163466 w 4074198"/>
              <a:gd name="connsiteY39" fmla="*/ 3919395 h 6858000"/>
              <a:gd name="connsiteX40" fmla="*/ 194767 w 4074198"/>
              <a:gd name="connsiteY40" fmla="*/ 3811577 h 6858000"/>
              <a:gd name="connsiteX41" fmla="*/ 226069 w 4074198"/>
              <a:gd name="connsiteY41" fmla="*/ 3703760 h 6858000"/>
              <a:gd name="connsiteX42" fmla="*/ 257371 w 4074198"/>
              <a:gd name="connsiteY42" fmla="*/ 3595942 h 6858000"/>
              <a:gd name="connsiteX43" fmla="*/ 292151 w 4074198"/>
              <a:gd name="connsiteY43" fmla="*/ 3488125 h 6858000"/>
              <a:gd name="connsiteX44" fmla="*/ 330409 w 4074198"/>
              <a:gd name="connsiteY44" fmla="*/ 3380307 h 6858000"/>
              <a:gd name="connsiteX45" fmla="*/ 368666 w 4074198"/>
              <a:gd name="connsiteY45" fmla="*/ 3275968 h 6858000"/>
              <a:gd name="connsiteX46" fmla="*/ 406924 w 4074198"/>
              <a:gd name="connsiteY46" fmla="*/ 3171628 h 6858000"/>
              <a:gd name="connsiteX47" fmla="*/ 448660 w 4074198"/>
              <a:gd name="connsiteY47" fmla="*/ 3063811 h 6858000"/>
              <a:gd name="connsiteX48" fmla="*/ 493874 w 4074198"/>
              <a:gd name="connsiteY48" fmla="*/ 2959471 h 6858000"/>
              <a:gd name="connsiteX49" fmla="*/ 539088 w 4074198"/>
              <a:gd name="connsiteY49" fmla="*/ 2855131 h 6858000"/>
              <a:gd name="connsiteX50" fmla="*/ 636471 w 4074198"/>
              <a:gd name="connsiteY50" fmla="*/ 2649930 h 6858000"/>
              <a:gd name="connsiteX51" fmla="*/ 737333 w 4074198"/>
              <a:gd name="connsiteY51" fmla="*/ 2441251 h 6858000"/>
              <a:gd name="connsiteX52" fmla="*/ 789503 w 4074198"/>
              <a:gd name="connsiteY52" fmla="*/ 2340390 h 6858000"/>
              <a:gd name="connsiteX53" fmla="*/ 845150 w 4074198"/>
              <a:gd name="connsiteY53" fmla="*/ 2239528 h 6858000"/>
              <a:gd name="connsiteX54" fmla="*/ 900798 w 4074198"/>
              <a:gd name="connsiteY54" fmla="*/ 2135188 h 6858000"/>
              <a:gd name="connsiteX55" fmla="*/ 959924 w 4074198"/>
              <a:gd name="connsiteY55" fmla="*/ 2034327 h 6858000"/>
              <a:gd name="connsiteX56" fmla="*/ 1015572 w 4074198"/>
              <a:gd name="connsiteY56" fmla="*/ 1933465 h 6858000"/>
              <a:gd name="connsiteX57" fmla="*/ 1074697 w 4074198"/>
              <a:gd name="connsiteY57" fmla="*/ 1832604 h 6858000"/>
              <a:gd name="connsiteX58" fmla="*/ 1196427 w 4074198"/>
              <a:gd name="connsiteY58" fmla="*/ 1630881 h 6858000"/>
              <a:gd name="connsiteX59" fmla="*/ 1325112 w 4074198"/>
              <a:gd name="connsiteY59" fmla="*/ 1432635 h 6858000"/>
              <a:gd name="connsiteX60" fmla="*/ 1453798 w 4074198"/>
              <a:gd name="connsiteY60" fmla="*/ 1230912 h 6858000"/>
              <a:gd name="connsiteX61" fmla="*/ 1585961 w 4074198"/>
              <a:gd name="connsiteY61" fmla="*/ 1032667 h 6858000"/>
              <a:gd name="connsiteX62" fmla="*/ 1655521 w 4074198"/>
              <a:gd name="connsiteY62" fmla="*/ 935284 h 6858000"/>
              <a:gd name="connsiteX63" fmla="*/ 1721603 w 4074198"/>
              <a:gd name="connsiteY63" fmla="*/ 837900 h 6858000"/>
              <a:gd name="connsiteX64" fmla="*/ 1999842 w 4074198"/>
              <a:gd name="connsiteY64" fmla="*/ 437932 h 6858000"/>
              <a:gd name="connsiteX65" fmla="*/ 2285036 w 4074198"/>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074198" h="6858000">
                <a:moveTo>
                  <a:pt x="2320585" y="0"/>
                </a:moveTo>
                <a:lnTo>
                  <a:pt x="4074198" y="0"/>
                </a:lnTo>
                <a:lnTo>
                  <a:pt x="4074198" y="1196752"/>
                </a:lnTo>
                <a:lnTo>
                  <a:pt x="4074198" y="1688600"/>
                </a:lnTo>
                <a:lnTo>
                  <a:pt x="4074198" y="2636912"/>
                </a:lnTo>
                <a:lnTo>
                  <a:pt x="4074198" y="5417840"/>
                </a:lnTo>
                <a:lnTo>
                  <a:pt x="4074198"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7" name="Text Placeholder 2">
            <a:extLst>
              <a:ext uri="{FF2B5EF4-FFF2-40B4-BE49-F238E27FC236}">
                <a16:creationId xmlns:a16="http://schemas.microsoft.com/office/drawing/2014/main" id="{874BB04E-A683-5803-730E-D653662C7183}"/>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a:extLst>
                <a:ext uri="{96DAC541-7B7A-43D3-8B79-37D633B846F1}">
                  <asvg:svgBlip xmlns:asvg="http://schemas.microsoft.com/office/drawing/2016/SVG/main" r:embed="rId2"/>
                </a:ext>
              </a:extLst>
            </a:blip>
            <a:stretch>
              <a:fillRect/>
            </a:stretch>
          </a:blipFill>
        </p:spPr>
        <p:txBody>
          <a:bodyPr/>
          <a:lstStyle>
            <a:lvl1pPr>
              <a:defRPr sz="100">
                <a:noFill/>
              </a:defRPr>
            </a:lvl1pPr>
          </a:lstStyle>
          <a:p>
            <a:pPr lvl="0"/>
            <a:r>
              <a:rPr lang="en-US"/>
              <a:t>Click to edit Master text styles</a:t>
            </a:r>
          </a:p>
        </p:txBody>
      </p:sp>
      <p:sp>
        <p:nvSpPr>
          <p:cNvPr id="8" name="Date Placeholder 7">
            <a:extLst>
              <a:ext uri="{FF2B5EF4-FFF2-40B4-BE49-F238E27FC236}">
                <a16:creationId xmlns:a16="http://schemas.microsoft.com/office/drawing/2014/main" id="{DB3D3A7B-E98E-B66E-F719-0A3C386B2019}"/>
              </a:ext>
            </a:extLst>
          </p:cNvPr>
          <p:cNvSpPr>
            <a:spLocks noGrp="1"/>
          </p:cNvSpPr>
          <p:nvPr>
            <p:ph type="dt" sz="half" idx="20"/>
          </p:nvPr>
        </p:nvSpPr>
        <p:spPr/>
        <p:txBody>
          <a:bodyPr/>
          <a:lstStyle/>
          <a:p>
            <a:fld id="{2C3C5409-335C-4540-8DA3-D8AE9A049648}" type="datetime1">
              <a:rPr lang="fi-FI" smtClean="0"/>
              <a:t>9.6.2026</a:t>
            </a:fld>
            <a:endParaRPr lang="fi-FI" dirty="0"/>
          </a:p>
        </p:txBody>
      </p:sp>
      <p:sp>
        <p:nvSpPr>
          <p:cNvPr id="9" name="Footer Placeholder 8">
            <a:extLst>
              <a:ext uri="{FF2B5EF4-FFF2-40B4-BE49-F238E27FC236}">
                <a16:creationId xmlns:a16="http://schemas.microsoft.com/office/drawing/2014/main" id="{75B272D8-63EE-AC21-3A79-B18F57CEF3E4}"/>
              </a:ext>
            </a:extLst>
          </p:cNvPr>
          <p:cNvSpPr>
            <a:spLocks noGrp="1"/>
          </p:cNvSpPr>
          <p:nvPr>
            <p:ph type="ftr" sz="quarter" idx="21"/>
          </p:nvPr>
        </p:nvSpPr>
        <p:spPr/>
        <p:txBody>
          <a:bodyPr/>
          <a:lstStyle>
            <a:lvl1pPr>
              <a:defRPr>
                <a:solidFill>
                  <a:schemeClr val="bg1"/>
                </a:solidFill>
              </a:defRPr>
            </a:lvl1pPr>
          </a:lstStyle>
          <a:p>
            <a:r>
              <a:rPr lang="fi-FI"/>
              <a:t>JYU Since 1863.</a:t>
            </a:r>
            <a:endParaRPr lang="fi-FI" dirty="0"/>
          </a:p>
        </p:txBody>
      </p:sp>
      <p:sp>
        <p:nvSpPr>
          <p:cNvPr id="10" name="Slide Number Placeholder 9">
            <a:extLst>
              <a:ext uri="{FF2B5EF4-FFF2-40B4-BE49-F238E27FC236}">
                <a16:creationId xmlns:a16="http://schemas.microsoft.com/office/drawing/2014/main" id="{0C079797-25E8-5A80-364F-8054D48388CE}"/>
              </a:ext>
            </a:extLst>
          </p:cNvPr>
          <p:cNvSpPr>
            <a:spLocks noGrp="1"/>
          </p:cNvSpPr>
          <p:nvPr>
            <p:ph type="sldNum" sz="quarter" idx="22"/>
          </p:nvPr>
        </p:nvSpPr>
        <p:spPr/>
        <p:txBody>
          <a:bodyPr/>
          <a:lstStyle/>
          <a:p>
            <a:fld id="{9E548902-A2E1-4711-A467-290FB9FE5D63}" type="slidenum">
              <a:rPr lang="fi-FI" smtClean="0"/>
              <a:pPr/>
              <a:t>‹#›</a:t>
            </a:fld>
            <a:endParaRPr lang="fi-FI" dirty="0"/>
          </a:p>
        </p:txBody>
      </p:sp>
    </p:spTree>
    <p:extLst>
      <p:ext uri="{BB962C8B-B14F-4D97-AF65-F5344CB8AC3E}">
        <p14:creationId xmlns:p14="http://schemas.microsoft.com/office/powerpoint/2010/main" val="27882008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8" y="1773238"/>
            <a:ext cx="3456334"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8" y="2420888"/>
            <a:ext cx="345633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F8180111-F982-4E0C-AD78-FE12D23D8780}" type="datetime1">
              <a:rPr lang="fi-FI" smtClean="0"/>
              <a:t>9.6.2026</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r>
              <a:rPr lang="fi-FI" dirty="0"/>
              <a:t>JYU Since 1863.</a:t>
            </a:r>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111778" y="1773238"/>
            <a:ext cx="3456335"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111778" y="2420888"/>
            <a:ext cx="3456335"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14272887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mparison 2">
    <p:bg>
      <p:bgPr>
        <a:solidFill>
          <a:schemeClr val="accent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8" y="1773238"/>
            <a:ext cx="3456334"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8" y="2420888"/>
            <a:ext cx="345633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F8180111-F982-4E0C-AD78-FE12D23D8780}" type="datetime1">
              <a:rPr lang="fi-FI" smtClean="0"/>
              <a:t>9.6.2026</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r>
              <a:rPr lang="fi-FI" dirty="0"/>
              <a:t>JYU Since 1863.</a:t>
            </a:r>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111778" y="1773238"/>
            <a:ext cx="3456335"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111778" y="2420888"/>
            <a:ext cx="3456335"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2419451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352FF74D-9035-40C1-BB6B-711B0646AB57}" type="datetime1">
              <a:rPr lang="fi-FI" smtClean="0"/>
              <a:t>9.6.2026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dirty="0"/>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112224" y="1773237"/>
            <a:ext cx="3455889" cy="4392067"/>
          </a:xfrm>
          <a:solidFill>
            <a:schemeClr val="bg2"/>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29466528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051A75CA-FD73-4607-9866-B6701E87CABA}" type="datetime1">
              <a:rPr lang="fi-FI" smtClean="0"/>
              <a:t>9.6.2026</a:t>
            </a:fld>
            <a:endParaRPr lang="fi-FI" dirty="0"/>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r>
              <a:rPr lang="fi-FI" dirty="0"/>
              <a:t>JYU Since 1863.</a:t>
            </a:r>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userDrawn="1"/>
        </p:nvGrpSpPr>
        <p:grpSpPr>
          <a:xfrm>
            <a:off x="4984950" y="980728"/>
            <a:ext cx="2222099" cy="1440000"/>
            <a:chOff x="3287713" y="333375"/>
            <a:chExt cx="6107112" cy="3957638"/>
          </a:xfrm>
          <a:solidFill>
            <a:schemeClr val="bg1"/>
          </a:solidFill>
        </p:grpSpPr>
        <p:sp>
          <p:nvSpPr>
            <p:cNvPr id="9" name="Freeform 6"/>
            <p:cNvSpPr>
              <a:spLocks noEditPoints="1"/>
            </p:cNvSpPr>
            <p:nvPr userDrawn="1"/>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userDrawn="1"/>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userDrawn="1"/>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636912"/>
            <a:ext cx="10944224"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8" y="4941168"/>
            <a:ext cx="10944224"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3473633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20030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92878AD-CB50-4A09-BA1C-944EF741445E}" type="datetime1">
              <a:rPr lang="fi-FI" smtClean="0"/>
              <a:t>9.6.2026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dirty="0"/>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623888" y="1773237"/>
            <a:ext cx="3456335" cy="4392067"/>
          </a:xfrm>
          <a:solidFill>
            <a:schemeClr val="bg2"/>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793303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and Basic Pictur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352FF74D-9035-40C1-BB6B-711B0646AB57}" type="datetime1">
              <a:rPr lang="fi-FI" smtClean="0"/>
              <a:t>9.6.2026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dirty="0"/>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112224" y="1773237"/>
            <a:ext cx="3455889" cy="4392067"/>
          </a:xfrm>
          <a:solidFill>
            <a:schemeClr val="bg2"/>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40612820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and Basic Picture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20030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92878AD-CB50-4A09-BA1C-944EF741445E}" type="datetime1">
              <a:rPr lang="fi-FI" smtClean="0"/>
              <a:t>9.6.2026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dirty="0"/>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623888" y="1773237"/>
            <a:ext cx="3456335" cy="4392067"/>
          </a:xfrm>
          <a:solidFill>
            <a:schemeClr val="bg2"/>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10123910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89531842-0DAB-4128-BA34-810587680725}" type="datetime1">
              <a:rPr lang="fi-FI" smtClean="0"/>
              <a:t>9.6.2026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dirty="0"/>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623888"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0" name="Text Placeholder 7"/>
          <p:cNvSpPr>
            <a:spLocks noGrp="1"/>
          </p:cNvSpPr>
          <p:nvPr>
            <p:ph type="body" sz="quarter" idx="14"/>
          </p:nvPr>
        </p:nvSpPr>
        <p:spPr>
          <a:xfrm>
            <a:off x="623888"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111778"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4" name="Text Placeholder 7"/>
          <p:cNvSpPr>
            <a:spLocks noGrp="1"/>
          </p:cNvSpPr>
          <p:nvPr>
            <p:ph type="body" sz="quarter" idx="18"/>
          </p:nvPr>
        </p:nvSpPr>
        <p:spPr>
          <a:xfrm>
            <a:off x="8111778"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Tree>
    <p:extLst>
      <p:ext uri="{BB962C8B-B14F-4D97-AF65-F5344CB8AC3E}">
        <p14:creationId xmlns:p14="http://schemas.microsoft.com/office/powerpoint/2010/main" val="1594088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Basic Pictures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89531842-0DAB-4128-BA34-810587680725}" type="datetime1">
              <a:rPr lang="fi-FI" smtClean="0"/>
              <a:t>9.6.2026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dirty="0"/>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623888"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0" name="Text Placeholder 7"/>
          <p:cNvSpPr>
            <a:spLocks noGrp="1"/>
          </p:cNvSpPr>
          <p:nvPr>
            <p:ph type="body" sz="quarter" idx="14"/>
          </p:nvPr>
        </p:nvSpPr>
        <p:spPr>
          <a:xfrm>
            <a:off x="623888"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111778"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4" name="Text Placeholder 7"/>
          <p:cNvSpPr>
            <a:spLocks noGrp="1"/>
          </p:cNvSpPr>
          <p:nvPr>
            <p:ph type="body" sz="quarter" idx="18"/>
          </p:nvPr>
        </p:nvSpPr>
        <p:spPr>
          <a:xfrm>
            <a:off x="8111778"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Tree>
    <p:extLst>
      <p:ext uri="{BB962C8B-B14F-4D97-AF65-F5344CB8AC3E}">
        <p14:creationId xmlns:p14="http://schemas.microsoft.com/office/powerpoint/2010/main" val="6501079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aptio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a:xfrm>
            <a:off x="623888" y="476250"/>
            <a:ext cx="5328096"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2492895"/>
            <a:ext cx="5328096" cy="36729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476250"/>
            <a:ext cx="5328098"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C543252C-1D0A-495E-81A9-A4B5E73E8EFD}" type="datetime1">
              <a:rPr lang="fi-FI" smtClean="0"/>
              <a:t>9.6.2026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dirty="0"/>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8" name="Text Placeholder 2">
            <a:extLst>
              <a:ext uri="{FF2B5EF4-FFF2-40B4-BE49-F238E27FC236}">
                <a16:creationId xmlns:a16="http://schemas.microsoft.com/office/drawing/2014/main" id="{F956837D-EB84-F6F1-E126-966A1B8EEC86}"/>
              </a:ext>
            </a:extLst>
          </p:cNvPr>
          <p:cNvSpPr>
            <a:spLocks noGrp="1"/>
          </p:cNvSpPr>
          <p:nvPr>
            <p:ph type="body" idx="13"/>
          </p:nvPr>
        </p:nvSpPr>
        <p:spPr>
          <a:xfrm>
            <a:off x="623888" y="1773238"/>
            <a:ext cx="5328096"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6EC2A7D5-D5F6-A9EA-4E99-16C7242856EF}"/>
              </a:ext>
            </a:extLst>
          </p:cNvPr>
          <p:cNvCxnSpPr/>
          <p:nvPr userDrawn="1"/>
        </p:nvCxnSpPr>
        <p:spPr>
          <a:xfrm>
            <a:off x="6096000" y="476250"/>
            <a:ext cx="0" cy="568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050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a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a:xfrm>
            <a:off x="6240017" y="476250"/>
            <a:ext cx="5328096"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40017" y="2492896"/>
            <a:ext cx="5328096" cy="36729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3888" y="476250"/>
            <a:ext cx="5328098"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C543252C-1D0A-495E-81A9-A4B5E73E8EFD}" type="datetime1">
              <a:rPr lang="fi-FI" smtClean="0"/>
              <a:t>9.6.2026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dirty="0"/>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8" name="Text Placeholder 2">
            <a:extLst>
              <a:ext uri="{FF2B5EF4-FFF2-40B4-BE49-F238E27FC236}">
                <a16:creationId xmlns:a16="http://schemas.microsoft.com/office/drawing/2014/main" id="{4B1F781F-0CCB-968A-D71F-89201DACC991}"/>
              </a:ext>
            </a:extLst>
          </p:cNvPr>
          <p:cNvSpPr>
            <a:spLocks noGrp="1"/>
          </p:cNvSpPr>
          <p:nvPr>
            <p:ph type="body" idx="13"/>
          </p:nvPr>
        </p:nvSpPr>
        <p:spPr>
          <a:xfrm>
            <a:off x="6240017" y="1773238"/>
            <a:ext cx="5328096"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9" name="Straight Connector 8">
            <a:extLst>
              <a:ext uri="{FF2B5EF4-FFF2-40B4-BE49-F238E27FC236}">
                <a16:creationId xmlns:a16="http://schemas.microsoft.com/office/drawing/2014/main" id="{15CF403D-906F-B2DE-3C38-75F884291245}"/>
              </a:ext>
            </a:extLst>
          </p:cNvPr>
          <p:cNvCxnSpPr/>
          <p:nvPr userDrawn="1"/>
        </p:nvCxnSpPr>
        <p:spPr>
          <a:xfrm>
            <a:off x="6096000" y="476250"/>
            <a:ext cx="0" cy="568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4811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aption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a:xfrm>
            <a:off x="623888" y="2132856"/>
            <a:ext cx="3455888" cy="1800200"/>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4149080"/>
            <a:ext cx="3455888" cy="2016770"/>
          </a:xfrm>
        </p:spPr>
        <p:txBody>
          <a:bodyPr/>
          <a:lstStyle>
            <a:lvl1pPr marL="0" indent="0">
              <a:spcBef>
                <a:spcPts val="0"/>
              </a:spcBef>
              <a:buFontTx/>
              <a:buNone/>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vl6pPr marL="0" indent="0">
              <a:spcBef>
                <a:spcPts val="0"/>
              </a:spcBef>
              <a:buFontTx/>
              <a:buNone/>
              <a:defRPr/>
            </a:lvl6pPr>
            <a:lvl7pPr marL="0" indent="0">
              <a:spcBef>
                <a:spcPts val="0"/>
              </a:spcBef>
              <a:buFontTx/>
              <a:buNone/>
              <a:defRPr/>
            </a:lvl7pPr>
            <a:lvl8pPr marL="0" indent="0">
              <a:spcBef>
                <a:spcPts val="0"/>
              </a:spcBef>
              <a:buFontTx/>
              <a:buNone/>
              <a:defRPr/>
            </a:lvl8pPr>
            <a:lvl9pPr marL="0" indent="0">
              <a:spcBef>
                <a:spcPts val="0"/>
              </a:spcBef>
              <a:buFontTx/>
              <a:buNone/>
              <a:defRPr/>
            </a:lvl9p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4367808" y="476250"/>
            <a:ext cx="7200306"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C543252C-1D0A-495E-81A9-A4B5E73E8EFD}" type="datetime1">
              <a:rPr lang="fi-FI" smtClean="0"/>
              <a:t>9.6.2026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dirty="0"/>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cxnSp>
        <p:nvCxnSpPr>
          <p:cNvPr id="9" name="Straight Connector 8">
            <a:extLst>
              <a:ext uri="{FF2B5EF4-FFF2-40B4-BE49-F238E27FC236}">
                <a16:creationId xmlns:a16="http://schemas.microsoft.com/office/drawing/2014/main" id="{2EFC3A9D-4147-F440-8B4C-48D7040451D6}"/>
              </a:ext>
            </a:extLst>
          </p:cNvPr>
          <p:cNvCxnSpPr/>
          <p:nvPr userDrawn="1"/>
        </p:nvCxnSpPr>
        <p:spPr>
          <a:xfrm>
            <a:off x="4223792" y="476250"/>
            <a:ext cx="0" cy="568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F614626-8706-9545-1C6E-555650083F01}"/>
              </a:ext>
              <a:ext uri="{C183D7F6-B498-43B3-948B-1728B52AA6E4}">
                <adec:decorative xmlns:adec="http://schemas.microsoft.com/office/drawing/2017/decorative" val="1"/>
              </a:ext>
            </a:extLst>
          </p:cNvPr>
          <p:cNvGrpSpPr>
            <a:grpSpLocks noChangeAspect="1"/>
          </p:cNvGrpSpPr>
          <p:nvPr userDrawn="1"/>
        </p:nvGrpSpPr>
        <p:grpSpPr>
          <a:xfrm>
            <a:off x="628603" y="476672"/>
            <a:ext cx="1810305" cy="720000"/>
            <a:chOff x="911225" y="260350"/>
            <a:chExt cx="4183063" cy="1663700"/>
          </a:xfrm>
          <a:solidFill>
            <a:schemeClr val="accent1"/>
          </a:solidFill>
        </p:grpSpPr>
        <p:sp>
          <p:nvSpPr>
            <p:cNvPr id="12" name="Freeform 6">
              <a:extLst>
                <a:ext uri="{FF2B5EF4-FFF2-40B4-BE49-F238E27FC236}">
                  <a16:creationId xmlns:a16="http://schemas.microsoft.com/office/drawing/2014/main" id="{089D2094-B093-17E2-C004-4320E5F45A30}"/>
                </a:ext>
              </a:extLst>
            </p:cNvPr>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A11C4AB4-4B90-D188-4B03-24B95178E8A3}"/>
                </a:ext>
              </a:extLst>
            </p:cNvPr>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8">
              <a:extLst>
                <a:ext uri="{FF2B5EF4-FFF2-40B4-BE49-F238E27FC236}">
                  <a16:creationId xmlns:a16="http://schemas.microsoft.com/office/drawing/2014/main" id="{5CFEF53C-B68D-9923-DEC1-18ACC7ECBF7A}"/>
                </a:ext>
              </a:extLst>
            </p:cNvPr>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016967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aption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a:xfrm>
            <a:off x="8112225" y="2132856"/>
            <a:ext cx="3455888" cy="1800200"/>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8112225" y="4149080"/>
            <a:ext cx="3455888" cy="2016770"/>
          </a:xfrm>
        </p:spPr>
        <p:txBody>
          <a:bodyPr/>
          <a:lstStyle>
            <a:lvl1pPr marL="0" indent="0">
              <a:spcBef>
                <a:spcPts val="0"/>
              </a:spcBef>
              <a:buFontTx/>
              <a:buNone/>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vl6pPr marL="0" indent="0">
              <a:spcBef>
                <a:spcPts val="0"/>
              </a:spcBef>
              <a:buFontTx/>
              <a:buNone/>
              <a:defRPr/>
            </a:lvl6pPr>
            <a:lvl7pPr marL="0" indent="0">
              <a:spcBef>
                <a:spcPts val="0"/>
              </a:spcBef>
              <a:buFontTx/>
              <a:buNone/>
              <a:defRPr/>
            </a:lvl7pPr>
            <a:lvl8pPr marL="0" indent="0">
              <a:spcBef>
                <a:spcPts val="0"/>
              </a:spcBef>
              <a:buFontTx/>
              <a:buNone/>
              <a:defRPr/>
            </a:lvl8pPr>
            <a:lvl9pPr marL="0" indent="0">
              <a:spcBef>
                <a:spcPts val="0"/>
              </a:spcBef>
              <a:buFontTx/>
              <a:buNone/>
              <a:defRPr/>
            </a:lvl9p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3888" y="476250"/>
            <a:ext cx="7200306"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C543252C-1D0A-495E-81A9-A4B5E73E8EFD}" type="datetime1">
              <a:rPr lang="fi-FI" smtClean="0"/>
              <a:t>9.6.2026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dirty="0"/>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cxnSp>
        <p:nvCxnSpPr>
          <p:cNvPr id="9" name="Straight Connector 8">
            <a:extLst>
              <a:ext uri="{FF2B5EF4-FFF2-40B4-BE49-F238E27FC236}">
                <a16:creationId xmlns:a16="http://schemas.microsoft.com/office/drawing/2014/main" id="{2EFC3A9D-4147-F440-8B4C-48D7040451D6}"/>
              </a:ext>
            </a:extLst>
          </p:cNvPr>
          <p:cNvCxnSpPr/>
          <p:nvPr userDrawn="1"/>
        </p:nvCxnSpPr>
        <p:spPr>
          <a:xfrm>
            <a:off x="7968208" y="476250"/>
            <a:ext cx="0" cy="568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6459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and Half Picture">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58F64595-8B5C-74D4-D734-E86D9113BD9D}"/>
              </a:ext>
              <a:ext uri="{C183D7F6-B498-43B3-948B-1728B52AA6E4}">
                <adec:decorative xmlns:adec="http://schemas.microsoft.com/office/drawing/2017/decorative" val="1"/>
              </a:ext>
            </a:extLst>
          </p:cNvPr>
          <p:cNvSpPr>
            <a:spLocks noGrp="1"/>
          </p:cNvSpPr>
          <p:nvPr>
            <p:ph type="pic" sz="quarter" idx="14"/>
          </p:nvPr>
        </p:nvSpPr>
        <p:spPr>
          <a:xfrm>
            <a:off x="0" y="1"/>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10621496 w 12192000"/>
              <a:gd name="connsiteY3" fmla="*/ 6857999 h 6857999"/>
              <a:gd name="connsiteX4" fmla="*/ 10405976 w 12192000"/>
              <a:gd name="connsiteY4" fmla="*/ 6706155 h 6857999"/>
              <a:gd name="connsiteX5" fmla="*/ 9766026 w 12192000"/>
              <a:gd name="connsiteY5" fmla="*/ 6250539 h 6857999"/>
              <a:gd name="connsiteX6" fmla="*/ 9105209 w 12192000"/>
              <a:gd name="connsiteY6" fmla="*/ 5777533 h 6857999"/>
              <a:gd name="connsiteX7" fmla="*/ 8910442 w 12192000"/>
              <a:gd name="connsiteY7" fmla="*/ 5638414 h 6857999"/>
              <a:gd name="connsiteX8" fmla="*/ 8712196 w 12192000"/>
              <a:gd name="connsiteY8" fmla="*/ 5495816 h 6857999"/>
              <a:gd name="connsiteX9" fmla="*/ 8322663 w 12192000"/>
              <a:gd name="connsiteY9" fmla="*/ 5210622 h 6857999"/>
              <a:gd name="connsiteX10" fmla="*/ 7929650 w 12192000"/>
              <a:gd name="connsiteY10" fmla="*/ 4921949 h 6857999"/>
              <a:gd name="connsiteX11" fmla="*/ 7540116 w 12192000"/>
              <a:gd name="connsiteY11" fmla="*/ 4636754 h 6857999"/>
              <a:gd name="connsiteX12" fmla="*/ 7140148 w 12192000"/>
              <a:gd name="connsiteY12" fmla="*/ 4358515 h 6857999"/>
              <a:gd name="connsiteX13" fmla="*/ 7042764 w 12192000"/>
              <a:gd name="connsiteY13" fmla="*/ 4292434 h 6857999"/>
              <a:gd name="connsiteX14" fmla="*/ 6945381 w 12192000"/>
              <a:gd name="connsiteY14" fmla="*/ 4222874 h 6857999"/>
              <a:gd name="connsiteX15" fmla="*/ 6747136 w 12192000"/>
              <a:gd name="connsiteY15" fmla="*/ 4090711 h 6857999"/>
              <a:gd name="connsiteX16" fmla="*/ 6545413 w 12192000"/>
              <a:gd name="connsiteY16" fmla="*/ 3962025 h 6857999"/>
              <a:gd name="connsiteX17" fmla="*/ 6347167 w 12192000"/>
              <a:gd name="connsiteY17" fmla="*/ 3833340 h 6857999"/>
              <a:gd name="connsiteX18" fmla="*/ 6145444 w 12192000"/>
              <a:gd name="connsiteY18" fmla="*/ 3711610 h 6857999"/>
              <a:gd name="connsiteX19" fmla="*/ 6044583 w 12192000"/>
              <a:gd name="connsiteY19" fmla="*/ 3652484 h 6857999"/>
              <a:gd name="connsiteX20" fmla="*/ 5943722 w 12192000"/>
              <a:gd name="connsiteY20" fmla="*/ 3596837 h 6857999"/>
              <a:gd name="connsiteX21" fmla="*/ 5842860 w 12192000"/>
              <a:gd name="connsiteY21" fmla="*/ 3537711 h 6857999"/>
              <a:gd name="connsiteX22" fmla="*/ 5738520 w 12192000"/>
              <a:gd name="connsiteY22" fmla="*/ 3482063 h 6857999"/>
              <a:gd name="connsiteX23" fmla="*/ 5637658 w 12192000"/>
              <a:gd name="connsiteY23" fmla="*/ 3426415 h 6857999"/>
              <a:gd name="connsiteX24" fmla="*/ 5536797 w 12192000"/>
              <a:gd name="connsiteY24" fmla="*/ 3374246 h 6857999"/>
              <a:gd name="connsiteX25" fmla="*/ 5328118 w 12192000"/>
              <a:gd name="connsiteY25" fmla="*/ 3273384 h 6857999"/>
              <a:gd name="connsiteX26" fmla="*/ 5122917 w 12192000"/>
              <a:gd name="connsiteY26" fmla="*/ 3176000 h 6857999"/>
              <a:gd name="connsiteX27" fmla="*/ 5018578 w 12192000"/>
              <a:gd name="connsiteY27" fmla="*/ 3130787 h 6857999"/>
              <a:gd name="connsiteX28" fmla="*/ 4914237 w 12192000"/>
              <a:gd name="connsiteY28" fmla="*/ 3085573 h 6857999"/>
              <a:gd name="connsiteX29" fmla="*/ 4806420 w 12192000"/>
              <a:gd name="connsiteY29" fmla="*/ 3043837 h 6857999"/>
              <a:gd name="connsiteX30" fmla="*/ 4702080 w 12192000"/>
              <a:gd name="connsiteY30" fmla="*/ 3005579 h 6857999"/>
              <a:gd name="connsiteX31" fmla="*/ 4597741 w 12192000"/>
              <a:gd name="connsiteY31" fmla="*/ 2967321 h 6857999"/>
              <a:gd name="connsiteX32" fmla="*/ 4489924 w 12192000"/>
              <a:gd name="connsiteY32" fmla="*/ 2929064 h 6857999"/>
              <a:gd name="connsiteX33" fmla="*/ 4382106 w 12192000"/>
              <a:gd name="connsiteY33" fmla="*/ 2894284 h 6857999"/>
              <a:gd name="connsiteX34" fmla="*/ 4274288 w 12192000"/>
              <a:gd name="connsiteY34" fmla="*/ 2862982 h 6857999"/>
              <a:gd name="connsiteX35" fmla="*/ 4166471 w 12192000"/>
              <a:gd name="connsiteY35" fmla="*/ 2831680 h 6857999"/>
              <a:gd name="connsiteX36" fmla="*/ 4058653 w 12192000"/>
              <a:gd name="connsiteY36" fmla="*/ 2800378 h 6857999"/>
              <a:gd name="connsiteX37" fmla="*/ 3950837 w 12192000"/>
              <a:gd name="connsiteY37" fmla="*/ 2776032 h 6857999"/>
              <a:gd name="connsiteX38" fmla="*/ 3843019 w 12192000"/>
              <a:gd name="connsiteY38" fmla="*/ 2751686 h 6857999"/>
              <a:gd name="connsiteX39" fmla="*/ 3731723 w 12192000"/>
              <a:gd name="connsiteY39" fmla="*/ 2727340 h 6857999"/>
              <a:gd name="connsiteX40" fmla="*/ 3620428 w 12192000"/>
              <a:gd name="connsiteY40" fmla="*/ 2709950 h 6857999"/>
              <a:gd name="connsiteX41" fmla="*/ 3509132 w 12192000"/>
              <a:gd name="connsiteY41" fmla="*/ 2692561 h 6857999"/>
              <a:gd name="connsiteX42" fmla="*/ 3397837 w 12192000"/>
              <a:gd name="connsiteY42" fmla="*/ 2675170 h 6857999"/>
              <a:gd name="connsiteX43" fmla="*/ 3286541 w 12192000"/>
              <a:gd name="connsiteY43" fmla="*/ 2664737 h 6857999"/>
              <a:gd name="connsiteX44" fmla="*/ 3175245 w 12192000"/>
              <a:gd name="connsiteY44" fmla="*/ 2654303 h 6857999"/>
              <a:gd name="connsiteX45" fmla="*/ 3060471 w 12192000"/>
              <a:gd name="connsiteY45" fmla="*/ 2643869 h 6857999"/>
              <a:gd name="connsiteX46" fmla="*/ 2945699 w 12192000"/>
              <a:gd name="connsiteY46" fmla="*/ 2640391 h 6857999"/>
              <a:gd name="connsiteX47" fmla="*/ 2830925 w 12192000"/>
              <a:gd name="connsiteY47" fmla="*/ 2636913 h 6857999"/>
              <a:gd name="connsiteX48" fmla="*/ 2716152 w 12192000"/>
              <a:gd name="connsiteY48" fmla="*/ 2636913 h 6857999"/>
              <a:gd name="connsiteX49" fmla="*/ 2601377 w 12192000"/>
              <a:gd name="connsiteY49" fmla="*/ 2640391 h 6857999"/>
              <a:gd name="connsiteX50" fmla="*/ 2486604 w 12192000"/>
              <a:gd name="connsiteY50" fmla="*/ 2647347 h 6857999"/>
              <a:gd name="connsiteX51" fmla="*/ 2382265 w 12192000"/>
              <a:gd name="connsiteY51" fmla="*/ 2654303 h 6857999"/>
              <a:gd name="connsiteX52" fmla="*/ 2281404 w 12192000"/>
              <a:gd name="connsiteY52" fmla="*/ 2661259 h 6857999"/>
              <a:gd name="connsiteX53" fmla="*/ 2180541 w 12192000"/>
              <a:gd name="connsiteY53" fmla="*/ 2671693 h 6857999"/>
              <a:gd name="connsiteX54" fmla="*/ 2083158 w 12192000"/>
              <a:gd name="connsiteY54" fmla="*/ 2682126 h 6857999"/>
              <a:gd name="connsiteX55" fmla="*/ 1985774 w 12192000"/>
              <a:gd name="connsiteY55" fmla="*/ 2696039 h 6857999"/>
              <a:gd name="connsiteX56" fmla="*/ 1888390 w 12192000"/>
              <a:gd name="connsiteY56" fmla="*/ 2709950 h 6857999"/>
              <a:gd name="connsiteX57" fmla="*/ 1791007 w 12192000"/>
              <a:gd name="connsiteY57" fmla="*/ 2723862 h 6857999"/>
              <a:gd name="connsiteX58" fmla="*/ 1697101 w 12192000"/>
              <a:gd name="connsiteY58" fmla="*/ 2741252 h 6857999"/>
              <a:gd name="connsiteX59" fmla="*/ 1606674 w 12192000"/>
              <a:gd name="connsiteY59" fmla="*/ 2758642 h 6857999"/>
              <a:gd name="connsiteX60" fmla="*/ 1512768 w 12192000"/>
              <a:gd name="connsiteY60" fmla="*/ 2779510 h 6857999"/>
              <a:gd name="connsiteX61" fmla="*/ 1425818 w 12192000"/>
              <a:gd name="connsiteY61" fmla="*/ 2800378 h 6857999"/>
              <a:gd name="connsiteX62" fmla="*/ 1335391 w 12192000"/>
              <a:gd name="connsiteY62" fmla="*/ 2821246 h 6857999"/>
              <a:gd name="connsiteX63" fmla="*/ 1248441 w 12192000"/>
              <a:gd name="connsiteY63" fmla="*/ 2845592 h 6857999"/>
              <a:gd name="connsiteX64" fmla="*/ 1158015 w 12192000"/>
              <a:gd name="connsiteY64" fmla="*/ 2873416 h 6857999"/>
              <a:gd name="connsiteX65" fmla="*/ 1071064 w 12192000"/>
              <a:gd name="connsiteY65" fmla="*/ 2901240 h 6857999"/>
              <a:gd name="connsiteX66" fmla="*/ 987592 w 12192000"/>
              <a:gd name="connsiteY66" fmla="*/ 2929064 h 6857999"/>
              <a:gd name="connsiteX67" fmla="*/ 900643 w 12192000"/>
              <a:gd name="connsiteY67" fmla="*/ 2956887 h 6857999"/>
              <a:gd name="connsiteX68" fmla="*/ 817171 w 12192000"/>
              <a:gd name="connsiteY68" fmla="*/ 2991667 h 6857999"/>
              <a:gd name="connsiteX69" fmla="*/ 733699 w 12192000"/>
              <a:gd name="connsiteY69" fmla="*/ 3022969 h 6857999"/>
              <a:gd name="connsiteX70" fmla="*/ 650228 w 12192000"/>
              <a:gd name="connsiteY70" fmla="*/ 3057749 h 6857999"/>
              <a:gd name="connsiteX71" fmla="*/ 566756 w 12192000"/>
              <a:gd name="connsiteY71" fmla="*/ 3096007 h 6857999"/>
              <a:gd name="connsiteX72" fmla="*/ 483284 w 12192000"/>
              <a:gd name="connsiteY72" fmla="*/ 3134265 h 6857999"/>
              <a:gd name="connsiteX73" fmla="*/ 399813 w 12192000"/>
              <a:gd name="connsiteY73" fmla="*/ 3172523 h 6857999"/>
              <a:gd name="connsiteX74" fmla="*/ 319819 w 12192000"/>
              <a:gd name="connsiteY74" fmla="*/ 3214258 h 6857999"/>
              <a:gd name="connsiteX75" fmla="*/ 152876 w 12192000"/>
              <a:gd name="connsiteY75" fmla="*/ 3304686 h 6857999"/>
              <a:gd name="connsiteX76" fmla="*/ 0 w 12192000"/>
              <a:gd name="connsiteY76" fmla="*/ 339250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192000" h="6857999">
                <a:moveTo>
                  <a:pt x="0" y="0"/>
                </a:moveTo>
                <a:lnTo>
                  <a:pt x="12192000" y="0"/>
                </a:lnTo>
                <a:lnTo>
                  <a:pt x="12192000" y="6857999"/>
                </a:lnTo>
                <a:lnTo>
                  <a:pt x="10621496" y="6857999"/>
                </a:lnTo>
                <a:lnTo>
                  <a:pt x="10405976" y="6706155"/>
                </a:lnTo>
                <a:lnTo>
                  <a:pt x="9766026" y="6250539"/>
                </a:lnTo>
                <a:lnTo>
                  <a:pt x="9105209" y="5777533"/>
                </a:lnTo>
                <a:lnTo>
                  <a:pt x="8910442" y="5638414"/>
                </a:lnTo>
                <a:lnTo>
                  <a:pt x="8712196" y="5495816"/>
                </a:lnTo>
                <a:lnTo>
                  <a:pt x="8322663" y="5210622"/>
                </a:lnTo>
                <a:lnTo>
                  <a:pt x="7929650" y="4921949"/>
                </a:lnTo>
                <a:lnTo>
                  <a:pt x="7540116" y="4636754"/>
                </a:lnTo>
                <a:lnTo>
                  <a:pt x="7140148" y="4358515"/>
                </a:lnTo>
                <a:lnTo>
                  <a:pt x="7042764" y="4292434"/>
                </a:lnTo>
                <a:lnTo>
                  <a:pt x="6945381" y="4222874"/>
                </a:lnTo>
                <a:lnTo>
                  <a:pt x="6747136" y="4090711"/>
                </a:lnTo>
                <a:lnTo>
                  <a:pt x="6545413" y="3962025"/>
                </a:lnTo>
                <a:lnTo>
                  <a:pt x="6347167" y="3833340"/>
                </a:lnTo>
                <a:lnTo>
                  <a:pt x="6145444" y="3711610"/>
                </a:lnTo>
                <a:lnTo>
                  <a:pt x="6044583" y="3652484"/>
                </a:lnTo>
                <a:lnTo>
                  <a:pt x="5943722" y="3596837"/>
                </a:lnTo>
                <a:lnTo>
                  <a:pt x="5842860" y="3537711"/>
                </a:lnTo>
                <a:lnTo>
                  <a:pt x="5738520" y="3482063"/>
                </a:lnTo>
                <a:lnTo>
                  <a:pt x="5637658" y="3426415"/>
                </a:lnTo>
                <a:lnTo>
                  <a:pt x="5536797" y="3374246"/>
                </a:lnTo>
                <a:lnTo>
                  <a:pt x="5328118" y="3273384"/>
                </a:lnTo>
                <a:lnTo>
                  <a:pt x="5122917" y="3176000"/>
                </a:lnTo>
                <a:lnTo>
                  <a:pt x="5018578" y="3130787"/>
                </a:lnTo>
                <a:lnTo>
                  <a:pt x="4914237" y="3085573"/>
                </a:lnTo>
                <a:lnTo>
                  <a:pt x="4806420" y="3043837"/>
                </a:lnTo>
                <a:lnTo>
                  <a:pt x="4702080" y="3005579"/>
                </a:lnTo>
                <a:lnTo>
                  <a:pt x="4597741" y="2967321"/>
                </a:lnTo>
                <a:lnTo>
                  <a:pt x="4489924" y="2929064"/>
                </a:lnTo>
                <a:lnTo>
                  <a:pt x="4382106" y="2894284"/>
                </a:lnTo>
                <a:lnTo>
                  <a:pt x="4274288" y="2862982"/>
                </a:lnTo>
                <a:lnTo>
                  <a:pt x="4166471" y="2831680"/>
                </a:lnTo>
                <a:lnTo>
                  <a:pt x="4058653" y="2800378"/>
                </a:lnTo>
                <a:lnTo>
                  <a:pt x="3950837" y="2776032"/>
                </a:lnTo>
                <a:lnTo>
                  <a:pt x="3843019" y="2751686"/>
                </a:lnTo>
                <a:lnTo>
                  <a:pt x="3731723" y="2727340"/>
                </a:lnTo>
                <a:lnTo>
                  <a:pt x="3620428" y="2709950"/>
                </a:lnTo>
                <a:lnTo>
                  <a:pt x="3509132" y="2692561"/>
                </a:lnTo>
                <a:lnTo>
                  <a:pt x="3397837" y="2675170"/>
                </a:lnTo>
                <a:lnTo>
                  <a:pt x="3286541" y="2664737"/>
                </a:lnTo>
                <a:lnTo>
                  <a:pt x="3175245" y="2654303"/>
                </a:lnTo>
                <a:lnTo>
                  <a:pt x="3060471" y="2643869"/>
                </a:lnTo>
                <a:lnTo>
                  <a:pt x="2945699" y="2640391"/>
                </a:lnTo>
                <a:lnTo>
                  <a:pt x="2830925" y="2636913"/>
                </a:lnTo>
                <a:lnTo>
                  <a:pt x="2716152" y="2636913"/>
                </a:lnTo>
                <a:lnTo>
                  <a:pt x="2601377" y="2640391"/>
                </a:lnTo>
                <a:lnTo>
                  <a:pt x="2486604" y="2647347"/>
                </a:lnTo>
                <a:lnTo>
                  <a:pt x="2382265" y="2654303"/>
                </a:lnTo>
                <a:lnTo>
                  <a:pt x="2281404" y="2661259"/>
                </a:lnTo>
                <a:lnTo>
                  <a:pt x="2180541" y="2671693"/>
                </a:lnTo>
                <a:lnTo>
                  <a:pt x="2083158" y="2682126"/>
                </a:lnTo>
                <a:lnTo>
                  <a:pt x="1985774" y="2696039"/>
                </a:lnTo>
                <a:lnTo>
                  <a:pt x="1888390" y="2709950"/>
                </a:lnTo>
                <a:lnTo>
                  <a:pt x="1791007" y="2723862"/>
                </a:lnTo>
                <a:lnTo>
                  <a:pt x="1697101" y="2741252"/>
                </a:lnTo>
                <a:lnTo>
                  <a:pt x="1606674" y="2758642"/>
                </a:lnTo>
                <a:lnTo>
                  <a:pt x="1512768" y="2779510"/>
                </a:lnTo>
                <a:lnTo>
                  <a:pt x="1425818" y="2800378"/>
                </a:lnTo>
                <a:lnTo>
                  <a:pt x="1335391" y="2821246"/>
                </a:lnTo>
                <a:lnTo>
                  <a:pt x="1248441" y="2845592"/>
                </a:lnTo>
                <a:lnTo>
                  <a:pt x="1158015" y="2873416"/>
                </a:lnTo>
                <a:lnTo>
                  <a:pt x="1071064" y="2901240"/>
                </a:lnTo>
                <a:lnTo>
                  <a:pt x="987592" y="2929064"/>
                </a:lnTo>
                <a:lnTo>
                  <a:pt x="900643" y="2956887"/>
                </a:lnTo>
                <a:lnTo>
                  <a:pt x="817171" y="2991667"/>
                </a:lnTo>
                <a:lnTo>
                  <a:pt x="733699" y="3022969"/>
                </a:lnTo>
                <a:lnTo>
                  <a:pt x="650228" y="3057749"/>
                </a:lnTo>
                <a:lnTo>
                  <a:pt x="566756" y="3096007"/>
                </a:lnTo>
                <a:lnTo>
                  <a:pt x="483284" y="3134265"/>
                </a:lnTo>
                <a:lnTo>
                  <a:pt x="399813" y="3172523"/>
                </a:lnTo>
                <a:lnTo>
                  <a:pt x="319819" y="3214258"/>
                </a:lnTo>
                <a:lnTo>
                  <a:pt x="152876" y="3304686"/>
                </a:lnTo>
                <a:lnTo>
                  <a:pt x="0" y="339250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wrap="square">
            <a:noAutofit/>
          </a:bodyPr>
          <a:lstStyle>
            <a:lvl1pPr marL="0" indent="0" algn="r">
              <a:buFontTx/>
              <a:buNone/>
              <a:defRPr sz="1000">
                <a:latin typeface="+mn-lt"/>
              </a:defRPr>
            </a:lvl1pPr>
          </a:lstStyle>
          <a:p>
            <a:r>
              <a:rPr lang="en-US"/>
              <a:t>Click icon to add picture</a:t>
            </a:r>
            <a:endParaRPr lang="fi-FI" dirty="0"/>
          </a:p>
        </p:txBody>
      </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4147" y="3789039"/>
            <a:ext cx="5327971" cy="864097"/>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1628C123-DF35-4273-A67D-960D94012641}" type="datetime1">
              <a:rPr lang="fi-FI" smtClean="0"/>
              <a:t>9.6.2026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r>
              <a:rPr lang="fi-FI" dirty="0"/>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8" name="Text Placeholder 7"/>
          <p:cNvSpPr>
            <a:spLocks noGrp="1"/>
          </p:cNvSpPr>
          <p:nvPr>
            <p:ph type="body" sz="quarter" idx="13"/>
          </p:nvPr>
        </p:nvSpPr>
        <p:spPr>
          <a:xfrm>
            <a:off x="623889" y="4797152"/>
            <a:ext cx="5328095"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3" name="Text Placeholder 2">
            <a:extLst>
              <a:ext uri="{FF2B5EF4-FFF2-40B4-BE49-F238E27FC236}">
                <a16:creationId xmlns:a16="http://schemas.microsoft.com/office/drawing/2014/main" id="{C66F7DBC-9FA4-8A64-99DC-272028396DD4}"/>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a:extLst>
                <a:ext uri="{96DAC541-7B7A-43D3-8B79-37D633B846F1}">
                  <asvg:svgBlip xmlns:asvg="http://schemas.microsoft.com/office/drawing/2016/SVG/main" r:embed="rId2"/>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1876559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C72CA49A-F64D-4B38-8F53-9FAE13429AFB}" type="datetime1">
              <a:rPr lang="fi-FI" smtClean="0"/>
              <a:t>9.6.2026</a:t>
            </a:fld>
            <a:endParaRPr lang="fi-FI" dirty="0"/>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r>
              <a:rPr lang="fi-FI" dirty="0"/>
              <a:t>JYU Since 1863.</a:t>
            </a:r>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userDrawn="1"/>
        </p:nvGrpSpPr>
        <p:grpSpPr>
          <a:xfrm>
            <a:off x="4984950" y="980728"/>
            <a:ext cx="2222099" cy="1440000"/>
            <a:chOff x="3287713" y="333375"/>
            <a:chExt cx="6107112" cy="3957638"/>
          </a:xfrm>
          <a:solidFill>
            <a:schemeClr val="accent1"/>
          </a:solidFill>
        </p:grpSpPr>
        <p:sp>
          <p:nvSpPr>
            <p:cNvPr id="9" name="Freeform 6"/>
            <p:cNvSpPr>
              <a:spLocks noEditPoints="1"/>
            </p:cNvSpPr>
            <p:nvPr userDrawn="1"/>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sp>
          <p:nvSpPr>
            <p:cNvPr id="10" name="Freeform 7"/>
            <p:cNvSpPr>
              <a:spLocks noEditPoints="1"/>
            </p:cNvSpPr>
            <p:nvPr userDrawn="1"/>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sp>
          <p:nvSpPr>
            <p:cNvPr id="11" name="Freeform 8"/>
            <p:cNvSpPr>
              <a:spLocks noEditPoints="1"/>
            </p:cNvSpPr>
            <p:nvPr userDrawn="1"/>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accent1"/>
                </a:solidFill>
              </a:defRPr>
            </a:lvl1pPr>
          </a:lstStyle>
          <a:p>
            <a:r>
              <a:rPr lang="en-US"/>
              <a:t>Click to edit Master title style</a:t>
            </a:r>
            <a:endParaRPr lang="fi-FI" dirty="0"/>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5395522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and Half Picture 2 ">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DC73EA1-C9A3-4B6E-3792-79D871541EAE}"/>
              </a:ext>
              <a:ext uri="{C183D7F6-B498-43B3-948B-1728B52AA6E4}">
                <adec:decorative xmlns:adec="http://schemas.microsoft.com/office/drawing/2017/decorative" val="1"/>
              </a:ext>
            </a:extLst>
          </p:cNvPr>
          <p:cNvSpPr>
            <a:spLocks noGrp="1"/>
          </p:cNvSpPr>
          <p:nvPr>
            <p:ph type="pic" sz="quarter" idx="14"/>
          </p:nvPr>
        </p:nvSpPr>
        <p:spPr>
          <a:xfrm>
            <a:off x="0" y="1"/>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10621496 w 12192000"/>
              <a:gd name="connsiteY3" fmla="*/ 6857999 h 6857999"/>
              <a:gd name="connsiteX4" fmla="*/ 10405976 w 12192000"/>
              <a:gd name="connsiteY4" fmla="*/ 6706155 h 6857999"/>
              <a:gd name="connsiteX5" fmla="*/ 9766026 w 12192000"/>
              <a:gd name="connsiteY5" fmla="*/ 6250539 h 6857999"/>
              <a:gd name="connsiteX6" fmla="*/ 9105209 w 12192000"/>
              <a:gd name="connsiteY6" fmla="*/ 5777533 h 6857999"/>
              <a:gd name="connsiteX7" fmla="*/ 8910442 w 12192000"/>
              <a:gd name="connsiteY7" fmla="*/ 5638414 h 6857999"/>
              <a:gd name="connsiteX8" fmla="*/ 8712196 w 12192000"/>
              <a:gd name="connsiteY8" fmla="*/ 5495816 h 6857999"/>
              <a:gd name="connsiteX9" fmla="*/ 8322663 w 12192000"/>
              <a:gd name="connsiteY9" fmla="*/ 5210622 h 6857999"/>
              <a:gd name="connsiteX10" fmla="*/ 7929650 w 12192000"/>
              <a:gd name="connsiteY10" fmla="*/ 4921949 h 6857999"/>
              <a:gd name="connsiteX11" fmla="*/ 7540116 w 12192000"/>
              <a:gd name="connsiteY11" fmla="*/ 4636754 h 6857999"/>
              <a:gd name="connsiteX12" fmla="*/ 7140148 w 12192000"/>
              <a:gd name="connsiteY12" fmla="*/ 4358515 h 6857999"/>
              <a:gd name="connsiteX13" fmla="*/ 7042764 w 12192000"/>
              <a:gd name="connsiteY13" fmla="*/ 4292434 h 6857999"/>
              <a:gd name="connsiteX14" fmla="*/ 6945381 w 12192000"/>
              <a:gd name="connsiteY14" fmla="*/ 4222874 h 6857999"/>
              <a:gd name="connsiteX15" fmla="*/ 6747136 w 12192000"/>
              <a:gd name="connsiteY15" fmla="*/ 4090711 h 6857999"/>
              <a:gd name="connsiteX16" fmla="*/ 6545413 w 12192000"/>
              <a:gd name="connsiteY16" fmla="*/ 3962025 h 6857999"/>
              <a:gd name="connsiteX17" fmla="*/ 6347167 w 12192000"/>
              <a:gd name="connsiteY17" fmla="*/ 3833340 h 6857999"/>
              <a:gd name="connsiteX18" fmla="*/ 6145444 w 12192000"/>
              <a:gd name="connsiteY18" fmla="*/ 3711610 h 6857999"/>
              <a:gd name="connsiteX19" fmla="*/ 6044583 w 12192000"/>
              <a:gd name="connsiteY19" fmla="*/ 3652484 h 6857999"/>
              <a:gd name="connsiteX20" fmla="*/ 5943722 w 12192000"/>
              <a:gd name="connsiteY20" fmla="*/ 3596837 h 6857999"/>
              <a:gd name="connsiteX21" fmla="*/ 5842860 w 12192000"/>
              <a:gd name="connsiteY21" fmla="*/ 3537711 h 6857999"/>
              <a:gd name="connsiteX22" fmla="*/ 5738520 w 12192000"/>
              <a:gd name="connsiteY22" fmla="*/ 3482063 h 6857999"/>
              <a:gd name="connsiteX23" fmla="*/ 5637658 w 12192000"/>
              <a:gd name="connsiteY23" fmla="*/ 3426415 h 6857999"/>
              <a:gd name="connsiteX24" fmla="*/ 5536797 w 12192000"/>
              <a:gd name="connsiteY24" fmla="*/ 3374246 h 6857999"/>
              <a:gd name="connsiteX25" fmla="*/ 5328118 w 12192000"/>
              <a:gd name="connsiteY25" fmla="*/ 3273384 h 6857999"/>
              <a:gd name="connsiteX26" fmla="*/ 5122917 w 12192000"/>
              <a:gd name="connsiteY26" fmla="*/ 3176000 h 6857999"/>
              <a:gd name="connsiteX27" fmla="*/ 5018578 w 12192000"/>
              <a:gd name="connsiteY27" fmla="*/ 3130787 h 6857999"/>
              <a:gd name="connsiteX28" fmla="*/ 4914237 w 12192000"/>
              <a:gd name="connsiteY28" fmla="*/ 3085573 h 6857999"/>
              <a:gd name="connsiteX29" fmla="*/ 4806420 w 12192000"/>
              <a:gd name="connsiteY29" fmla="*/ 3043837 h 6857999"/>
              <a:gd name="connsiteX30" fmla="*/ 4702080 w 12192000"/>
              <a:gd name="connsiteY30" fmla="*/ 3005579 h 6857999"/>
              <a:gd name="connsiteX31" fmla="*/ 4597741 w 12192000"/>
              <a:gd name="connsiteY31" fmla="*/ 2967321 h 6857999"/>
              <a:gd name="connsiteX32" fmla="*/ 4489924 w 12192000"/>
              <a:gd name="connsiteY32" fmla="*/ 2929064 h 6857999"/>
              <a:gd name="connsiteX33" fmla="*/ 4382106 w 12192000"/>
              <a:gd name="connsiteY33" fmla="*/ 2894284 h 6857999"/>
              <a:gd name="connsiteX34" fmla="*/ 4274288 w 12192000"/>
              <a:gd name="connsiteY34" fmla="*/ 2862982 h 6857999"/>
              <a:gd name="connsiteX35" fmla="*/ 4166471 w 12192000"/>
              <a:gd name="connsiteY35" fmla="*/ 2831680 h 6857999"/>
              <a:gd name="connsiteX36" fmla="*/ 4058653 w 12192000"/>
              <a:gd name="connsiteY36" fmla="*/ 2800378 h 6857999"/>
              <a:gd name="connsiteX37" fmla="*/ 3950837 w 12192000"/>
              <a:gd name="connsiteY37" fmla="*/ 2776032 h 6857999"/>
              <a:gd name="connsiteX38" fmla="*/ 3843019 w 12192000"/>
              <a:gd name="connsiteY38" fmla="*/ 2751686 h 6857999"/>
              <a:gd name="connsiteX39" fmla="*/ 3731723 w 12192000"/>
              <a:gd name="connsiteY39" fmla="*/ 2727340 h 6857999"/>
              <a:gd name="connsiteX40" fmla="*/ 3620428 w 12192000"/>
              <a:gd name="connsiteY40" fmla="*/ 2709950 h 6857999"/>
              <a:gd name="connsiteX41" fmla="*/ 3509132 w 12192000"/>
              <a:gd name="connsiteY41" fmla="*/ 2692561 h 6857999"/>
              <a:gd name="connsiteX42" fmla="*/ 3397837 w 12192000"/>
              <a:gd name="connsiteY42" fmla="*/ 2675170 h 6857999"/>
              <a:gd name="connsiteX43" fmla="*/ 3286541 w 12192000"/>
              <a:gd name="connsiteY43" fmla="*/ 2664737 h 6857999"/>
              <a:gd name="connsiteX44" fmla="*/ 3175245 w 12192000"/>
              <a:gd name="connsiteY44" fmla="*/ 2654303 h 6857999"/>
              <a:gd name="connsiteX45" fmla="*/ 3060471 w 12192000"/>
              <a:gd name="connsiteY45" fmla="*/ 2643869 h 6857999"/>
              <a:gd name="connsiteX46" fmla="*/ 2945699 w 12192000"/>
              <a:gd name="connsiteY46" fmla="*/ 2640391 h 6857999"/>
              <a:gd name="connsiteX47" fmla="*/ 2830925 w 12192000"/>
              <a:gd name="connsiteY47" fmla="*/ 2636913 h 6857999"/>
              <a:gd name="connsiteX48" fmla="*/ 2716152 w 12192000"/>
              <a:gd name="connsiteY48" fmla="*/ 2636913 h 6857999"/>
              <a:gd name="connsiteX49" fmla="*/ 2601377 w 12192000"/>
              <a:gd name="connsiteY49" fmla="*/ 2640391 h 6857999"/>
              <a:gd name="connsiteX50" fmla="*/ 2486604 w 12192000"/>
              <a:gd name="connsiteY50" fmla="*/ 2647347 h 6857999"/>
              <a:gd name="connsiteX51" fmla="*/ 2382265 w 12192000"/>
              <a:gd name="connsiteY51" fmla="*/ 2654303 h 6857999"/>
              <a:gd name="connsiteX52" fmla="*/ 2281404 w 12192000"/>
              <a:gd name="connsiteY52" fmla="*/ 2661259 h 6857999"/>
              <a:gd name="connsiteX53" fmla="*/ 2180541 w 12192000"/>
              <a:gd name="connsiteY53" fmla="*/ 2671693 h 6857999"/>
              <a:gd name="connsiteX54" fmla="*/ 2083158 w 12192000"/>
              <a:gd name="connsiteY54" fmla="*/ 2682126 h 6857999"/>
              <a:gd name="connsiteX55" fmla="*/ 1985774 w 12192000"/>
              <a:gd name="connsiteY55" fmla="*/ 2696039 h 6857999"/>
              <a:gd name="connsiteX56" fmla="*/ 1888390 w 12192000"/>
              <a:gd name="connsiteY56" fmla="*/ 2709950 h 6857999"/>
              <a:gd name="connsiteX57" fmla="*/ 1791007 w 12192000"/>
              <a:gd name="connsiteY57" fmla="*/ 2723862 h 6857999"/>
              <a:gd name="connsiteX58" fmla="*/ 1697101 w 12192000"/>
              <a:gd name="connsiteY58" fmla="*/ 2741252 h 6857999"/>
              <a:gd name="connsiteX59" fmla="*/ 1606674 w 12192000"/>
              <a:gd name="connsiteY59" fmla="*/ 2758642 h 6857999"/>
              <a:gd name="connsiteX60" fmla="*/ 1512768 w 12192000"/>
              <a:gd name="connsiteY60" fmla="*/ 2779510 h 6857999"/>
              <a:gd name="connsiteX61" fmla="*/ 1425818 w 12192000"/>
              <a:gd name="connsiteY61" fmla="*/ 2800378 h 6857999"/>
              <a:gd name="connsiteX62" fmla="*/ 1335391 w 12192000"/>
              <a:gd name="connsiteY62" fmla="*/ 2821246 h 6857999"/>
              <a:gd name="connsiteX63" fmla="*/ 1248441 w 12192000"/>
              <a:gd name="connsiteY63" fmla="*/ 2845592 h 6857999"/>
              <a:gd name="connsiteX64" fmla="*/ 1158015 w 12192000"/>
              <a:gd name="connsiteY64" fmla="*/ 2873416 h 6857999"/>
              <a:gd name="connsiteX65" fmla="*/ 1071064 w 12192000"/>
              <a:gd name="connsiteY65" fmla="*/ 2901240 h 6857999"/>
              <a:gd name="connsiteX66" fmla="*/ 987592 w 12192000"/>
              <a:gd name="connsiteY66" fmla="*/ 2929064 h 6857999"/>
              <a:gd name="connsiteX67" fmla="*/ 900643 w 12192000"/>
              <a:gd name="connsiteY67" fmla="*/ 2956887 h 6857999"/>
              <a:gd name="connsiteX68" fmla="*/ 817171 w 12192000"/>
              <a:gd name="connsiteY68" fmla="*/ 2991667 h 6857999"/>
              <a:gd name="connsiteX69" fmla="*/ 733699 w 12192000"/>
              <a:gd name="connsiteY69" fmla="*/ 3022969 h 6857999"/>
              <a:gd name="connsiteX70" fmla="*/ 650228 w 12192000"/>
              <a:gd name="connsiteY70" fmla="*/ 3057749 h 6857999"/>
              <a:gd name="connsiteX71" fmla="*/ 566756 w 12192000"/>
              <a:gd name="connsiteY71" fmla="*/ 3096007 h 6857999"/>
              <a:gd name="connsiteX72" fmla="*/ 483284 w 12192000"/>
              <a:gd name="connsiteY72" fmla="*/ 3134265 h 6857999"/>
              <a:gd name="connsiteX73" fmla="*/ 399813 w 12192000"/>
              <a:gd name="connsiteY73" fmla="*/ 3172523 h 6857999"/>
              <a:gd name="connsiteX74" fmla="*/ 319819 w 12192000"/>
              <a:gd name="connsiteY74" fmla="*/ 3214258 h 6857999"/>
              <a:gd name="connsiteX75" fmla="*/ 152876 w 12192000"/>
              <a:gd name="connsiteY75" fmla="*/ 3304686 h 6857999"/>
              <a:gd name="connsiteX76" fmla="*/ 0 w 12192000"/>
              <a:gd name="connsiteY76" fmla="*/ 339250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192000" h="6857999">
                <a:moveTo>
                  <a:pt x="0" y="0"/>
                </a:moveTo>
                <a:lnTo>
                  <a:pt x="12192000" y="0"/>
                </a:lnTo>
                <a:lnTo>
                  <a:pt x="12192000" y="6857999"/>
                </a:lnTo>
                <a:lnTo>
                  <a:pt x="10621496" y="6857999"/>
                </a:lnTo>
                <a:lnTo>
                  <a:pt x="10405976" y="6706155"/>
                </a:lnTo>
                <a:lnTo>
                  <a:pt x="9766026" y="6250539"/>
                </a:lnTo>
                <a:lnTo>
                  <a:pt x="9105209" y="5777533"/>
                </a:lnTo>
                <a:lnTo>
                  <a:pt x="8910442" y="5638414"/>
                </a:lnTo>
                <a:lnTo>
                  <a:pt x="8712196" y="5495816"/>
                </a:lnTo>
                <a:lnTo>
                  <a:pt x="8322663" y="5210622"/>
                </a:lnTo>
                <a:lnTo>
                  <a:pt x="7929650" y="4921949"/>
                </a:lnTo>
                <a:lnTo>
                  <a:pt x="7540116" y="4636754"/>
                </a:lnTo>
                <a:lnTo>
                  <a:pt x="7140148" y="4358515"/>
                </a:lnTo>
                <a:lnTo>
                  <a:pt x="7042764" y="4292434"/>
                </a:lnTo>
                <a:lnTo>
                  <a:pt x="6945381" y="4222874"/>
                </a:lnTo>
                <a:lnTo>
                  <a:pt x="6747136" y="4090711"/>
                </a:lnTo>
                <a:lnTo>
                  <a:pt x="6545413" y="3962025"/>
                </a:lnTo>
                <a:lnTo>
                  <a:pt x="6347167" y="3833340"/>
                </a:lnTo>
                <a:lnTo>
                  <a:pt x="6145444" y="3711610"/>
                </a:lnTo>
                <a:lnTo>
                  <a:pt x="6044583" y="3652484"/>
                </a:lnTo>
                <a:lnTo>
                  <a:pt x="5943722" y="3596837"/>
                </a:lnTo>
                <a:lnTo>
                  <a:pt x="5842860" y="3537711"/>
                </a:lnTo>
                <a:lnTo>
                  <a:pt x="5738520" y="3482063"/>
                </a:lnTo>
                <a:lnTo>
                  <a:pt x="5637658" y="3426415"/>
                </a:lnTo>
                <a:lnTo>
                  <a:pt x="5536797" y="3374246"/>
                </a:lnTo>
                <a:lnTo>
                  <a:pt x="5328118" y="3273384"/>
                </a:lnTo>
                <a:lnTo>
                  <a:pt x="5122917" y="3176000"/>
                </a:lnTo>
                <a:lnTo>
                  <a:pt x="5018578" y="3130787"/>
                </a:lnTo>
                <a:lnTo>
                  <a:pt x="4914237" y="3085573"/>
                </a:lnTo>
                <a:lnTo>
                  <a:pt x="4806420" y="3043837"/>
                </a:lnTo>
                <a:lnTo>
                  <a:pt x="4702080" y="3005579"/>
                </a:lnTo>
                <a:lnTo>
                  <a:pt x="4597741" y="2967321"/>
                </a:lnTo>
                <a:lnTo>
                  <a:pt x="4489924" y="2929064"/>
                </a:lnTo>
                <a:lnTo>
                  <a:pt x="4382106" y="2894284"/>
                </a:lnTo>
                <a:lnTo>
                  <a:pt x="4274288" y="2862982"/>
                </a:lnTo>
                <a:lnTo>
                  <a:pt x="4166471" y="2831680"/>
                </a:lnTo>
                <a:lnTo>
                  <a:pt x="4058653" y="2800378"/>
                </a:lnTo>
                <a:lnTo>
                  <a:pt x="3950837" y="2776032"/>
                </a:lnTo>
                <a:lnTo>
                  <a:pt x="3843019" y="2751686"/>
                </a:lnTo>
                <a:lnTo>
                  <a:pt x="3731723" y="2727340"/>
                </a:lnTo>
                <a:lnTo>
                  <a:pt x="3620428" y="2709950"/>
                </a:lnTo>
                <a:lnTo>
                  <a:pt x="3509132" y="2692561"/>
                </a:lnTo>
                <a:lnTo>
                  <a:pt x="3397837" y="2675170"/>
                </a:lnTo>
                <a:lnTo>
                  <a:pt x="3286541" y="2664737"/>
                </a:lnTo>
                <a:lnTo>
                  <a:pt x="3175245" y="2654303"/>
                </a:lnTo>
                <a:lnTo>
                  <a:pt x="3060471" y="2643869"/>
                </a:lnTo>
                <a:lnTo>
                  <a:pt x="2945699" y="2640391"/>
                </a:lnTo>
                <a:lnTo>
                  <a:pt x="2830925" y="2636913"/>
                </a:lnTo>
                <a:lnTo>
                  <a:pt x="2716152" y="2636913"/>
                </a:lnTo>
                <a:lnTo>
                  <a:pt x="2601377" y="2640391"/>
                </a:lnTo>
                <a:lnTo>
                  <a:pt x="2486604" y="2647347"/>
                </a:lnTo>
                <a:lnTo>
                  <a:pt x="2382265" y="2654303"/>
                </a:lnTo>
                <a:lnTo>
                  <a:pt x="2281404" y="2661259"/>
                </a:lnTo>
                <a:lnTo>
                  <a:pt x="2180541" y="2671693"/>
                </a:lnTo>
                <a:lnTo>
                  <a:pt x="2083158" y="2682126"/>
                </a:lnTo>
                <a:lnTo>
                  <a:pt x="1985774" y="2696039"/>
                </a:lnTo>
                <a:lnTo>
                  <a:pt x="1888390" y="2709950"/>
                </a:lnTo>
                <a:lnTo>
                  <a:pt x="1791007" y="2723862"/>
                </a:lnTo>
                <a:lnTo>
                  <a:pt x="1697101" y="2741252"/>
                </a:lnTo>
                <a:lnTo>
                  <a:pt x="1606674" y="2758642"/>
                </a:lnTo>
                <a:lnTo>
                  <a:pt x="1512768" y="2779510"/>
                </a:lnTo>
                <a:lnTo>
                  <a:pt x="1425818" y="2800378"/>
                </a:lnTo>
                <a:lnTo>
                  <a:pt x="1335391" y="2821246"/>
                </a:lnTo>
                <a:lnTo>
                  <a:pt x="1248441" y="2845592"/>
                </a:lnTo>
                <a:lnTo>
                  <a:pt x="1158015" y="2873416"/>
                </a:lnTo>
                <a:lnTo>
                  <a:pt x="1071064" y="2901240"/>
                </a:lnTo>
                <a:lnTo>
                  <a:pt x="987592" y="2929064"/>
                </a:lnTo>
                <a:lnTo>
                  <a:pt x="900643" y="2956887"/>
                </a:lnTo>
                <a:lnTo>
                  <a:pt x="817171" y="2991667"/>
                </a:lnTo>
                <a:lnTo>
                  <a:pt x="733699" y="3022969"/>
                </a:lnTo>
                <a:lnTo>
                  <a:pt x="650228" y="3057749"/>
                </a:lnTo>
                <a:lnTo>
                  <a:pt x="566756" y="3096007"/>
                </a:lnTo>
                <a:lnTo>
                  <a:pt x="483284" y="3134265"/>
                </a:lnTo>
                <a:lnTo>
                  <a:pt x="399813" y="3172523"/>
                </a:lnTo>
                <a:lnTo>
                  <a:pt x="319819" y="3214258"/>
                </a:lnTo>
                <a:lnTo>
                  <a:pt x="152876" y="3304686"/>
                </a:lnTo>
                <a:lnTo>
                  <a:pt x="0" y="339250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wrap="square">
            <a:noAutofit/>
          </a:bodyPr>
          <a:lstStyle>
            <a:lvl1pPr marL="0" indent="0" algn="r">
              <a:buFontTx/>
              <a:buNone/>
              <a:defRPr sz="1000">
                <a:latin typeface="+mn-lt"/>
              </a:defRPr>
            </a:lvl1pPr>
          </a:lstStyle>
          <a:p>
            <a:r>
              <a:rPr lang="en-US"/>
              <a:t>Click icon to add picture</a:t>
            </a:r>
            <a:endParaRPr lang="fi-FI" dirty="0"/>
          </a:p>
        </p:txBody>
      </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4147" y="3789039"/>
            <a:ext cx="5327972" cy="864097"/>
          </a:xfrm>
        </p:spPr>
        <p:txBody>
          <a:body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10473480-EF7D-4CEB-892B-1D1EB0F2818A}" type="datetime1">
              <a:rPr lang="fi-FI" smtClean="0"/>
              <a:t>9.6.2026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r>
              <a:rPr lang="fi-FI"/>
              <a:t>JYU Since 1863.</a:t>
            </a:r>
            <a:endParaRPr lang="fi-FI" dirty="0"/>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8" name="Text Placeholder 7"/>
          <p:cNvSpPr>
            <a:spLocks noGrp="1"/>
          </p:cNvSpPr>
          <p:nvPr>
            <p:ph type="body" sz="quarter" idx="13"/>
          </p:nvPr>
        </p:nvSpPr>
        <p:spPr>
          <a:xfrm>
            <a:off x="623889" y="4797152"/>
            <a:ext cx="5328096" cy="1368698"/>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p:txBody>
      </p:sp>
      <p:sp>
        <p:nvSpPr>
          <p:cNvPr id="7" name="Text Placeholder 2">
            <a:extLst>
              <a:ext uri="{FF2B5EF4-FFF2-40B4-BE49-F238E27FC236}">
                <a16:creationId xmlns:a16="http://schemas.microsoft.com/office/drawing/2014/main" id="{AF90B57A-9E29-CB99-6851-A6F05CFD6016}"/>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a:extLst>
                <a:ext uri="{96DAC541-7B7A-43D3-8B79-37D633B846F1}">
                  <asvg:svgBlip xmlns:asvg="http://schemas.microsoft.com/office/drawing/2016/SVG/main" r:embed="rId2"/>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3083049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64ACFC97-E08E-9599-60AA-48EEB4A8D795}"/>
              </a:ext>
              <a:ext uri="{C183D7F6-B498-43B3-948B-1728B52AA6E4}">
                <adec:decorative xmlns:adec="http://schemas.microsoft.com/office/drawing/2017/decorative" val="1"/>
              </a:ext>
            </a:extLst>
          </p:cNvPr>
          <p:cNvSpPr>
            <a:spLocks noGrp="1"/>
          </p:cNvSpPr>
          <p:nvPr>
            <p:ph type="pic" sz="quarter" idx="14"/>
          </p:nvPr>
        </p:nvSpPr>
        <p:spPr>
          <a:xfrm>
            <a:off x="1" y="0"/>
            <a:ext cx="6092533" cy="6858000"/>
          </a:xfrm>
          <a:custGeom>
            <a:avLst/>
            <a:gdLst>
              <a:gd name="connsiteX0" fmla="*/ 0 w 6092533"/>
              <a:gd name="connsiteY0" fmla="*/ 0 h 6858000"/>
              <a:gd name="connsiteX1" fmla="*/ 335359 w 6092533"/>
              <a:gd name="connsiteY1" fmla="*/ 0 h 6858000"/>
              <a:gd name="connsiteX2" fmla="*/ 479376 w 6092533"/>
              <a:gd name="connsiteY2" fmla="*/ 0 h 6858000"/>
              <a:gd name="connsiteX3" fmla="*/ 1055344 w 6092533"/>
              <a:gd name="connsiteY3" fmla="*/ 0 h 6858000"/>
              <a:gd name="connsiteX4" fmla="*/ 1343471 w 6092533"/>
              <a:gd name="connsiteY4" fmla="*/ 0 h 6858000"/>
              <a:gd name="connsiteX5" fmla="*/ 2351584 w 6092533"/>
              <a:gd name="connsiteY5" fmla="*/ 0 h 6858000"/>
              <a:gd name="connsiteX6" fmla="*/ 4987704 w 6092533"/>
              <a:gd name="connsiteY6" fmla="*/ 0 h 6858000"/>
              <a:gd name="connsiteX7" fmla="*/ 5889029 w 6092533"/>
              <a:gd name="connsiteY7" fmla="*/ 0 h 6858000"/>
              <a:gd name="connsiteX8" fmla="*/ 5891016 w 6092533"/>
              <a:gd name="connsiteY8" fmla="*/ 4172 h 6858000"/>
              <a:gd name="connsiteX9" fmla="*/ 5910461 w 6092533"/>
              <a:gd name="connsiteY9" fmla="*/ 39526 h 6858000"/>
              <a:gd name="connsiteX10" fmla="*/ 5928137 w 6092533"/>
              <a:gd name="connsiteY10" fmla="*/ 76648 h 6858000"/>
              <a:gd name="connsiteX11" fmla="*/ 5944047 w 6092533"/>
              <a:gd name="connsiteY11" fmla="*/ 113770 h 6858000"/>
              <a:gd name="connsiteX12" fmla="*/ 5958188 w 6092533"/>
              <a:gd name="connsiteY12" fmla="*/ 150891 h 6858000"/>
              <a:gd name="connsiteX13" fmla="*/ 5972330 w 6092533"/>
              <a:gd name="connsiteY13" fmla="*/ 188013 h 6858000"/>
              <a:gd name="connsiteX14" fmla="*/ 5986472 w 6092533"/>
              <a:gd name="connsiteY14" fmla="*/ 226902 h 6858000"/>
              <a:gd name="connsiteX15" fmla="*/ 5998845 w 6092533"/>
              <a:gd name="connsiteY15" fmla="*/ 264024 h 6858000"/>
              <a:gd name="connsiteX16" fmla="*/ 6011219 w 6092533"/>
              <a:gd name="connsiteY16" fmla="*/ 302913 h 6858000"/>
              <a:gd name="connsiteX17" fmla="*/ 6032431 w 6092533"/>
              <a:gd name="connsiteY17" fmla="*/ 378924 h 6858000"/>
              <a:gd name="connsiteX18" fmla="*/ 6041270 w 6092533"/>
              <a:gd name="connsiteY18" fmla="*/ 417813 h 6858000"/>
              <a:gd name="connsiteX19" fmla="*/ 6050108 w 6092533"/>
              <a:gd name="connsiteY19" fmla="*/ 456703 h 6858000"/>
              <a:gd name="connsiteX20" fmla="*/ 6064250 w 6092533"/>
              <a:gd name="connsiteY20" fmla="*/ 534482 h 6858000"/>
              <a:gd name="connsiteX21" fmla="*/ 6071321 w 6092533"/>
              <a:gd name="connsiteY21" fmla="*/ 575139 h 6858000"/>
              <a:gd name="connsiteX22" fmla="*/ 6076624 w 6092533"/>
              <a:gd name="connsiteY22" fmla="*/ 614028 h 6858000"/>
              <a:gd name="connsiteX23" fmla="*/ 6080159 w 6092533"/>
              <a:gd name="connsiteY23" fmla="*/ 652917 h 6858000"/>
              <a:gd name="connsiteX24" fmla="*/ 6085462 w 6092533"/>
              <a:gd name="connsiteY24" fmla="*/ 691807 h 6858000"/>
              <a:gd name="connsiteX25" fmla="*/ 6090765 w 6092533"/>
              <a:gd name="connsiteY25" fmla="*/ 771353 h 6858000"/>
              <a:gd name="connsiteX26" fmla="*/ 6092533 w 6092533"/>
              <a:gd name="connsiteY26" fmla="*/ 850899 h 6858000"/>
              <a:gd name="connsiteX27" fmla="*/ 6092533 w 6092533"/>
              <a:gd name="connsiteY27" fmla="*/ 891556 h 6858000"/>
              <a:gd name="connsiteX28" fmla="*/ 6092533 w 6092533"/>
              <a:gd name="connsiteY28" fmla="*/ 932213 h 6858000"/>
              <a:gd name="connsiteX29" fmla="*/ 6090765 w 6092533"/>
              <a:gd name="connsiteY29" fmla="*/ 971103 h 6858000"/>
              <a:gd name="connsiteX30" fmla="*/ 6088998 w 6092533"/>
              <a:gd name="connsiteY30" fmla="*/ 1009992 h 6858000"/>
              <a:gd name="connsiteX31" fmla="*/ 6085462 w 6092533"/>
              <a:gd name="connsiteY31" fmla="*/ 1050649 h 6858000"/>
              <a:gd name="connsiteX32" fmla="*/ 6083695 w 6092533"/>
              <a:gd name="connsiteY32" fmla="*/ 1089538 h 6858000"/>
              <a:gd name="connsiteX33" fmla="*/ 6073088 w 6092533"/>
              <a:gd name="connsiteY33" fmla="*/ 1167317 h 6858000"/>
              <a:gd name="connsiteX34" fmla="*/ 6062482 w 6092533"/>
              <a:gd name="connsiteY34" fmla="*/ 1246863 h 6858000"/>
              <a:gd name="connsiteX35" fmla="*/ 6055412 w 6092533"/>
              <a:gd name="connsiteY35" fmla="*/ 1285753 h 6858000"/>
              <a:gd name="connsiteX36" fmla="*/ 6048341 w 6092533"/>
              <a:gd name="connsiteY36" fmla="*/ 1322874 h 6858000"/>
              <a:gd name="connsiteX37" fmla="*/ 6030664 w 6092533"/>
              <a:gd name="connsiteY37" fmla="*/ 1400653 h 6858000"/>
              <a:gd name="connsiteX38" fmla="*/ 6021825 w 6092533"/>
              <a:gd name="connsiteY38" fmla="*/ 1437775 h 6858000"/>
              <a:gd name="connsiteX39" fmla="*/ 6011219 w 6092533"/>
              <a:gd name="connsiteY39" fmla="*/ 1476664 h 6858000"/>
              <a:gd name="connsiteX40" fmla="*/ 5988239 w 6092533"/>
              <a:gd name="connsiteY40" fmla="*/ 1550907 h 6858000"/>
              <a:gd name="connsiteX41" fmla="*/ 5975866 w 6092533"/>
              <a:gd name="connsiteY41" fmla="*/ 1588029 h 6858000"/>
              <a:gd name="connsiteX42" fmla="*/ 5963491 w 6092533"/>
              <a:gd name="connsiteY42" fmla="*/ 1625151 h 6858000"/>
              <a:gd name="connsiteX43" fmla="*/ 5951117 w 6092533"/>
              <a:gd name="connsiteY43" fmla="*/ 1662272 h 6858000"/>
              <a:gd name="connsiteX44" fmla="*/ 5936976 w 6092533"/>
              <a:gd name="connsiteY44" fmla="*/ 1699394 h 6858000"/>
              <a:gd name="connsiteX45" fmla="*/ 5922834 w 6092533"/>
              <a:gd name="connsiteY45" fmla="*/ 1734748 h 6858000"/>
              <a:gd name="connsiteX46" fmla="*/ 5906925 w 6092533"/>
              <a:gd name="connsiteY46" fmla="*/ 1770102 h 6858000"/>
              <a:gd name="connsiteX47" fmla="*/ 5889249 w 6092533"/>
              <a:gd name="connsiteY47" fmla="*/ 1805456 h 6858000"/>
              <a:gd name="connsiteX48" fmla="*/ 5873339 w 6092533"/>
              <a:gd name="connsiteY48" fmla="*/ 1840810 h 6858000"/>
              <a:gd name="connsiteX49" fmla="*/ 5834449 w 6092533"/>
              <a:gd name="connsiteY49" fmla="*/ 1920356 h 6858000"/>
              <a:gd name="connsiteX50" fmla="*/ 5793792 w 6092533"/>
              <a:gd name="connsiteY50" fmla="*/ 1999902 h 6858000"/>
              <a:gd name="connsiteX51" fmla="*/ 5749600 w 6092533"/>
              <a:gd name="connsiteY51" fmla="*/ 2079449 h 6858000"/>
              <a:gd name="connsiteX52" fmla="*/ 5703640 w 6092533"/>
              <a:gd name="connsiteY52" fmla="*/ 2160763 h 6858000"/>
              <a:gd name="connsiteX53" fmla="*/ 5655912 w 6092533"/>
              <a:gd name="connsiteY53" fmla="*/ 2242077 h 6858000"/>
              <a:gd name="connsiteX54" fmla="*/ 5604649 w 6092533"/>
              <a:gd name="connsiteY54" fmla="*/ 2325159 h 6858000"/>
              <a:gd name="connsiteX55" fmla="*/ 5551619 w 6092533"/>
              <a:gd name="connsiteY55" fmla="*/ 2406473 h 6858000"/>
              <a:gd name="connsiteX56" fmla="*/ 5496819 w 6092533"/>
              <a:gd name="connsiteY56" fmla="*/ 2491322 h 6858000"/>
              <a:gd name="connsiteX57" fmla="*/ 5442021 w 6092533"/>
              <a:gd name="connsiteY57" fmla="*/ 2574404 h 6858000"/>
              <a:gd name="connsiteX58" fmla="*/ 5383687 w 6092533"/>
              <a:gd name="connsiteY58" fmla="*/ 2659254 h 6858000"/>
              <a:gd name="connsiteX59" fmla="*/ 5323585 w 6092533"/>
              <a:gd name="connsiteY59" fmla="*/ 2744103 h 6858000"/>
              <a:gd name="connsiteX60" fmla="*/ 5261717 w 6092533"/>
              <a:gd name="connsiteY60" fmla="*/ 2828952 h 6858000"/>
              <a:gd name="connsiteX61" fmla="*/ 5199846 w 6092533"/>
              <a:gd name="connsiteY61" fmla="*/ 2915570 h 6858000"/>
              <a:gd name="connsiteX62" fmla="*/ 5134441 w 6092533"/>
              <a:gd name="connsiteY62" fmla="*/ 3002187 h 6858000"/>
              <a:gd name="connsiteX63" fmla="*/ 5003633 w 6092533"/>
              <a:gd name="connsiteY63" fmla="*/ 3177189 h 6858000"/>
              <a:gd name="connsiteX64" fmla="*/ 4867519 w 6092533"/>
              <a:gd name="connsiteY64" fmla="*/ 3352191 h 6858000"/>
              <a:gd name="connsiteX65" fmla="*/ 4729639 w 6092533"/>
              <a:gd name="connsiteY65" fmla="*/ 3530728 h 6858000"/>
              <a:gd name="connsiteX66" fmla="*/ 4446807 w 6092533"/>
              <a:gd name="connsiteY66" fmla="*/ 3891338 h 6858000"/>
              <a:gd name="connsiteX67" fmla="*/ 4303624 w 6092533"/>
              <a:gd name="connsiteY67" fmla="*/ 4073411 h 6858000"/>
              <a:gd name="connsiteX68" fmla="*/ 4160440 w 6092533"/>
              <a:gd name="connsiteY68" fmla="*/ 4255484 h 6858000"/>
              <a:gd name="connsiteX69" fmla="*/ 4020792 w 6092533"/>
              <a:gd name="connsiteY69" fmla="*/ 4439324 h 6858000"/>
              <a:gd name="connsiteX70" fmla="*/ 3950084 w 6092533"/>
              <a:gd name="connsiteY70" fmla="*/ 4531245 h 6858000"/>
              <a:gd name="connsiteX71" fmla="*/ 3881144 w 6092533"/>
              <a:gd name="connsiteY71" fmla="*/ 4623165 h 6858000"/>
              <a:gd name="connsiteX72" fmla="*/ 3812204 w 6092533"/>
              <a:gd name="connsiteY72" fmla="*/ 4715085 h 6858000"/>
              <a:gd name="connsiteX73" fmla="*/ 3745032 w 6092533"/>
              <a:gd name="connsiteY73" fmla="*/ 4807005 h 6858000"/>
              <a:gd name="connsiteX74" fmla="*/ 3677859 w 6092533"/>
              <a:gd name="connsiteY74" fmla="*/ 4898926 h 6858000"/>
              <a:gd name="connsiteX75" fmla="*/ 3612454 w 6092533"/>
              <a:gd name="connsiteY75" fmla="*/ 4990846 h 6858000"/>
              <a:gd name="connsiteX76" fmla="*/ 3548817 w 6092533"/>
              <a:gd name="connsiteY76" fmla="*/ 5084534 h 6858000"/>
              <a:gd name="connsiteX77" fmla="*/ 3485180 w 6092533"/>
              <a:gd name="connsiteY77" fmla="*/ 5176454 h 6858000"/>
              <a:gd name="connsiteX78" fmla="*/ 3425079 w 6092533"/>
              <a:gd name="connsiteY78" fmla="*/ 5268374 h 6858000"/>
              <a:gd name="connsiteX79" fmla="*/ 3363209 w 6092533"/>
              <a:gd name="connsiteY79" fmla="*/ 5362062 h 6858000"/>
              <a:gd name="connsiteX80" fmla="*/ 3304875 w 6092533"/>
              <a:gd name="connsiteY80" fmla="*/ 5453983 h 6858000"/>
              <a:gd name="connsiteX81" fmla="*/ 3246541 w 6092533"/>
              <a:gd name="connsiteY81" fmla="*/ 5545903 h 6858000"/>
              <a:gd name="connsiteX82" fmla="*/ 3191742 w 6092533"/>
              <a:gd name="connsiteY82" fmla="*/ 5637823 h 6858000"/>
              <a:gd name="connsiteX83" fmla="*/ 3138712 w 6092533"/>
              <a:gd name="connsiteY83" fmla="*/ 5731511 h 6858000"/>
              <a:gd name="connsiteX84" fmla="*/ 3089216 w 6092533"/>
              <a:gd name="connsiteY84" fmla="*/ 5823431 h 6858000"/>
              <a:gd name="connsiteX85" fmla="*/ 3039721 w 6092533"/>
              <a:gd name="connsiteY85" fmla="*/ 5915351 h 6858000"/>
              <a:gd name="connsiteX86" fmla="*/ 2993760 w 6092533"/>
              <a:gd name="connsiteY86" fmla="*/ 6007272 h 6858000"/>
              <a:gd name="connsiteX87" fmla="*/ 2949568 w 6092533"/>
              <a:gd name="connsiteY87" fmla="*/ 6099192 h 6858000"/>
              <a:gd name="connsiteX88" fmla="*/ 2907143 w 6092533"/>
              <a:gd name="connsiteY88" fmla="*/ 6191112 h 6858000"/>
              <a:gd name="connsiteX89" fmla="*/ 2868254 w 6092533"/>
              <a:gd name="connsiteY89" fmla="*/ 6281265 h 6858000"/>
              <a:gd name="connsiteX90" fmla="*/ 2832900 w 6092533"/>
              <a:gd name="connsiteY90" fmla="*/ 6373185 h 6858000"/>
              <a:gd name="connsiteX91" fmla="*/ 2799314 w 6092533"/>
              <a:gd name="connsiteY91" fmla="*/ 6465105 h 6858000"/>
              <a:gd name="connsiteX92" fmla="*/ 2767495 w 6092533"/>
              <a:gd name="connsiteY92" fmla="*/ 6557025 h 6858000"/>
              <a:gd name="connsiteX93" fmla="*/ 2740980 w 6092533"/>
              <a:gd name="connsiteY93" fmla="*/ 6647178 h 6858000"/>
              <a:gd name="connsiteX94" fmla="*/ 2716232 w 6092533"/>
              <a:gd name="connsiteY94" fmla="*/ 6737331 h 6858000"/>
              <a:gd name="connsiteX95" fmla="*/ 2695020 w 6092533"/>
              <a:gd name="connsiteY95" fmla="*/ 6827483 h 6858000"/>
              <a:gd name="connsiteX96" fmla="*/ 2688916 w 6092533"/>
              <a:gd name="connsiteY96" fmla="*/ 6858000 h 6858000"/>
              <a:gd name="connsiteX97" fmla="*/ 2495600 w 6092533"/>
              <a:gd name="connsiteY97" fmla="*/ 6858000 h 6858000"/>
              <a:gd name="connsiteX98" fmla="*/ 2309228 w 6092533"/>
              <a:gd name="connsiteY98" fmla="*/ 6858000 h 6858000"/>
              <a:gd name="connsiteX99" fmla="*/ 0 w 6092533"/>
              <a:gd name="connsiteY99" fmla="*/ 6858000 h 6858000"/>
              <a:gd name="connsiteX100" fmla="*/ 0 w 6092533"/>
              <a:gd name="connsiteY100" fmla="*/ 6669088 h 6858000"/>
              <a:gd name="connsiteX101" fmla="*/ 0 w 6092533"/>
              <a:gd name="connsiteY101" fmla="*/ 63093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092533" h="6858000">
                <a:moveTo>
                  <a:pt x="0" y="0"/>
                </a:moveTo>
                <a:lnTo>
                  <a:pt x="335359" y="0"/>
                </a:lnTo>
                <a:lnTo>
                  <a:pt x="479376" y="0"/>
                </a:lnTo>
                <a:lnTo>
                  <a:pt x="1055344" y="0"/>
                </a:lnTo>
                <a:lnTo>
                  <a:pt x="1343471" y="0"/>
                </a:lnTo>
                <a:lnTo>
                  <a:pt x="2351584" y="0"/>
                </a:lnTo>
                <a:lnTo>
                  <a:pt x="4987704" y="0"/>
                </a:lnTo>
                <a:lnTo>
                  <a:pt x="5889029" y="0"/>
                </a:lnTo>
                <a:lnTo>
                  <a:pt x="5891016" y="4172"/>
                </a:lnTo>
                <a:lnTo>
                  <a:pt x="5910461" y="39526"/>
                </a:lnTo>
                <a:lnTo>
                  <a:pt x="5928137" y="76648"/>
                </a:lnTo>
                <a:lnTo>
                  <a:pt x="5944047" y="113770"/>
                </a:lnTo>
                <a:lnTo>
                  <a:pt x="5958188" y="150891"/>
                </a:lnTo>
                <a:lnTo>
                  <a:pt x="5972330" y="188013"/>
                </a:lnTo>
                <a:lnTo>
                  <a:pt x="5986472" y="226902"/>
                </a:lnTo>
                <a:lnTo>
                  <a:pt x="5998845" y="264024"/>
                </a:lnTo>
                <a:lnTo>
                  <a:pt x="6011219" y="302913"/>
                </a:lnTo>
                <a:lnTo>
                  <a:pt x="6032431" y="378924"/>
                </a:lnTo>
                <a:lnTo>
                  <a:pt x="6041270" y="417813"/>
                </a:lnTo>
                <a:lnTo>
                  <a:pt x="6050108" y="456703"/>
                </a:lnTo>
                <a:lnTo>
                  <a:pt x="6064250" y="534482"/>
                </a:lnTo>
                <a:lnTo>
                  <a:pt x="6071321" y="575139"/>
                </a:lnTo>
                <a:lnTo>
                  <a:pt x="6076624" y="614028"/>
                </a:lnTo>
                <a:lnTo>
                  <a:pt x="6080159" y="652917"/>
                </a:lnTo>
                <a:lnTo>
                  <a:pt x="6085462" y="691807"/>
                </a:lnTo>
                <a:lnTo>
                  <a:pt x="6090765" y="771353"/>
                </a:lnTo>
                <a:lnTo>
                  <a:pt x="6092533" y="850899"/>
                </a:lnTo>
                <a:lnTo>
                  <a:pt x="6092533" y="891556"/>
                </a:lnTo>
                <a:lnTo>
                  <a:pt x="6092533" y="932213"/>
                </a:lnTo>
                <a:lnTo>
                  <a:pt x="6090765" y="971103"/>
                </a:lnTo>
                <a:lnTo>
                  <a:pt x="6088998" y="1009992"/>
                </a:lnTo>
                <a:lnTo>
                  <a:pt x="6085462" y="1050649"/>
                </a:lnTo>
                <a:lnTo>
                  <a:pt x="6083695" y="1089538"/>
                </a:lnTo>
                <a:lnTo>
                  <a:pt x="6073088" y="1167317"/>
                </a:lnTo>
                <a:lnTo>
                  <a:pt x="6062482" y="1246863"/>
                </a:lnTo>
                <a:lnTo>
                  <a:pt x="6055412" y="1285753"/>
                </a:lnTo>
                <a:lnTo>
                  <a:pt x="6048341" y="1322874"/>
                </a:lnTo>
                <a:lnTo>
                  <a:pt x="6030664" y="1400653"/>
                </a:lnTo>
                <a:lnTo>
                  <a:pt x="6021825" y="1437775"/>
                </a:lnTo>
                <a:lnTo>
                  <a:pt x="6011219" y="1476664"/>
                </a:lnTo>
                <a:lnTo>
                  <a:pt x="5988239" y="1550907"/>
                </a:lnTo>
                <a:lnTo>
                  <a:pt x="5975866" y="1588029"/>
                </a:lnTo>
                <a:lnTo>
                  <a:pt x="5963491" y="1625151"/>
                </a:lnTo>
                <a:lnTo>
                  <a:pt x="5951117" y="1662272"/>
                </a:lnTo>
                <a:lnTo>
                  <a:pt x="5936976" y="1699394"/>
                </a:lnTo>
                <a:lnTo>
                  <a:pt x="5922834" y="1734748"/>
                </a:lnTo>
                <a:lnTo>
                  <a:pt x="5906925" y="1770102"/>
                </a:lnTo>
                <a:lnTo>
                  <a:pt x="5889249" y="1805456"/>
                </a:lnTo>
                <a:lnTo>
                  <a:pt x="5873339" y="1840810"/>
                </a:lnTo>
                <a:lnTo>
                  <a:pt x="5834449" y="1920356"/>
                </a:lnTo>
                <a:lnTo>
                  <a:pt x="5793792" y="1999902"/>
                </a:lnTo>
                <a:lnTo>
                  <a:pt x="5749600" y="2079449"/>
                </a:lnTo>
                <a:lnTo>
                  <a:pt x="5703640" y="2160763"/>
                </a:lnTo>
                <a:lnTo>
                  <a:pt x="5655912" y="2242077"/>
                </a:lnTo>
                <a:lnTo>
                  <a:pt x="5604649" y="2325159"/>
                </a:lnTo>
                <a:lnTo>
                  <a:pt x="5551619" y="2406473"/>
                </a:lnTo>
                <a:lnTo>
                  <a:pt x="5496819" y="2491322"/>
                </a:lnTo>
                <a:lnTo>
                  <a:pt x="5442021" y="2574404"/>
                </a:lnTo>
                <a:lnTo>
                  <a:pt x="5383687" y="2659254"/>
                </a:lnTo>
                <a:lnTo>
                  <a:pt x="5323585" y="2744103"/>
                </a:lnTo>
                <a:lnTo>
                  <a:pt x="5261717" y="2828952"/>
                </a:lnTo>
                <a:lnTo>
                  <a:pt x="5199846" y="2915570"/>
                </a:lnTo>
                <a:lnTo>
                  <a:pt x="5134441" y="3002187"/>
                </a:lnTo>
                <a:lnTo>
                  <a:pt x="5003633" y="3177189"/>
                </a:lnTo>
                <a:lnTo>
                  <a:pt x="4867519" y="3352191"/>
                </a:lnTo>
                <a:lnTo>
                  <a:pt x="4729639" y="3530728"/>
                </a:lnTo>
                <a:lnTo>
                  <a:pt x="4446807" y="3891338"/>
                </a:lnTo>
                <a:lnTo>
                  <a:pt x="4303624" y="4073411"/>
                </a:lnTo>
                <a:lnTo>
                  <a:pt x="4160440" y="4255484"/>
                </a:lnTo>
                <a:lnTo>
                  <a:pt x="4020792" y="4439324"/>
                </a:lnTo>
                <a:lnTo>
                  <a:pt x="3950084" y="4531245"/>
                </a:lnTo>
                <a:lnTo>
                  <a:pt x="3881144" y="4623165"/>
                </a:lnTo>
                <a:lnTo>
                  <a:pt x="3812204" y="4715085"/>
                </a:lnTo>
                <a:lnTo>
                  <a:pt x="3745032" y="4807005"/>
                </a:lnTo>
                <a:lnTo>
                  <a:pt x="3677859" y="4898926"/>
                </a:lnTo>
                <a:lnTo>
                  <a:pt x="3612454" y="4990846"/>
                </a:lnTo>
                <a:lnTo>
                  <a:pt x="3548817" y="5084534"/>
                </a:lnTo>
                <a:lnTo>
                  <a:pt x="3485180" y="5176454"/>
                </a:lnTo>
                <a:lnTo>
                  <a:pt x="3425079" y="5268374"/>
                </a:lnTo>
                <a:lnTo>
                  <a:pt x="3363209" y="5362062"/>
                </a:lnTo>
                <a:lnTo>
                  <a:pt x="3304875" y="5453983"/>
                </a:lnTo>
                <a:lnTo>
                  <a:pt x="3246541" y="5545903"/>
                </a:lnTo>
                <a:lnTo>
                  <a:pt x="3191742" y="5637823"/>
                </a:lnTo>
                <a:lnTo>
                  <a:pt x="3138712" y="5731511"/>
                </a:lnTo>
                <a:lnTo>
                  <a:pt x="3089216" y="5823431"/>
                </a:lnTo>
                <a:lnTo>
                  <a:pt x="3039721" y="5915351"/>
                </a:lnTo>
                <a:lnTo>
                  <a:pt x="2993760" y="6007272"/>
                </a:lnTo>
                <a:lnTo>
                  <a:pt x="2949568" y="6099192"/>
                </a:lnTo>
                <a:lnTo>
                  <a:pt x="2907143" y="6191112"/>
                </a:lnTo>
                <a:lnTo>
                  <a:pt x="2868254" y="6281265"/>
                </a:lnTo>
                <a:lnTo>
                  <a:pt x="2832900" y="6373185"/>
                </a:lnTo>
                <a:lnTo>
                  <a:pt x="2799314" y="6465105"/>
                </a:lnTo>
                <a:lnTo>
                  <a:pt x="2767495" y="6557025"/>
                </a:lnTo>
                <a:lnTo>
                  <a:pt x="2740980" y="6647178"/>
                </a:lnTo>
                <a:lnTo>
                  <a:pt x="2716232" y="6737331"/>
                </a:lnTo>
                <a:lnTo>
                  <a:pt x="2695020" y="6827483"/>
                </a:lnTo>
                <a:lnTo>
                  <a:pt x="2688916" y="6858000"/>
                </a:lnTo>
                <a:lnTo>
                  <a:pt x="2495600" y="6858000"/>
                </a:lnTo>
                <a:lnTo>
                  <a:pt x="2309228"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wrap="square">
            <a:noAutofit/>
          </a:bodyPr>
          <a:lstStyle>
            <a:lvl1pPr marL="0" indent="0" algn="l">
              <a:buFontTx/>
              <a:buNone/>
              <a:defRPr sz="1000">
                <a:latin typeface="+mn-lt"/>
              </a:defRPr>
            </a:lvl1pPr>
          </a:lstStyle>
          <a:p>
            <a:r>
              <a:rPr lang="en-US"/>
              <a:t>Click icon to add picture</a:t>
            </a:r>
            <a:endParaRPr lang="fi-FI"/>
          </a:p>
        </p:txBody>
      </p:sp>
      <p:sp>
        <p:nvSpPr>
          <p:cNvPr id="10" name="Title 9"/>
          <p:cNvSpPr>
            <a:spLocks noGrp="1"/>
          </p:cNvSpPr>
          <p:nvPr>
            <p:ph type="title"/>
          </p:nvPr>
        </p:nvSpPr>
        <p:spPr>
          <a:xfrm>
            <a:off x="6672063" y="1773238"/>
            <a:ext cx="4896049" cy="1080964"/>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2BEDF262-22CF-449C-AAD7-9DDB1B759EDD}" type="datetime1">
              <a:rPr lang="fi-FI" smtClean="0"/>
              <a:t>9.6.2026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r>
              <a:rPr lang="fi-FI" dirty="0"/>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23" name="Content Placeholder 2">
            <a:extLst>
              <a:ext uri="{FF2B5EF4-FFF2-40B4-BE49-F238E27FC236}">
                <a16:creationId xmlns:a16="http://schemas.microsoft.com/office/drawing/2014/main" id="{8705ABBA-42AE-28C6-340E-9FD442E80324}"/>
              </a:ext>
            </a:extLst>
          </p:cNvPr>
          <p:cNvSpPr>
            <a:spLocks noGrp="1"/>
          </p:cNvSpPr>
          <p:nvPr>
            <p:ph idx="1"/>
          </p:nvPr>
        </p:nvSpPr>
        <p:spPr>
          <a:xfrm>
            <a:off x="6672064" y="2996952"/>
            <a:ext cx="4896048" cy="31688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4" name="Freeform 6">
            <a:extLst>
              <a:ext uri="{FF2B5EF4-FFF2-40B4-BE49-F238E27FC236}">
                <a16:creationId xmlns:a16="http://schemas.microsoft.com/office/drawing/2014/main" id="{5D46E308-E890-A906-8F94-5AA6AC30ACDE}"/>
              </a:ext>
              <a:ext uri="{C183D7F6-B498-43B3-948B-1728B52AA6E4}">
                <adec:decorative xmlns:adec="http://schemas.microsoft.com/office/drawing/2017/decorative" val="1"/>
              </a:ext>
            </a:extLst>
          </p:cNvPr>
          <p:cNvSpPr>
            <a:spLocks noChangeAspect="1" noEditPoints="1"/>
          </p:cNvSpPr>
          <p:nvPr userDrawn="1"/>
        </p:nvSpPr>
        <p:spPr bwMode="auto">
          <a:xfrm>
            <a:off x="11251724" y="476250"/>
            <a:ext cx="316884" cy="720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8735750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Half Picture 4">
    <p:bg>
      <p:bgPr>
        <a:solidFill>
          <a:schemeClr val="accent2"/>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64ACFC97-E08E-9599-60AA-48EEB4A8D795}"/>
              </a:ext>
              <a:ext uri="{C183D7F6-B498-43B3-948B-1728B52AA6E4}">
                <adec:decorative xmlns:adec="http://schemas.microsoft.com/office/drawing/2017/decorative" val="1"/>
              </a:ext>
            </a:extLst>
          </p:cNvPr>
          <p:cNvSpPr>
            <a:spLocks noGrp="1"/>
          </p:cNvSpPr>
          <p:nvPr>
            <p:ph type="pic" sz="quarter" idx="14"/>
          </p:nvPr>
        </p:nvSpPr>
        <p:spPr>
          <a:xfrm>
            <a:off x="1" y="0"/>
            <a:ext cx="6092533" cy="6858000"/>
          </a:xfrm>
          <a:custGeom>
            <a:avLst/>
            <a:gdLst>
              <a:gd name="connsiteX0" fmla="*/ 0 w 6092533"/>
              <a:gd name="connsiteY0" fmla="*/ 0 h 6858000"/>
              <a:gd name="connsiteX1" fmla="*/ 335359 w 6092533"/>
              <a:gd name="connsiteY1" fmla="*/ 0 h 6858000"/>
              <a:gd name="connsiteX2" fmla="*/ 479376 w 6092533"/>
              <a:gd name="connsiteY2" fmla="*/ 0 h 6858000"/>
              <a:gd name="connsiteX3" fmla="*/ 1055344 w 6092533"/>
              <a:gd name="connsiteY3" fmla="*/ 0 h 6858000"/>
              <a:gd name="connsiteX4" fmla="*/ 1343471 w 6092533"/>
              <a:gd name="connsiteY4" fmla="*/ 0 h 6858000"/>
              <a:gd name="connsiteX5" fmla="*/ 2351584 w 6092533"/>
              <a:gd name="connsiteY5" fmla="*/ 0 h 6858000"/>
              <a:gd name="connsiteX6" fmla="*/ 4987704 w 6092533"/>
              <a:gd name="connsiteY6" fmla="*/ 0 h 6858000"/>
              <a:gd name="connsiteX7" fmla="*/ 5889029 w 6092533"/>
              <a:gd name="connsiteY7" fmla="*/ 0 h 6858000"/>
              <a:gd name="connsiteX8" fmla="*/ 5891016 w 6092533"/>
              <a:gd name="connsiteY8" fmla="*/ 4172 h 6858000"/>
              <a:gd name="connsiteX9" fmla="*/ 5910461 w 6092533"/>
              <a:gd name="connsiteY9" fmla="*/ 39526 h 6858000"/>
              <a:gd name="connsiteX10" fmla="*/ 5928137 w 6092533"/>
              <a:gd name="connsiteY10" fmla="*/ 76648 h 6858000"/>
              <a:gd name="connsiteX11" fmla="*/ 5944047 w 6092533"/>
              <a:gd name="connsiteY11" fmla="*/ 113770 h 6858000"/>
              <a:gd name="connsiteX12" fmla="*/ 5958188 w 6092533"/>
              <a:gd name="connsiteY12" fmla="*/ 150891 h 6858000"/>
              <a:gd name="connsiteX13" fmla="*/ 5972330 w 6092533"/>
              <a:gd name="connsiteY13" fmla="*/ 188013 h 6858000"/>
              <a:gd name="connsiteX14" fmla="*/ 5986472 w 6092533"/>
              <a:gd name="connsiteY14" fmla="*/ 226902 h 6858000"/>
              <a:gd name="connsiteX15" fmla="*/ 5998845 w 6092533"/>
              <a:gd name="connsiteY15" fmla="*/ 264024 h 6858000"/>
              <a:gd name="connsiteX16" fmla="*/ 6011219 w 6092533"/>
              <a:gd name="connsiteY16" fmla="*/ 302913 h 6858000"/>
              <a:gd name="connsiteX17" fmla="*/ 6032431 w 6092533"/>
              <a:gd name="connsiteY17" fmla="*/ 378924 h 6858000"/>
              <a:gd name="connsiteX18" fmla="*/ 6041270 w 6092533"/>
              <a:gd name="connsiteY18" fmla="*/ 417813 h 6858000"/>
              <a:gd name="connsiteX19" fmla="*/ 6050108 w 6092533"/>
              <a:gd name="connsiteY19" fmla="*/ 456703 h 6858000"/>
              <a:gd name="connsiteX20" fmla="*/ 6064250 w 6092533"/>
              <a:gd name="connsiteY20" fmla="*/ 534482 h 6858000"/>
              <a:gd name="connsiteX21" fmla="*/ 6071321 w 6092533"/>
              <a:gd name="connsiteY21" fmla="*/ 575139 h 6858000"/>
              <a:gd name="connsiteX22" fmla="*/ 6076624 w 6092533"/>
              <a:gd name="connsiteY22" fmla="*/ 614028 h 6858000"/>
              <a:gd name="connsiteX23" fmla="*/ 6080159 w 6092533"/>
              <a:gd name="connsiteY23" fmla="*/ 652917 h 6858000"/>
              <a:gd name="connsiteX24" fmla="*/ 6085462 w 6092533"/>
              <a:gd name="connsiteY24" fmla="*/ 691807 h 6858000"/>
              <a:gd name="connsiteX25" fmla="*/ 6090765 w 6092533"/>
              <a:gd name="connsiteY25" fmla="*/ 771353 h 6858000"/>
              <a:gd name="connsiteX26" fmla="*/ 6092533 w 6092533"/>
              <a:gd name="connsiteY26" fmla="*/ 850899 h 6858000"/>
              <a:gd name="connsiteX27" fmla="*/ 6092533 w 6092533"/>
              <a:gd name="connsiteY27" fmla="*/ 891556 h 6858000"/>
              <a:gd name="connsiteX28" fmla="*/ 6092533 w 6092533"/>
              <a:gd name="connsiteY28" fmla="*/ 932213 h 6858000"/>
              <a:gd name="connsiteX29" fmla="*/ 6090765 w 6092533"/>
              <a:gd name="connsiteY29" fmla="*/ 971103 h 6858000"/>
              <a:gd name="connsiteX30" fmla="*/ 6088998 w 6092533"/>
              <a:gd name="connsiteY30" fmla="*/ 1009992 h 6858000"/>
              <a:gd name="connsiteX31" fmla="*/ 6085462 w 6092533"/>
              <a:gd name="connsiteY31" fmla="*/ 1050649 h 6858000"/>
              <a:gd name="connsiteX32" fmla="*/ 6083695 w 6092533"/>
              <a:gd name="connsiteY32" fmla="*/ 1089538 h 6858000"/>
              <a:gd name="connsiteX33" fmla="*/ 6073088 w 6092533"/>
              <a:gd name="connsiteY33" fmla="*/ 1167317 h 6858000"/>
              <a:gd name="connsiteX34" fmla="*/ 6062482 w 6092533"/>
              <a:gd name="connsiteY34" fmla="*/ 1246863 h 6858000"/>
              <a:gd name="connsiteX35" fmla="*/ 6055412 w 6092533"/>
              <a:gd name="connsiteY35" fmla="*/ 1285753 h 6858000"/>
              <a:gd name="connsiteX36" fmla="*/ 6048341 w 6092533"/>
              <a:gd name="connsiteY36" fmla="*/ 1322874 h 6858000"/>
              <a:gd name="connsiteX37" fmla="*/ 6030664 w 6092533"/>
              <a:gd name="connsiteY37" fmla="*/ 1400653 h 6858000"/>
              <a:gd name="connsiteX38" fmla="*/ 6021825 w 6092533"/>
              <a:gd name="connsiteY38" fmla="*/ 1437775 h 6858000"/>
              <a:gd name="connsiteX39" fmla="*/ 6011219 w 6092533"/>
              <a:gd name="connsiteY39" fmla="*/ 1476664 h 6858000"/>
              <a:gd name="connsiteX40" fmla="*/ 5988239 w 6092533"/>
              <a:gd name="connsiteY40" fmla="*/ 1550907 h 6858000"/>
              <a:gd name="connsiteX41" fmla="*/ 5975866 w 6092533"/>
              <a:gd name="connsiteY41" fmla="*/ 1588029 h 6858000"/>
              <a:gd name="connsiteX42" fmla="*/ 5963491 w 6092533"/>
              <a:gd name="connsiteY42" fmla="*/ 1625151 h 6858000"/>
              <a:gd name="connsiteX43" fmla="*/ 5951117 w 6092533"/>
              <a:gd name="connsiteY43" fmla="*/ 1662272 h 6858000"/>
              <a:gd name="connsiteX44" fmla="*/ 5936976 w 6092533"/>
              <a:gd name="connsiteY44" fmla="*/ 1699394 h 6858000"/>
              <a:gd name="connsiteX45" fmla="*/ 5922834 w 6092533"/>
              <a:gd name="connsiteY45" fmla="*/ 1734748 h 6858000"/>
              <a:gd name="connsiteX46" fmla="*/ 5906925 w 6092533"/>
              <a:gd name="connsiteY46" fmla="*/ 1770102 h 6858000"/>
              <a:gd name="connsiteX47" fmla="*/ 5889249 w 6092533"/>
              <a:gd name="connsiteY47" fmla="*/ 1805456 h 6858000"/>
              <a:gd name="connsiteX48" fmla="*/ 5873339 w 6092533"/>
              <a:gd name="connsiteY48" fmla="*/ 1840810 h 6858000"/>
              <a:gd name="connsiteX49" fmla="*/ 5834449 w 6092533"/>
              <a:gd name="connsiteY49" fmla="*/ 1920356 h 6858000"/>
              <a:gd name="connsiteX50" fmla="*/ 5793792 w 6092533"/>
              <a:gd name="connsiteY50" fmla="*/ 1999902 h 6858000"/>
              <a:gd name="connsiteX51" fmla="*/ 5749600 w 6092533"/>
              <a:gd name="connsiteY51" fmla="*/ 2079449 h 6858000"/>
              <a:gd name="connsiteX52" fmla="*/ 5703640 w 6092533"/>
              <a:gd name="connsiteY52" fmla="*/ 2160763 h 6858000"/>
              <a:gd name="connsiteX53" fmla="*/ 5655912 w 6092533"/>
              <a:gd name="connsiteY53" fmla="*/ 2242077 h 6858000"/>
              <a:gd name="connsiteX54" fmla="*/ 5604649 w 6092533"/>
              <a:gd name="connsiteY54" fmla="*/ 2325159 h 6858000"/>
              <a:gd name="connsiteX55" fmla="*/ 5551619 w 6092533"/>
              <a:gd name="connsiteY55" fmla="*/ 2406473 h 6858000"/>
              <a:gd name="connsiteX56" fmla="*/ 5496819 w 6092533"/>
              <a:gd name="connsiteY56" fmla="*/ 2491322 h 6858000"/>
              <a:gd name="connsiteX57" fmla="*/ 5442021 w 6092533"/>
              <a:gd name="connsiteY57" fmla="*/ 2574404 h 6858000"/>
              <a:gd name="connsiteX58" fmla="*/ 5383687 w 6092533"/>
              <a:gd name="connsiteY58" fmla="*/ 2659254 h 6858000"/>
              <a:gd name="connsiteX59" fmla="*/ 5323585 w 6092533"/>
              <a:gd name="connsiteY59" fmla="*/ 2744103 h 6858000"/>
              <a:gd name="connsiteX60" fmla="*/ 5261717 w 6092533"/>
              <a:gd name="connsiteY60" fmla="*/ 2828952 h 6858000"/>
              <a:gd name="connsiteX61" fmla="*/ 5199846 w 6092533"/>
              <a:gd name="connsiteY61" fmla="*/ 2915570 h 6858000"/>
              <a:gd name="connsiteX62" fmla="*/ 5134441 w 6092533"/>
              <a:gd name="connsiteY62" fmla="*/ 3002187 h 6858000"/>
              <a:gd name="connsiteX63" fmla="*/ 5003633 w 6092533"/>
              <a:gd name="connsiteY63" fmla="*/ 3177189 h 6858000"/>
              <a:gd name="connsiteX64" fmla="*/ 4867519 w 6092533"/>
              <a:gd name="connsiteY64" fmla="*/ 3352191 h 6858000"/>
              <a:gd name="connsiteX65" fmla="*/ 4729639 w 6092533"/>
              <a:gd name="connsiteY65" fmla="*/ 3530728 h 6858000"/>
              <a:gd name="connsiteX66" fmla="*/ 4446807 w 6092533"/>
              <a:gd name="connsiteY66" fmla="*/ 3891338 h 6858000"/>
              <a:gd name="connsiteX67" fmla="*/ 4303624 w 6092533"/>
              <a:gd name="connsiteY67" fmla="*/ 4073411 h 6858000"/>
              <a:gd name="connsiteX68" fmla="*/ 4160440 w 6092533"/>
              <a:gd name="connsiteY68" fmla="*/ 4255484 h 6858000"/>
              <a:gd name="connsiteX69" fmla="*/ 4020792 w 6092533"/>
              <a:gd name="connsiteY69" fmla="*/ 4439324 h 6858000"/>
              <a:gd name="connsiteX70" fmla="*/ 3950084 w 6092533"/>
              <a:gd name="connsiteY70" fmla="*/ 4531245 h 6858000"/>
              <a:gd name="connsiteX71" fmla="*/ 3881144 w 6092533"/>
              <a:gd name="connsiteY71" fmla="*/ 4623165 h 6858000"/>
              <a:gd name="connsiteX72" fmla="*/ 3812204 w 6092533"/>
              <a:gd name="connsiteY72" fmla="*/ 4715085 h 6858000"/>
              <a:gd name="connsiteX73" fmla="*/ 3745032 w 6092533"/>
              <a:gd name="connsiteY73" fmla="*/ 4807005 h 6858000"/>
              <a:gd name="connsiteX74" fmla="*/ 3677859 w 6092533"/>
              <a:gd name="connsiteY74" fmla="*/ 4898926 h 6858000"/>
              <a:gd name="connsiteX75" fmla="*/ 3612454 w 6092533"/>
              <a:gd name="connsiteY75" fmla="*/ 4990846 h 6858000"/>
              <a:gd name="connsiteX76" fmla="*/ 3548817 w 6092533"/>
              <a:gd name="connsiteY76" fmla="*/ 5084534 h 6858000"/>
              <a:gd name="connsiteX77" fmla="*/ 3485180 w 6092533"/>
              <a:gd name="connsiteY77" fmla="*/ 5176454 h 6858000"/>
              <a:gd name="connsiteX78" fmla="*/ 3425079 w 6092533"/>
              <a:gd name="connsiteY78" fmla="*/ 5268374 h 6858000"/>
              <a:gd name="connsiteX79" fmla="*/ 3363209 w 6092533"/>
              <a:gd name="connsiteY79" fmla="*/ 5362062 h 6858000"/>
              <a:gd name="connsiteX80" fmla="*/ 3304875 w 6092533"/>
              <a:gd name="connsiteY80" fmla="*/ 5453983 h 6858000"/>
              <a:gd name="connsiteX81" fmla="*/ 3246541 w 6092533"/>
              <a:gd name="connsiteY81" fmla="*/ 5545903 h 6858000"/>
              <a:gd name="connsiteX82" fmla="*/ 3191742 w 6092533"/>
              <a:gd name="connsiteY82" fmla="*/ 5637823 h 6858000"/>
              <a:gd name="connsiteX83" fmla="*/ 3138712 w 6092533"/>
              <a:gd name="connsiteY83" fmla="*/ 5731511 h 6858000"/>
              <a:gd name="connsiteX84" fmla="*/ 3089216 w 6092533"/>
              <a:gd name="connsiteY84" fmla="*/ 5823431 h 6858000"/>
              <a:gd name="connsiteX85" fmla="*/ 3039721 w 6092533"/>
              <a:gd name="connsiteY85" fmla="*/ 5915351 h 6858000"/>
              <a:gd name="connsiteX86" fmla="*/ 2993760 w 6092533"/>
              <a:gd name="connsiteY86" fmla="*/ 6007272 h 6858000"/>
              <a:gd name="connsiteX87" fmla="*/ 2949568 w 6092533"/>
              <a:gd name="connsiteY87" fmla="*/ 6099192 h 6858000"/>
              <a:gd name="connsiteX88" fmla="*/ 2907143 w 6092533"/>
              <a:gd name="connsiteY88" fmla="*/ 6191112 h 6858000"/>
              <a:gd name="connsiteX89" fmla="*/ 2868254 w 6092533"/>
              <a:gd name="connsiteY89" fmla="*/ 6281265 h 6858000"/>
              <a:gd name="connsiteX90" fmla="*/ 2832900 w 6092533"/>
              <a:gd name="connsiteY90" fmla="*/ 6373185 h 6858000"/>
              <a:gd name="connsiteX91" fmla="*/ 2799314 w 6092533"/>
              <a:gd name="connsiteY91" fmla="*/ 6465105 h 6858000"/>
              <a:gd name="connsiteX92" fmla="*/ 2767495 w 6092533"/>
              <a:gd name="connsiteY92" fmla="*/ 6557025 h 6858000"/>
              <a:gd name="connsiteX93" fmla="*/ 2740980 w 6092533"/>
              <a:gd name="connsiteY93" fmla="*/ 6647178 h 6858000"/>
              <a:gd name="connsiteX94" fmla="*/ 2716232 w 6092533"/>
              <a:gd name="connsiteY94" fmla="*/ 6737331 h 6858000"/>
              <a:gd name="connsiteX95" fmla="*/ 2695020 w 6092533"/>
              <a:gd name="connsiteY95" fmla="*/ 6827483 h 6858000"/>
              <a:gd name="connsiteX96" fmla="*/ 2688916 w 6092533"/>
              <a:gd name="connsiteY96" fmla="*/ 6858000 h 6858000"/>
              <a:gd name="connsiteX97" fmla="*/ 2495600 w 6092533"/>
              <a:gd name="connsiteY97" fmla="*/ 6858000 h 6858000"/>
              <a:gd name="connsiteX98" fmla="*/ 2309228 w 6092533"/>
              <a:gd name="connsiteY98" fmla="*/ 6858000 h 6858000"/>
              <a:gd name="connsiteX99" fmla="*/ 0 w 6092533"/>
              <a:gd name="connsiteY99" fmla="*/ 6858000 h 6858000"/>
              <a:gd name="connsiteX100" fmla="*/ 0 w 6092533"/>
              <a:gd name="connsiteY100" fmla="*/ 6669088 h 6858000"/>
              <a:gd name="connsiteX101" fmla="*/ 0 w 6092533"/>
              <a:gd name="connsiteY101" fmla="*/ 63093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092533" h="6858000">
                <a:moveTo>
                  <a:pt x="0" y="0"/>
                </a:moveTo>
                <a:lnTo>
                  <a:pt x="335359" y="0"/>
                </a:lnTo>
                <a:lnTo>
                  <a:pt x="479376" y="0"/>
                </a:lnTo>
                <a:lnTo>
                  <a:pt x="1055344" y="0"/>
                </a:lnTo>
                <a:lnTo>
                  <a:pt x="1343471" y="0"/>
                </a:lnTo>
                <a:lnTo>
                  <a:pt x="2351584" y="0"/>
                </a:lnTo>
                <a:lnTo>
                  <a:pt x="4987704" y="0"/>
                </a:lnTo>
                <a:lnTo>
                  <a:pt x="5889029" y="0"/>
                </a:lnTo>
                <a:lnTo>
                  <a:pt x="5891016" y="4172"/>
                </a:lnTo>
                <a:lnTo>
                  <a:pt x="5910461" y="39526"/>
                </a:lnTo>
                <a:lnTo>
                  <a:pt x="5928137" y="76648"/>
                </a:lnTo>
                <a:lnTo>
                  <a:pt x="5944047" y="113770"/>
                </a:lnTo>
                <a:lnTo>
                  <a:pt x="5958188" y="150891"/>
                </a:lnTo>
                <a:lnTo>
                  <a:pt x="5972330" y="188013"/>
                </a:lnTo>
                <a:lnTo>
                  <a:pt x="5986472" y="226902"/>
                </a:lnTo>
                <a:lnTo>
                  <a:pt x="5998845" y="264024"/>
                </a:lnTo>
                <a:lnTo>
                  <a:pt x="6011219" y="302913"/>
                </a:lnTo>
                <a:lnTo>
                  <a:pt x="6032431" y="378924"/>
                </a:lnTo>
                <a:lnTo>
                  <a:pt x="6041270" y="417813"/>
                </a:lnTo>
                <a:lnTo>
                  <a:pt x="6050108" y="456703"/>
                </a:lnTo>
                <a:lnTo>
                  <a:pt x="6064250" y="534482"/>
                </a:lnTo>
                <a:lnTo>
                  <a:pt x="6071321" y="575139"/>
                </a:lnTo>
                <a:lnTo>
                  <a:pt x="6076624" y="614028"/>
                </a:lnTo>
                <a:lnTo>
                  <a:pt x="6080159" y="652917"/>
                </a:lnTo>
                <a:lnTo>
                  <a:pt x="6085462" y="691807"/>
                </a:lnTo>
                <a:lnTo>
                  <a:pt x="6090765" y="771353"/>
                </a:lnTo>
                <a:lnTo>
                  <a:pt x="6092533" y="850899"/>
                </a:lnTo>
                <a:lnTo>
                  <a:pt x="6092533" y="891556"/>
                </a:lnTo>
                <a:lnTo>
                  <a:pt x="6092533" y="932213"/>
                </a:lnTo>
                <a:lnTo>
                  <a:pt x="6090765" y="971103"/>
                </a:lnTo>
                <a:lnTo>
                  <a:pt x="6088998" y="1009992"/>
                </a:lnTo>
                <a:lnTo>
                  <a:pt x="6085462" y="1050649"/>
                </a:lnTo>
                <a:lnTo>
                  <a:pt x="6083695" y="1089538"/>
                </a:lnTo>
                <a:lnTo>
                  <a:pt x="6073088" y="1167317"/>
                </a:lnTo>
                <a:lnTo>
                  <a:pt x="6062482" y="1246863"/>
                </a:lnTo>
                <a:lnTo>
                  <a:pt x="6055412" y="1285753"/>
                </a:lnTo>
                <a:lnTo>
                  <a:pt x="6048341" y="1322874"/>
                </a:lnTo>
                <a:lnTo>
                  <a:pt x="6030664" y="1400653"/>
                </a:lnTo>
                <a:lnTo>
                  <a:pt x="6021825" y="1437775"/>
                </a:lnTo>
                <a:lnTo>
                  <a:pt x="6011219" y="1476664"/>
                </a:lnTo>
                <a:lnTo>
                  <a:pt x="5988239" y="1550907"/>
                </a:lnTo>
                <a:lnTo>
                  <a:pt x="5975866" y="1588029"/>
                </a:lnTo>
                <a:lnTo>
                  <a:pt x="5963491" y="1625151"/>
                </a:lnTo>
                <a:lnTo>
                  <a:pt x="5951117" y="1662272"/>
                </a:lnTo>
                <a:lnTo>
                  <a:pt x="5936976" y="1699394"/>
                </a:lnTo>
                <a:lnTo>
                  <a:pt x="5922834" y="1734748"/>
                </a:lnTo>
                <a:lnTo>
                  <a:pt x="5906925" y="1770102"/>
                </a:lnTo>
                <a:lnTo>
                  <a:pt x="5889249" y="1805456"/>
                </a:lnTo>
                <a:lnTo>
                  <a:pt x="5873339" y="1840810"/>
                </a:lnTo>
                <a:lnTo>
                  <a:pt x="5834449" y="1920356"/>
                </a:lnTo>
                <a:lnTo>
                  <a:pt x="5793792" y="1999902"/>
                </a:lnTo>
                <a:lnTo>
                  <a:pt x="5749600" y="2079449"/>
                </a:lnTo>
                <a:lnTo>
                  <a:pt x="5703640" y="2160763"/>
                </a:lnTo>
                <a:lnTo>
                  <a:pt x="5655912" y="2242077"/>
                </a:lnTo>
                <a:lnTo>
                  <a:pt x="5604649" y="2325159"/>
                </a:lnTo>
                <a:lnTo>
                  <a:pt x="5551619" y="2406473"/>
                </a:lnTo>
                <a:lnTo>
                  <a:pt x="5496819" y="2491322"/>
                </a:lnTo>
                <a:lnTo>
                  <a:pt x="5442021" y="2574404"/>
                </a:lnTo>
                <a:lnTo>
                  <a:pt x="5383687" y="2659254"/>
                </a:lnTo>
                <a:lnTo>
                  <a:pt x="5323585" y="2744103"/>
                </a:lnTo>
                <a:lnTo>
                  <a:pt x="5261717" y="2828952"/>
                </a:lnTo>
                <a:lnTo>
                  <a:pt x="5199846" y="2915570"/>
                </a:lnTo>
                <a:lnTo>
                  <a:pt x="5134441" y="3002187"/>
                </a:lnTo>
                <a:lnTo>
                  <a:pt x="5003633" y="3177189"/>
                </a:lnTo>
                <a:lnTo>
                  <a:pt x="4867519" y="3352191"/>
                </a:lnTo>
                <a:lnTo>
                  <a:pt x="4729639" y="3530728"/>
                </a:lnTo>
                <a:lnTo>
                  <a:pt x="4446807" y="3891338"/>
                </a:lnTo>
                <a:lnTo>
                  <a:pt x="4303624" y="4073411"/>
                </a:lnTo>
                <a:lnTo>
                  <a:pt x="4160440" y="4255484"/>
                </a:lnTo>
                <a:lnTo>
                  <a:pt x="4020792" y="4439324"/>
                </a:lnTo>
                <a:lnTo>
                  <a:pt x="3950084" y="4531245"/>
                </a:lnTo>
                <a:lnTo>
                  <a:pt x="3881144" y="4623165"/>
                </a:lnTo>
                <a:lnTo>
                  <a:pt x="3812204" y="4715085"/>
                </a:lnTo>
                <a:lnTo>
                  <a:pt x="3745032" y="4807005"/>
                </a:lnTo>
                <a:lnTo>
                  <a:pt x="3677859" y="4898926"/>
                </a:lnTo>
                <a:lnTo>
                  <a:pt x="3612454" y="4990846"/>
                </a:lnTo>
                <a:lnTo>
                  <a:pt x="3548817" y="5084534"/>
                </a:lnTo>
                <a:lnTo>
                  <a:pt x="3485180" y="5176454"/>
                </a:lnTo>
                <a:lnTo>
                  <a:pt x="3425079" y="5268374"/>
                </a:lnTo>
                <a:lnTo>
                  <a:pt x="3363209" y="5362062"/>
                </a:lnTo>
                <a:lnTo>
                  <a:pt x="3304875" y="5453983"/>
                </a:lnTo>
                <a:lnTo>
                  <a:pt x="3246541" y="5545903"/>
                </a:lnTo>
                <a:lnTo>
                  <a:pt x="3191742" y="5637823"/>
                </a:lnTo>
                <a:lnTo>
                  <a:pt x="3138712" y="5731511"/>
                </a:lnTo>
                <a:lnTo>
                  <a:pt x="3089216" y="5823431"/>
                </a:lnTo>
                <a:lnTo>
                  <a:pt x="3039721" y="5915351"/>
                </a:lnTo>
                <a:lnTo>
                  <a:pt x="2993760" y="6007272"/>
                </a:lnTo>
                <a:lnTo>
                  <a:pt x="2949568" y="6099192"/>
                </a:lnTo>
                <a:lnTo>
                  <a:pt x="2907143" y="6191112"/>
                </a:lnTo>
                <a:lnTo>
                  <a:pt x="2868254" y="6281265"/>
                </a:lnTo>
                <a:lnTo>
                  <a:pt x="2832900" y="6373185"/>
                </a:lnTo>
                <a:lnTo>
                  <a:pt x="2799314" y="6465105"/>
                </a:lnTo>
                <a:lnTo>
                  <a:pt x="2767495" y="6557025"/>
                </a:lnTo>
                <a:lnTo>
                  <a:pt x="2740980" y="6647178"/>
                </a:lnTo>
                <a:lnTo>
                  <a:pt x="2716232" y="6737331"/>
                </a:lnTo>
                <a:lnTo>
                  <a:pt x="2695020" y="6827483"/>
                </a:lnTo>
                <a:lnTo>
                  <a:pt x="2688916" y="6858000"/>
                </a:lnTo>
                <a:lnTo>
                  <a:pt x="2495600" y="6858000"/>
                </a:lnTo>
                <a:lnTo>
                  <a:pt x="2309228"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wrap="square">
            <a:noAutofit/>
          </a:bodyPr>
          <a:lstStyle>
            <a:lvl1pPr marL="0" indent="0" algn="l">
              <a:buFontTx/>
              <a:buNone/>
              <a:defRPr sz="1000">
                <a:latin typeface="+mn-lt"/>
              </a:defRPr>
            </a:lvl1pPr>
          </a:lstStyle>
          <a:p>
            <a:r>
              <a:rPr lang="en-US"/>
              <a:t>Click icon to add picture</a:t>
            </a:r>
            <a:endParaRPr lang="fi-FI"/>
          </a:p>
        </p:txBody>
      </p:sp>
      <p:sp>
        <p:nvSpPr>
          <p:cNvPr id="10" name="Title 9"/>
          <p:cNvSpPr>
            <a:spLocks noGrp="1"/>
          </p:cNvSpPr>
          <p:nvPr>
            <p:ph type="title"/>
          </p:nvPr>
        </p:nvSpPr>
        <p:spPr>
          <a:xfrm>
            <a:off x="6672063" y="1773238"/>
            <a:ext cx="4896049" cy="1080964"/>
          </a:xfrm>
        </p:spPr>
        <p:txBody>
          <a:bodyPr/>
          <a:lstStyle>
            <a:lvl1pPr>
              <a:defRPr>
                <a:solidFill>
                  <a:schemeClr val="accent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BDD6005C-FAC2-4207-9902-47E1B846638E}" type="datetime1">
              <a:rPr lang="fi-FI" smtClean="0"/>
              <a:t>9.6.2026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accent1"/>
                </a:solidFill>
              </a:defRPr>
            </a:lvl1pPr>
          </a:lstStyle>
          <a:p>
            <a:r>
              <a:rPr lang="fi-FI"/>
              <a:t>JYU Since 1863.</a:t>
            </a:r>
            <a:endParaRPr lang="fi-FI" dirty="0"/>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23" name="Content Placeholder 2">
            <a:extLst>
              <a:ext uri="{FF2B5EF4-FFF2-40B4-BE49-F238E27FC236}">
                <a16:creationId xmlns:a16="http://schemas.microsoft.com/office/drawing/2014/main" id="{8705ABBA-42AE-28C6-340E-9FD442E80324}"/>
              </a:ext>
            </a:extLst>
          </p:cNvPr>
          <p:cNvSpPr>
            <a:spLocks noGrp="1"/>
          </p:cNvSpPr>
          <p:nvPr>
            <p:ph idx="1"/>
          </p:nvPr>
        </p:nvSpPr>
        <p:spPr>
          <a:xfrm>
            <a:off x="6672064" y="2996952"/>
            <a:ext cx="4896048" cy="316889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31708740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none"/>
        </p:style>
        <p:txBody>
          <a:bodyPr/>
          <a:lstStyle>
            <a:lvl1pPr marL="0" indent="0" algn="l">
              <a:buFontTx/>
              <a:buNone/>
              <a:defRPr sz="1000">
                <a:latin typeface="+mn-lt"/>
              </a:defRPr>
            </a:lvl1pPr>
          </a:lstStyle>
          <a:p>
            <a:r>
              <a:rPr lang="en-US"/>
              <a:t>Click icon to add picture</a:t>
            </a:r>
            <a:endParaRPr lang="fi-FI"/>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dirty="0"/>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283FC680-D15C-4221-A5F6-1BD8DB4266A5}" type="datetime1">
              <a:rPr lang="fi-FI" smtClean="0"/>
              <a:t>9.6.2026</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r>
              <a:rPr lang="fi-FI" dirty="0"/>
              <a:t>JYU Since 1863.</a:t>
            </a:r>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6" name="Text Placeholder 2">
            <a:extLst>
              <a:ext uri="{FF2B5EF4-FFF2-40B4-BE49-F238E27FC236}">
                <a16:creationId xmlns:a16="http://schemas.microsoft.com/office/drawing/2014/main" id="{0FEBA6D0-4C69-1898-7D11-48792D237510}"/>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a:extLst>
                <a:ext uri="{96DAC541-7B7A-43D3-8B79-37D633B846F1}">
                  <asvg:svgBlip xmlns:asvg="http://schemas.microsoft.com/office/drawing/2016/SVG/main" r:embed="rId2"/>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18398441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ext and Picture ">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BB10F241-A7A8-F0C2-EEB5-E9C64FFC8373}"/>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none"/>
        </p:style>
        <p:txBody>
          <a:bodyPr/>
          <a:lstStyle>
            <a:lvl1pPr marL="0" indent="0" algn="l">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7C455299-5344-40BA-9CE5-EB791BCBEC80}" type="datetime1">
              <a:rPr lang="fi-FI" smtClean="0"/>
              <a:t>9.6.2026</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r>
              <a:rPr lang="fi-FI" dirty="0"/>
              <a:t>JYU Since 1863.</a:t>
            </a:r>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349451"/>
            <a:ext cx="10944224"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6" name="Text Placeholder 2">
            <a:extLst>
              <a:ext uri="{FF2B5EF4-FFF2-40B4-BE49-F238E27FC236}">
                <a16:creationId xmlns:a16="http://schemas.microsoft.com/office/drawing/2014/main" id="{1DC195ED-F8E6-0076-F167-763CA71B4B49}"/>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a:extLst>
                <a:ext uri="{96DAC541-7B7A-43D3-8B79-37D633B846F1}">
                  <asvg:svgBlip xmlns:asvg="http://schemas.microsoft.com/office/drawing/2016/SVG/main" r:embed="rId2"/>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37399814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ext and Picture Nega">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A8504763-0F82-BADA-39D1-A4DBB0BCF959}"/>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prstGeom prst="rect">
            <a:avLst/>
          </a:pr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l">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accent1"/>
                </a:solidFill>
              </a:defRPr>
            </a:lvl1pPr>
          </a:lstStyle>
          <a:p>
            <a:fld id="{172A66F1-8076-4ACE-889A-652FA5977FC6}" type="datetime1">
              <a:rPr lang="fi-FI" smtClean="0"/>
              <a:t>9.6.2026</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accent1"/>
                </a:solidFill>
              </a:defRPr>
            </a:lvl1pPr>
          </a:lstStyle>
          <a:p>
            <a:r>
              <a:rPr lang="fi-FI"/>
              <a:t>JYU Since 1863.</a:t>
            </a:r>
            <a:endParaRPr lang="fi-FI" dirty="0"/>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accent1"/>
                </a:solidFill>
              </a:defRPr>
            </a:lvl1pPr>
          </a:lstStyle>
          <a:p>
            <a:fld id="{9E548902-A2E1-4711-A467-290FB9FE5D63}" type="slidenum">
              <a:rPr lang="fi-FI" smtClean="0"/>
              <a:pPr/>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349451"/>
            <a:ext cx="10944224" cy="2016224"/>
          </a:xfrm>
        </p:spPr>
        <p:txBody>
          <a:bodyPr anchor="ctr" anchorCtr="0"/>
          <a:lstStyle>
            <a:lvl1pPr algn="ctr">
              <a:defRPr sz="4000">
                <a:solidFill>
                  <a:schemeClr val="accent1"/>
                </a:solidFill>
              </a:defRPr>
            </a:lvl1pPr>
          </a:lstStyle>
          <a:p>
            <a:r>
              <a:rPr lang="en-US"/>
              <a:t>Click to edit Master title style</a:t>
            </a:r>
            <a:endParaRPr lang="fi-FI" dirty="0"/>
          </a:p>
        </p:txBody>
      </p:sp>
      <p:sp>
        <p:nvSpPr>
          <p:cNvPr id="6" name="Text Placeholder 2">
            <a:extLst>
              <a:ext uri="{FF2B5EF4-FFF2-40B4-BE49-F238E27FC236}">
                <a16:creationId xmlns:a16="http://schemas.microsoft.com/office/drawing/2014/main" id="{3E576B48-7759-CE0C-3FC1-2284ECA296FE}"/>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a:extLst>
                <a:ext uri="{96DAC541-7B7A-43D3-8B79-37D633B846F1}">
                  <asvg:svgBlip xmlns:asvg="http://schemas.microsoft.com/office/drawing/2016/SVG/main" r:embed="rId2"/>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40458338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fld id="{ADDA8F39-2A27-4D03-9611-B17B70821041}" type="datetime1">
              <a:rPr lang="fi-FI" smtClean="0"/>
              <a:t>9.6.2026</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r>
              <a:rPr lang="fi-FI" dirty="0"/>
              <a:t>JYU Since 1863.</a:t>
            </a:r>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9E548902-A2E1-4711-A467-290FB9FE5D63}" type="slidenum">
              <a:rPr lang="fi-FI" smtClean="0"/>
              <a:t>‹#›</a:t>
            </a:fld>
            <a:endParaRPr lang="fi-FI"/>
          </a:p>
        </p:txBody>
      </p:sp>
    </p:spTree>
    <p:extLst>
      <p:ext uri="{BB962C8B-B14F-4D97-AF65-F5344CB8AC3E}">
        <p14:creationId xmlns:p14="http://schemas.microsoft.com/office/powerpoint/2010/main" val="32063100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fld id="{82150D69-AAF9-4D5F-A287-754680D6BA12}" type="datetime1">
              <a:rPr lang="fi-FI" smtClean="0"/>
              <a:t>9.6.2026</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r>
              <a:rPr lang="fi-FI" dirty="0"/>
              <a:t>JYU Since 1863.</a:t>
            </a:r>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9E548902-A2E1-4711-A467-290FB9FE5D63}" type="slidenum">
              <a:rPr lang="fi-FI" smtClean="0"/>
              <a:t>‹#›</a:t>
            </a:fld>
            <a:endParaRPr lang="fi-FI"/>
          </a:p>
        </p:txBody>
      </p:sp>
    </p:spTree>
    <p:extLst>
      <p:ext uri="{BB962C8B-B14F-4D97-AF65-F5344CB8AC3E}">
        <p14:creationId xmlns:p14="http://schemas.microsoft.com/office/powerpoint/2010/main" val="40310715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BF8C568D-B006-4E50-AE9F-4891A1249F7A}" type="datetime1">
              <a:rPr lang="fi-FI" smtClean="0"/>
              <a:t>9.6.2026</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r>
              <a:rPr lang="fi-FI" dirty="0"/>
              <a:t>JYU Since 1863.</a:t>
            </a:r>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5" name="Group 4">
            <a:extLst>
              <a:ext uri="{FF2B5EF4-FFF2-40B4-BE49-F238E27FC236}">
                <a16:creationId xmlns:a16="http://schemas.microsoft.com/office/drawing/2014/main" id="{F659A81E-C5A2-8646-3414-B785C9C76ED7}"/>
              </a:ext>
              <a:ext uri="{C183D7F6-B498-43B3-948B-1728B52AA6E4}">
                <adec:decorative xmlns:adec="http://schemas.microsoft.com/office/drawing/2017/decorative" val="1"/>
              </a:ext>
            </a:extLst>
          </p:cNvPr>
          <p:cNvGrpSpPr>
            <a:grpSpLocks noChangeAspect="1"/>
          </p:cNvGrpSpPr>
          <p:nvPr userDrawn="1"/>
        </p:nvGrpSpPr>
        <p:grpSpPr>
          <a:xfrm>
            <a:off x="4368000" y="1916832"/>
            <a:ext cx="3456000" cy="2239841"/>
            <a:chOff x="4527550" y="2341563"/>
            <a:chExt cx="3135313" cy="2032001"/>
          </a:xfrm>
          <a:solidFill>
            <a:schemeClr val="bg1"/>
          </a:solidFill>
        </p:grpSpPr>
        <p:sp>
          <p:nvSpPr>
            <p:cNvPr id="6" name="Freeform 6">
              <a:extLst>
                <a:ext uri="{FF2B5EF4-FFF2-40B4-BE49-F238E27FC236}">
                  <a16:creationId xmlns:a16="http://schemas.microsoft.com/office/drawing/2014/main" id="{A445C5A7-9EB3-87B8-D215-FF7EA0B98695}"/>
                </a:ext>
              </a:extLst>
            </p:cNvPr>
            <p:cNvSpPr>
              <a:spLocks noEditPoints="1"/>
            </p:cNvSpPr>
            <p:nvPr userDrawn="1"/>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C682EF3D-D64D-6665-E630-993DE9AA17E7}"/>
                </a:ext>
              </a:extLst>
            </p:cNvPr>
            <p:cNvSpPr>
              <a:spLocks noEditPoints="1"/>
            </p:cNvSpPr>
            <p:nvPr userDrawn="1"/>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2FE4BFBE-F179-F473-2471-4A9F50EE972D}"/>
                </a:ext>
              </a:extLst>
            </p:cNvPr>
            <p:cNvSpPr>
              <a:spLocks noEditPoints="1"/>
            </p:cNvSpPr>
            <p:nvPr userDrawn="1"/>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sp>
        <p:nvSpPr>
          <p:cNvPr id="7" name="Freeform 17">
            <a:hlinkClick r:id="rId2" tooltip="Facebook"/>
            <a:extLst>
              <a:ext uri="{FF2B5EF4-FFF2-40B4-BE49-F238E27FC236}">
                <a16:creationId xmlns:a16="http://schemas.microsoft.com/office/drawing/2014/main" id="{DAD9F2AB-4B93-B5F1-1CD6-A6F683BE52D4}"/>
              </a:ext>
              <a:ext uri="{C183D7F6-B498-43B3-948B-1728B52AA6E4}">
                <adec:decorative xmlns:adec="http://schemas.microsoft.com/office/drawing/2017/decorative" val="1"/>
              </a:ext>
            </a:extLst>
          </p:cNvPr>
          <p:cNvSpPr>
            <a:spLocks noChangeAspect="1" noEditPoints="1"/>
          </p:cNvSpPr>
          <p:nvPr userDrawn="1"/>
        </p:nvSpPr>
        <p:spPr bwMode="auto">
          <a:xfrm>
            <a:off x="523174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 name="Freeform 18">
            <a:hlinkClick r:id="rId3" tooltip="LinkedIn"/>
            <a:extLst>
              <a:ext uri="{FF2B5EF4-FFF2-40B4-BE49-F238E27FC236}">
                <a16:creationId xmlns:a16="http://schemas.microsoft.com/office/drawing/2014/main" id="{DF8D5BF9-8F4C-4F91-104A-B117F42FC958}"/>
              </a:ext>
              <a:ext uri="{C183D7F6-B498-43B3-948B-1728B52AA6E4}">
                <adec:decorative xmlns:adec="http://schemas.microsoft.com/office/drawing/2017/decorative" val="1"/>
              </a:ext>
            </a:extLst>
          </p:cNvPr>
          <p:cNvSpPr>
            <a:spLocks noChangeAspect="1" noEditPoints="1"/>
          </p:cNvSpPr>
          <p:nvPr userDrawn="1"/>
        </p:nvSpPr>
        <p:spPr bwMode="auto">
          <a:xfrm>
            <a:off x="595233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 name="Freeform 19">
            <a:hlinkClick r:id="rId4" tooltip="YouTube"/>
            <a:extLst>
              <a:ext uri="{FF2B5EF4-FFF2-40B4-BE49-F238E27FC236}">
                <a16:creationId xmlns:a16="http://schemas.microsoft.com/office/drawing/2014/main" id="{1BE74E94-7932-C6A2-DEA4-E0E6F4A10761}"/>
              </a:ext>
              <a:ext uri="{C183D7F6-B498-43B3-948B-1728B52AA6E4}">
                <adec:decorative xmlns:adec="http://schemas.microsoft.com/office/drawing/2017/decorative" val="1"/>
              </a:ext>
            </a:extLst>
          </p:cNvPr>
          <p:cNvSpPr>
            <a:spLocks noChangeAspect="1" noEditPoints="1"/>
          </p:cNvSpPr>
          <p:nvPr userDrawn="1"/>
        </p:nvSpPr>
        <p:spPr bwMode="auto">
          <a:xfrm>
            <a:off x="631234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 name="Freeform 6">
            <a:hlinkClick r:id="rId5" tooltip="Instagram"/>
            <a:extLst>
              <a:ext uri="{FF2B5EF4-FFF2-40B4-BE49-F238E27FC236}">
                <a16:creationId xmlns:a16="http://schemas.microsoft.com/office/drawing/2014/main" id="{DE66983C-67C5-AEF5-89F1-802FB980C4B9}"/>
              </a:ext>
              <a:ext uri="{C183D7F6-B498-43B3-948B-1728B52AA6E4}">
                <adec:decorative xmlns:adec="http://schemas.microsoft.com/office/drawing/2017/decorative" val="1"/>
              </a:ext>
            </a:extLst>
          </p:cNvPr>
          <p:cNvSpPr>
            <a:spLocks noChangeAspect="1" noEditPoints="1"/>
          </p:cNvSpPr>
          <p:nvPr userDrawn="1"/>
        </p:nvSpPr>
        <p:spPr bwMode="auto">
          <a:xfrm>
            <a:off x="559216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21">
            <a:hlinkClick r:id="rId6" tooltip="TikTok"/>
            <a:extLst>
              <a:ext uri="{FF2B5EF4-FFF2-40B4-BE49-F238E27FC236}">
                <a16:creationId xmlns:a16="http://schemas.microsoft.com/office/drawing/2014/main" id="{7E4F9FA0-AF7C-B35A-2029-3FDEC005BA39}"/>
              </a:ext>
              <a:ext uri="{C183D7F6-B498-43B3-948B-1728B52AA6E4}">
                <adec:decorative xmlns:adec="http://schemas.microsoft.com/office/drawing/2017/decorative" val="1"/>
              </a:ext>
            </a:extLst>
          </p:cNvPr>
          <p:cNvSpPr>
            <a:spLocks noChangeAspect="1" noEditPoints="1"/>
          </p:cNvSpPr>
          <p:nvPr userDrawn="1"/>
        </p:nvSpPr>
        <p:spPr bwMode="auto">
          <a:xfrm>
            <a:off x="6672384" y="5013176"/>
            <a:ext cx="287873" cy="288000"/>
          </a:xfrm>
          <a:custGeom>
            <a:avLst/>
            <a:gdLst>
              <a:gd name="T0" fmla="*/ 1585 w 2269"/>
              <a:gd name="T1" fmla="*/ 641 h 2270"/>
              <a:gd name="T2" fmla="*/ 1526 w 2269"/>
              <a:gd name="T3" fmla="*/ 583 h 2270"/>
              <a:gd name="T4" fmla="*/ 1478 w 2269"/>
              <a:gd name="T5" fmla="*/ 507 h 2270"/>
              <a:gd name="T6" fmla="*/ 1450 w 2269"/>
              <a:gd name="T7" fmla="*/ 428 h 2270"/>
              <a:gd name="T8" fmla="*/ 1443 w 2269"/>
              <a:gd name="T9" fmla="*/ 347 h 2270"/>
              <a:gd name="T10" fmla="*/ 1170 w 2269"/>
              <a:gd name="T11" fmla="*/ 1439 h 2270"/>
              <a:gd name="T12" fmla="*/ 1158 w 2269"/>
              <a:gd name="T13" fmla="*/ 1503 h 2270"/>
              <a:gd name="T14" fmla="*/ 1117 w 2269"/>
              <a:gd name="T15" fmla="*/ 1576 h 2270"/>
              <a:gd name="T16" fmla="*/ 1064 w 2269"/>
              <a:gd name="T17" fmla="*/ 1624 h 2270"/>
              <a:gd name="T18" fmla="*/ 983 w 2269"/>
              <a:gd name="T19" fmla="*/ 1657 h 2270"/>
              <a:gd name="T20" fmla="*/ 916 w 2269"/>
              <a:gd name="T21" fmla="*/ 1660 h 2270"/>
              <a:gd name="T22" fmla="*/ 850 w 2269"/>
              <a:gd name="T23" fmla="*/ 1643 h 2270"/>
              <a:gd name="T24" fmla="*/ 793 w 2269"/>
              <a:gd name="T25" fmla="*/ 1608 h 2270"/>
              <a:gd name="T26" fmla="*/ 749 w 2269"/>
              <a:gd name="T27" fmla="*/ 1559 h 2270"/>
              <a:gd name="T28" fmla="*/ 720 w 2269"/>
              <a:gd name="T29" fmla="*/ 1498 h 2270"/>
              <a:gd name="T30" fmla="*/ 709 w 2269"/>
              <a:gd name="T31" fmla="*/ 1429 h 2270"/>
              <a:gd name="T32" fmla="*/ 720 w 2269"/>
              <a:gd name="T33" fmla="*/ 1361 h 2270"/>
              <a:gd name="T34" fmla="*/ 749 w 2269"/>
              <a:gd name="T35" fmla="*/ 1300 h 2270"/>
              <a:gd name="T36" fmla="*/ 793 w 2269"/>
              <a:gd name="T37" fmla="*/ 1251 h 2270"/>
              <a:gd name="T38" fmla="*/ 850 w 2269"/>
              <a:gd name="T39" fmla="*/ 1216 h 2270"/>
              <a:gd name="T40" fmla="*/ 904 w 2269"/>
              <a:gd name="T41" fmla="*/ 1201 h 2270"/>
              <a:gd name="T42" fmla="*/ 984 w 2269"/>
              <a:gd name="T43" fmla="*/ 1202 h 2270"/>
              <a:gd name="T44" fmla="*/ 984 w 2269"/>
              <a:gd name="T45" fmla="*/ 929 h 2270"/>
              <a:gd name="T46" fmla="*/ 892 w 2269"/>
              <a:gd name="T47" fmla="*/ 930 h 2270"/>
              <a:gd name="T48" fmla="*/ 791 w 2269"/>
              <a:gd name="T49" fmla="*/ 952 h 2270"/>
              <a:gd name="T50" fmla="*/ 719 w 2269"/>
              <a:gd name="T51" fmla="*/ 981 h 2270"/>
              <a:gd name="T52" fmla="*/ 630 w 2269"/>
              <a:gd name="T53" fmla="*/ 1037 h 2270"/>
              <a:gd name="T54" fmla="*/ 578 w 2269"/>
              <a:gd name="T55" fmla="*/ 1086 h 2270"/>
              <a:gd name="T56" fmla="*/ 528 w 2269"/>
              <a:gd name="T57" fmla="*/ 1150 h 2270"/>
              <a:gd name="T58" fmla="*/ 481 w 2269"/>
              <a:gd name="T59" fmla="*/ 1237 h 2270"/>
              <a:gd name="T60" fmla="*/ 450 w 2269"/>
              <a:gd name="T61" fmla="*/ 1351 h 2270"/>
              <a:gd name="T62" fmla="*/ 444 w 2269"/>
              <a:gd name="T63" fmla="*/ 1460 h 2270"/>
              <a:gd name="T64" fmla="*/ 463 w 2269"/>
              <a:gd name="T65" fmla="*/ 1568 h 2270"/>
              <a:gd name="T66" fmla="*/ 501 w 2269"/>
              <a:gd name="T67" fmla="*/ 1664 h 2270"/>
              <a:gd name="T68" fmla="*/ 547 w 2269"/>
              <a:gd name="T69" fmla="*/ 1736 h 2270"/>
              <a:gd name="T70" fmla="*/ 632 w 2269"/>
              <a:gd name="T71" fmla="*/ 1823 h 2270"/>
              <a:gd name="T72" fmla="*/ 727 w 2269"/>
              <a:gd name="T73" fmla="*/ 1883 h 2270"/>
              <a:gd name="T74" fmla="*/ 854 w 2269"/>
              <a:gd name="T75" fmla="*/ 1923 h 2270"/>
              <a:gd name="T76" fmla="*/ 937 w 2269"/>
              <a:gd name="T77" fmla="*/ 1931 h 2270"/>
              <a:gd name="T78" fmla="*/ 1049 w 2269"/>
              <a:gd name="T79" fmla="*/ 1920 h 2270"/>
              <a:gd name="T80" fmla="*/ 1151 w 2269"/>
              <a:gd name="T81" fmla="*/ 1886 h 2270"/>
              <a:gd name="T82" fmla="*/ 1251 w 2269"/>
              <a:gd name="T83" fmla="*/ 1824 h 2270"/>
              <a:gd name="T84" fmla="*/ 1319 w 2269"/>
              <a:gd name="T85" fmla="*/ 1760 h 2270"/>
              <a:gd name="T86" fmla="*/ 1392 w 2269"/>
              <a:gd name="T87" fmla="*/ 1648 h 2270"/>
              <a:gd name="T88" fmla="*/ 1426 w 2269"/>
              <a:gd name="T89" fmla="*/ 1557 h 2270"/>
              <a:gd name="T90" fmla="*/ 1443 w 2269"/>
              <a:gd name="T91" fmla="*/ 1447 h 2270"/>
              <a:gd name="T92" fmla="*/ 1535 w 2269"/>
              <a:gd name="T93" fmla="*/ 929 h 2270"/>
              <a:gd name="T94" fmla="*/ 1653 w 2269"/>
              <a:gd name="T95" fmla="*/ 972 h 2270"/>
              <a:gd name="T96" fmla="*/ 1786 w 2269"/>
              <a:gd name="T97" fmla="*/ 993 h 2270"/>
              <a:gd name="T98" fmla="*/ 1789 w 2269"/>
              <a:gd name="T99" fmla="*/ 724 h 2270"/>
              <a:gd name="T100" fmla="*/ 1674 w 2269"/>
              <a:gd name="T101" fmla="*/ 695 h 2270"/>
              <a:gd name="T102" fmla="*/ 1702 w 2269"/>
              <a:gd name="T103" fmla="*/ 0 h 2270"/>
              <a:gd name="T104" fmla="*/ 1702 w 2269"/>
              <a:gd name="T105" fmla="*/ 2270 h 2270"/>
              <a:gd name="T106" fmla="*/ 0 w 2269"/>
              <a:gd name="T107" fmla="*/ 568 h 2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9" h="2270">
                <a:moveTo>
                  <a:pt x="1648" y="683"/>
                </a:moveTo>
                <a:lnTo>
                  <a:pt x="1632" y="674"/>
                </a:lnTo>
                <a:lnTo>
                  <a:pt x="1617" y="664"/>
                </a:lnTo>
                <a:lnTo>
                  <a:pt x="1606" y="657"/>
                </a:lnTo>
                <a:lnTo>
                  <a:pt x="1596" y="649"/>
                </a:lnTo>
                <a:lnTo>
                  <a:pt x="1585" y="641"/>
                </a:lnTo>
                <a:lnTo>
                  <a:pt x="1575" y="633"/>
                </a:lnTo>
                <a:lnTo>
                  <a:pt x="1565" y="624"/>
                </a:lnTo>
                <a:lnTo>
                  <a:pt x="1555" y="615"/>
                </a:lnTo>
                <a:lnTo>
                  <a:pt x="1546" y="606"/>
                </a:lnTo>
                <a:lnTo>
                  <a:pt x="1537" y="596"/>
                </a:lnTo>
                <a:lnTo>
                  <a:pt x="1526" y="583"/>
                </a:lnTo>
                <a:lnTo>
                  <a:pt x="1516" y="571"/>
                </a:lnTo>
                <a:lnTo>
                  <a:pt x="1507" y="557"/>
                </a:lnTo>
                <a:lnTo>
                  <a:pt x="1499" y="544"/>
                </a:lnTo>
                <a:lnTo>
                  <a:pt x="1491" y="531"/>
                </a:lnTo>
                <a:lnTo>
                  <a:pt x="1484" y="519"/>
                </a:lnTo>
                <a:lnTo>
                  <a:pt x="1478" y="507"/>
                </a:lnTo>
                <a:lnTo>
                  <a:pt x="1472" y="495"/>
                </a:lnTo>
                <a:lnTo>
                  <a:pt x="1467" y="483"/>
                </a:lnTo>
                <a:lnTo>
                  <a:pt x="1463" y="471"/>
                </a:lnTo>
                <a:lnTo>
                  <a:pt x="1459" y="460"/>
                </a:lnTo>
                <a:lnTo>
                  <a:pt x="1456" y="449"/>
                </a:lnTo>
                <a:lnTo>
                  <a:pt x="1450" y="428"/>
                </a:lnTo>
                <a:lnTo>
                  <a:pt x="1446" y="409"/>
                </a:lnTo>
                <a:lnTo>
                  <a:pt x="1444" y="394"/>
                </a:lnTo>
                <a:lnTo>
                  <a:pt x="1443" y="381"/>
                </a:lnTo>
                <a:lnTo>
                  <a:pt x="1442" y="370"/>
                </a:lnTo>
                <a:lnTo>
                  <a:pt x="1442" y="360"/>
                </a:lnTo>
                <a:lnTo>
                  <a:pt x="1443" y="347"/>
                </a:lnTo>
                <a:lnTo>
                  <a:pt x="1443" y="342"/>
                </a:lnTo>
                <a:lnTo>
                  <a:pt x="1171" y="342"/>
                </a:lnTo>
                <a:lnTo>
                  <a:pt x="1171" y="870"/>
                </a:lnTo>
                <a:lnTo>
                  <a:pt x="1171" y="1397"/>
                </a:lnTo>
                <a:lnTo>
                  <a:pt x="1170" y="1418"/>
                </a:lnTo>
                <a:lnTo>
                  <a:pt x="1170" y="1439"/>
                </a:lnTo>
                <a:lnTo>
                  <a:pt x="1170" y="1444"/>
                </a:lnTo>
                <a:lnTo>
                  <a:pt x="1170" y="1447"/>
                </a:lnTo>
                <a:lnTo>
                  <a:pt x="1168" y="1461"/>
                </a:lnTo>
                <a:lnTo>
                  <a:pt x="1166" y="1475"/>
                </a:lnTo>
                <a:lnTo>
                  <a:pt x="1162" y="1489"/>
                </a:lnTo>
                <a:lnTo>
                  <a:pt x="1158" y="1503"/>
                </a:lnTo>
                <a:lnTo>
                  <a:pt x="1153" y="1516"/>
                </a:lnTo>
                <a:lnTo>
                  <a:pt x="1148" y="1529"/>
                </a:lnTo>
                <a:lnTo>
                  <a:pt x="1141" y="1542"/>
                </a:lnTo>
                <a:lnTo>
                  <a:pt x="1134" y="1554"/>
                </a:lnTo>
                <a:lnTo>
                  <a:pt x="1125" y="1565"/>
                </a:lnTo>
                <a:lnTo>
                  <a:pt x="1117" y="1576"/>
                </a:lnTo>
                <a:lnTo>
                  <a:pt x="1112" y="1582"/>
                </a:lnTo>
                <a:lnTo>
                  <a:pt x="1108" y="1587"/>
                </a:lnTo>
                <a:lnTo>
                  <a:pt x="1098" y="1597"/>
                </a:lnTo>
                <a:lnTo>
                  <a:pt x="1087" y="1607"/>
                </a:lnTo>
                <a:lnTo>
                  <a:pt x="1076" y="1615"/>
                </a:lnTo>
                <a:lnTo>
                  <a:pt x="1064" y="1624"/>
                </a:lnTo>
                <a:lnTo>
                  <a:pt x="1052" y="1631"/>
                </a:lnTo>
                <a:lnTo>
                  <a:pt x="1039" y="1638"/>
                </a:lnTo>
                <a:lnTo>
                  <a:pt x="1025" y="1644"/>
                </a:lnTo>
                <a:lnTo>
                  <a:pt x="1012" y="1649"/>
                </a:lnTo>
                <a:lnTo>
                  <a:pt x="998" y="1653"/>
                </a:lnTo>
                <a:lnTo>
                  <a:pt x="983" y="1657"/>
                </a:lnTo>
                <a:lnTo>
                  <a:pt x="969" y="1659"/>
                </a:lnTo>
                <a:lnTo>
                  <a:pt x="961" y="1660"/>
                </a:lnTo>
                <a:lnTo>
                  <a:pt x="954" y="1660"/>
                </a:lnTo>
                <a:lnTo>
                  <a:pt x="939" y="1661"/>
                </a:lnTo>
                <a:lnTo>
                  <a:pt x="927" y="1661"/>
                </a:lnTo>
                <a:lnTo>
                  <a:pt x="916" y="1660"/>
                </a:lnTo>
                <a:lnTo>
                  <a:pt x="904" y="1658"/>
                </a:lnTo>
                <a:lnTo>
                  <a:pt x="893" y="1656"/>
                </a:lnTo>
                <a:lnTo>
                  <a:pt x="882" y="1654"/>
                </a:lnTo>
                <a:lnTo>
                  <a:pt x="871" y="1650"/>
                </a:lnTo>
                <a:lnTo>
                  <a:pt x="860" y="1647"/>
                </a:lnTo>
                <a:lnTo>
                  <a:pt x="850" y="1643"/>
                </a:lnTo>
                <a:lnTo>
                  <a:pt x="840" y="1638"/>
                </a:lnTo>
                <a:lnTo>
                  <a:pt x="830" y="1633"/>
                </a:lnTo>
                <a:lnTo>
                  <a:pt x="820" y="1627"/>
                </a:lnTo>
                <a:lnTo>
                  <a:pt x="811" y="1621"/>
                </a:lnTo>
                <a:lnTo>
                  <a:pt x="802" y="1615"/>
                </a:lnTo>
                <a:lnTo>
                  <a:pt x="793" y="1608"/>
                </a:lnTo>
                <a:lnTo>
                  <a:pt x="785" y="1601"/>
                </a:lnTo>
                <a:lnTo>
                  <a:pt x="777" y="1593"/>
                </a:lnTo>
                <a:lnTo>
                  <a:pt x="769" y="1585"/>
                </a:lnTo>
                <a:lnTo>
                  <a:pt x="762" y="1577"/>
                </a:lnTo>
                <a:lnTo>
                  <a:pt x="755" y="1568"/>
                </a:lnTo>
                <a:lnTo>
                  <a:pt x="749" y="1559"/>
                </a:lnTo>
                <a:lnTo>
                  <a:pt x="743" y="1549"/>
                </a:lnTo>
                <a:lnTo>
                  <a:pt x="737" y="1540"/>
                </a:lnTo>
                <a:lnTo>
                  <a:pt x="732" y="1530"/>
                </a:lnTo>
                <a:lnTo>
                  <a:pt x="727" y="1519"/>
                </a:lnTo>
                <a:lnTo>
                  <a:pt x="723" y="1509"/>
                </a:lnTo>
                <a:lnTo>
                  <a:pt x="720" y="1498"/>
                </a:lnTo>
                <a:lnTo>
                  <a:pt x="717" y="1487"/>
                </a:lnTo>
                <a:lnTo>
                  <a:pt x="714" y="1476"/>
                </a:lnTo>
                <a:lnTo>
                  <a:pt x="712" y="1465"/>
                </a:lnTo>
                <a:lnTo>
                  <a:pt x="711" y="1453"/>
                </a:lnTo>
                <a:lnTo>
                  <a:pt x="710" y="1441"/>
                </a:lnTo>
                <a:lnTo>
                  <a:pt x="709" y="1429"/>
                </a:lnTo>
                <a:lnTo>
                  <a:pt x="710" y="1417"/>
                </a:lnTo>
                <a:lnTo>
                  <a:pt x="711" y="1406"/>
                </a:lnTo>
                <a:lnTo>
                  <a:pt x="712" y="1394"/>
                </a:lnTo>
                <a:lnTo>
                  <a:pt x="714" y="1383"/>
                </a:lnTo>
                <a:lnTo>
                  <a:pt x="717" y="1371"/>
                </a:lnTo>
                <a:lnTo>
                  <a:pt x="720" y="1361"/>
                </a:lnTo>
                <a:lnTo>
                  <a:pt x="723" y="1350"/>
                </a:lnTo>
                <a:lnTo>
                  <a:pt x="727" y="1339"/>
                </a:lnTo>
                <a:lnTo>
                  <a:pt x="732" y="1329"/>
                </a:lnTo>
                <a:lnTo>
                  <a:pt x="737" y="1319"/>
                </a:lnTo>
                <a:lnTo>
                  <a:pt x="743" y="1309"/>
                </a:lnTo>
                <a:lnTo>
                  <a:pt x="749" y="1300"/>
                </a:lnTo>
                <a:lnTo>
                  <a:pt x="755" y="1291"/>
                </a:lnTo>
                <a:lnTo>
                  <a:pt x="762" y="1282"/>
                </a:lnTo>
                <a:lnTo>
                  <a:pt x="769" y="1274"/>
                </a:lnTo>
                <a:lnTo>
                  <a:pt x="777" y="1266"/>
                </a:lnTo>
                <a:lnTo>
                  <a:pt x="785" y="1258"/>
                </a:lnTo>
                <a:lnTo>
                  <a:pt x="793" y="1251"/>
                </a:lnTo>
                <a:lnTo>
                  <a:pt x="802" y="1244"/>
                </a:lnTo>
                <a:lnTo>
                  <a:pt x="811" y="1237"/>
                </a:lnTo>
                <a:lnTo>
                  <a:pt x="820" y="1231"/>
                </a:lnTo>
                <a:lnTo>
                  <a:pt x="830" y="1226"/>
                </a:lnTo>
                <a:lnTo>
                  <a:pt x="840" y="1221"/>
                </a:lnTo>
                <a:lnTo>
                  <a:pt x="850" y="1216"/>
                </a:lnTo>
                <a:lnTo>
                  <a:pt x="860" y="1212"/>
                </a:lnTo>
                <a:lnTo>
                  <a:pt x="871" y="1208"/>
                </a:lnTo>
                <a:lnTo>
                  <a:pt x="876" y="1207"/>
                </a:lnTo>
                <a:lnTo>
                  <a:pt x="882" y="1205"/>
                </a:lnTo>
                <a:lnTo>
                  <a:pt x="893" y="1203"/>
                </a:lnTo>
                <a:lnTo>
                  <a:pt x="904" y="1201"/>
                </a:lnTo>
                <a:lnTo>
                  <a:pt x="916" y="1199"/>
                </a:lnTo>
                <a:lnTo>
                  <a:pt x="927" y="1198"/>
                </a:lnTo>
                <a:lnTo>
                  <a:pt x="939" y="1198"/>
                </a:lnTo>
                <a:lnTo>
                  <a:pt x="957" y="1199"/>
                </a:lnTo>
                <a:lnTo>
                  <a:pt x="975" y="1201"/>
                </a:lnTo>
                <a:lnTo>
                  <a:pt x="984" y="1202"/>
                </a:lnTo>
                <a:lnTo>
                  <a:pt x="993" y="1204"/>
                </a:lnTo>
                <a:lnTo>
                  <a:pt x="1001" y="1206"/>
                </a:lnTo>
                <a:lnTo>
                  <a:pt x="1010" y="1209"/>
                </a:lnTo>
                <a:lnTo>
                  <a:pt x="1010" y="932"/>
                </a:lnTo>
                <a:lnTo>
                  <a:pt x="997" y="930"/>
                </a:lnTo>
                <a:lnTo>
                  <a:pt x="984" y="929"/>
                </a:lnTo>
                <a:lnTo>
                  <a:pt x="971" y="928"/>
                </a:lnTo>
                <a:lnTo>
                  <a:pt x="958" y="928"/>
                </a:lnTo>
                <a:lnTo>
                  <a:pt x="932" y="928"/>
                </a:lnTo>
                <a:lnTo>
                  <a:pt x="919" y="928"/>
                </a:lnTo>
                <a:lnTo>
                  <a:pt x="905" y="929"/>
                </a:lnTo>
                <a:lnTo>
                  <a:pt x="892" y="930"/>
                </a:lnTo>
                <a:lnTo>
                  <a:pt x="880" y="932"/>
                </a:lnTo>
                <a:lnTo>
                  <a:pt x="854" y="936"/>
                </a:lnTo>
                <a:lnTo>
                  <a:pt x="828" y="941"/>
                </a:lnTo>
                <a:lnTo>
                  <a:pt x="816" y="944"/>
                </a:lnTo>
                <a:lnTo>
                  <a:pt x="803" y="948"/>
                </a:lnTo>
                <a:lnTo>
                  <a:pt x="791" y="952"/>
                </a:lnTo>
                <a:lnTo>
                  <a:pt x="779" y="956"/>
                </a:lnTo>
                <a:lnTo>
                  <a:pt x="766" y="960"/>
                </a:lnTo>
                <a:lnTo>
                  <a:pt x="754" y="965"/>
                </a:lnTo>
                <a:lnTo>
                  <a:pt x="742" y="970"/>
                </a:lnTo>
                <a:lnTo>
                  <a:pt x="730" y="975"/>
                </a:lnTo>
                <a:lnTo>
                  <a:pt x="719" y="981"/>
                </a:lnTo>
                <a:lnTo>
                  <a:pt x="707" y="987"/>
                </a:lnTo>
                <a:lnTo>
                  <a:pt x="696" y="993"/>
                </a:lnTo>
                <a:lnTo>
                  <a:pt x="684" y="1000"/>
                </a:lnTo>
                <a:lnTo>
                  <a:pt x="662" y="1014"/>
                </a:lnTo>
                <a:lnTo>
                  <a:pt x="641" y="1029"/>
                </a:lnTo>
                <a:lnTo>
                  <a:pt x="630" y="1037"/>
                </a:lnTo>
                <a:lnTo>
                  <a:pt x="620" y="1046"/>
                </a:lnTo>
                <a:lnTo>
                  <a:pt x="611" y="1053"/>
                </a:lnTo>
                <a:lnTo>
                  <a:pt x="603" y="1061"/>
                </a:lnTo>
                <a:lnTo>
                  <a:pt x="595" y="1069"/>
                </a:lnTo>
                <a:lnTo>
                  <a:pt x="586" y="1078"/>
                </a:lnTo>
                <a:lnTo>
                  <a:pt x="578" y="1086"/>
                </a:lnTo>
                <a:lnTo>
                  <a:pt x="571" y="1095"/>
                </a:lnTo>
                <a:lnTo>
                  <a:pt x="563" y="1104"/>
                </a:lnTo>
                <a:lnTo>
                  <a:pt x="556" y="1113"/>
                </a:lnTo>
                <a:lnTo>
                  <a:pt x="548" y="1122"/>
                </a:lnTo>
                <a:lnTo>
                  <a:pt x="541" y="1131"/>
                </a:lnTo>
                <a:lnTo>
                  <a:pt x="528" y="1150"/>
                </a:lnTo>
                <a:lnTo>
                  <a:pt x="515" y="1169"/>
                </a:lnTo>
                <a:lnTo>
                  <a:pt x="504" y="1190"/>
                </a:lnTo>
                <a:lnTo>
                  <a:pt x="498" y="1200"/>
                </a:lnTo>
                <a:lnTo>
                  <a:pt x="494" y="1207"/>
                </a:lnTo>
                <a:lnTo>
                  <a:pt x="490" y="1216"/>
                </a:lnTo>
                <a:lnTo>
                  <a:pt x="481" y="1237"/>
                </a:lnTo>
                <a:lnTo>
                  <a:pt x="471" y="1263"/>
                </a:lnTo>
                <a:lnTo>
                  <a:pt x="466" y="1278"/>
                </a:lnTo>
                <a:lnTo>
                  <a:pt x="462" y="1295"/>
                </a:lnTo>
                <a:lnTo>
                  <a:pt x="457" y="1312"/>
                </a:lnTo>
                <a:lnTo>
                  <a:pt x="453" y="1331"/>
                </a:lnTo>
                <a:lnTo>
                  <a:pt x="450" y="1351"/>
                </a:lnTo>
                <a:lnTo>
                  <a:pt x="447" y="1372"/>
                </a:lnTo>
                <a:lnTo>
                  <a:pt x="445" y="1395"/>
                </a:lnTo>
                <a:lnTo>
                  <a:pt x="443" y="1419"/>
                </a:lnTo>
                <a:lnTo>
                  <a:pt x="443" y="1432"/>
                </a:lnTo>
                <a:lnTo>
                  <a:pt x="443" y="1446"/>
                </a:lnTo>
                <a:lnTo>
                  <a:pt x="444" y="1460"/>
                </a:lnTo>
                <a:lnTo>
                  <a:pt x="445" y="1473"/>
                </a:lnTo>
                <a:lnTo>
                  <a:pt x="448" y="1500"/>
                </a:lnTo>
                <a:lnTo>
                  <a:pt x="450" y="1513"/>
                </a:lnTo>
                <a:lnTo>
                  <a:pt x="453" y="1525"/>
                </a:lnTo>
                <a:lnTo>
                  <a:pt x="458" y="1548"/>
                </a:lnTo>
                <a:lnTo>
                  <a:pt x="463" y="1568"/>
                </a:lnTo>
                <a:lnTo>
                  <a:pt x="468" y="1586"/>
                </a:lnTo>
                <a:lnTo>
                  <a:pt x="473" y="1600"/>
                </a:lnTo>
                <a:lnTo>
                  <a:pt x="481" y="1621"/>
                </a:lnTo>
                <a:lnTo>
                  <a:pt x="488" y="1637"/>
                </a:lnTo>
                <a:lnTo>
                  <a:pt x="496" y="1655"/>
                </a:lnTo>
                <a:lnTo>
                  <a:pt x="501" y="1664"/>
                </a:lnTo>
                <a:lnTo>
                  <a:pt x="507" y="1674"/>
                </a:lnTo>
                <a:lnTo>
                  <a:pt x="512" y="1684"/>
                </a:lnTo>
                <a:lnTo>
                  <a:pt x="518" y="1694"/>
                </a:lnTo>
                <a:lnTo>
                  <a:pt x="532" y="1716"/>
                </a:lnTo>
                <a:lnTo>
                  <a:pt x="539" y="1726"/>
                </a:lnTo>
                <a:lnTo>
                  <a:pt x="547" y="1736"/>
                </a:lnTo>
                <a:lnTo>
                  <a:pt x="559" y="1752"/>
                </a:lnTo>
                <a:lnTo>
                  <a:pt x="573" y="1767"/>
                </a:lnTo>
                <a:lnTo>
                  <a:pt x="587" y="1782"/>
                </a:lnTo>
                <a:lnTo>
                  <a:pt x="602" y="1796"/>
                </a:lnTo>
                <a:lnTo>
                  <a:pt x="617" y="1810"/>
                </a:lnTo>
                <a:lnTo>
                  <a:pt x="632" y="1823"/>
                </a:lnTo>
                <a:lnTo>
                  <a:pt x="648" y="1836"/>
                </a:lnTo>
                <a:lnTo>
                  <a:pt x="665" y="1848"/>
                </a:lnTo>
                <a:lnTo>
                  <a:pt x="690" y="1863"/>
                </a:lnTo>
                <a:lnTo>
                  <a:pt x="702" y="1870"/>
                </a:lnTo>
                <a:lnTo>
                  <a:pt x="715" y="1877"/>
                </a:lnTo>
                <a:lnTo>
                  <a:pt x="727" y="1883"/>
                </a:lnTo>
                <a:lnTo>
                  <a:pt x="740" y="1889"/>
                </a:lnTo>
                <a:lnTo>
                  <a:pt x="764" y="1899"/>
                </a:lnTo>
                <a:lnTo>
                  <a:pt x="788" y="1907"/>
                </a:lnTo>
                <a:lnTo>
                  <a:pt x="811" y="1914"/>
                </a:lnTo>
                <a:lnTo>
                  <a:pt x="833" y="1919"/>
                </a:lnTo>
                <a:lnTo>
                  <a:pt x="854" y="1923"/>
                </a:lnTo>
                <a:lnTo>
                  <a:pt x="873" y="1926"/>
                </a:lnTo>
                <a:lnTo>
                  <a:pt x="890" y="1929"/>
                </a:lnTo>
                <a:lnTo>
                  <a:pt x="906" y="1930"/>
                </a:lnTo>
                <a:lnTo>
                  <a:pt x="919" y="1931"/>
                </a:lnTo>
                <a:lnTo>
                  <a:pt x="929" y="1931"/>
                </a:lnTo>
                <a:lnTo>
                  <a:pt x="937" y="1931"/>
                </a:lnTo>
                <a:lnTo>
                  <a:pt x="944" y="1931"/>
                </a:lnTo>
                <a:lnTo>
                  <a:pt x="973" y="1930"/>
                </a:lnTo>
                <a:lnTo>
                  <a:pt x="995" y="1929"/>
                </a:lnTo>
                <a:lnTo>
                  <a:pt x="1007" y="1927"/>
                </a:lnTo>
                <a:lnTo>
                  <a:pt x="1020" y="1925"/>
                </a:lnTo>
                <a:lnTo>
                  <a:pt x="1049" y="1920"/>
                </a:lnTo>
                <a:lnTo>
                  <a:pt x="1065" y="1916"/>
                </a:lnTo>
                <a:lnTo>
                  <a:pt x="1081" y="1912"/>
                </a:lnTo>
                <a:lnTo>
                  <a:pt x="1097" y="1907"/>
                </a:lnTo>
                <a:lnTo>
                  <a:pt x="1115" y="1901"/>
                </a:lnTo>
                <a:lnTo>
                  <a:pt x="1133" y="1894"/>
                </a:lnTo>
                <a:lnTo>
                  <a:pt x="1151" y="1886"/>
                </a:lnTo>
                <a:lnTo>
                  <a:pt x="1171" y="1876"/>
                </a:lnTo>
                <a:lnTo>
                  <a:pt x="1189" y="1866"/>
                </a:lnTo>
                <a:lnTo>
                  <a:pt x="1206" y="1855"/>
                </a:lnTo>
                <a:lnTo>
                  <a:pt x="1222" y="1845"/>
                </a:lnTo>
                <a:lnTo>
                  <a:pt x="1237" y="1834"/>
                </a:lnTo>
                <a:lnTo>
                  <a:pt x="1251" y="1824"/>
                </a:lnTo>
                <a:lnTo>
                  <a:pt x="1264" y="1813"/>
                </a:lnTo>
                <a:lnTo>
                  <a:pt x="1275" y="1804"/>
                </a:lnTo>
                <a:lnTo>
                  <a:pt x="1285" y="1795"/>
                </a:lnTo>
                <a:lnTo>
                  <a:pt x="1294" y="1786"/>
                </a:lnTo>
                <a:lnTo>
                  <a:pt x="1308" y="1772"/>
                </a:lnTo>
                <a:lnTo>
                  <a:pt x="1319" y="1760"/>
                </a:lnTo>
                <a:lnTo>
                  <a:pt x="1333" y="1742"/>
                </a:lnTo>
                <a:lnTo>
                  <a:pt x="1346" y="1725"/>
                </a:lnTo>
                <a:lnTo>
                  <a:pt x="1359" y="1706"/>
                </a:lnTo>
                <a:lnTo>
                  <a:pt x="1371" y="1687"/>
                </a:lnTo>
                <a:lnTo>
                  <a:pt x="1382" y="1667"/>
                </a:lnTo>
                <a:lnTo>
                  <a:pt x="1392" y="1648"/>
                </a:lnTo>
                <a:lnTo>
                  <a:pt x="1402" y="1627"/>
                </a:lnTo>
                <a:lnTo>
                  <a:pt x="1410" y="1607"/>
                </a:lnTo>
                <a:lnTo>
                  <a:pt x="1415" y="1595"/>
                </a:lnTo>
                <a:lnTo>
                  <a:pt x="1419" y="1582"/>
                </a:lnTo>
                <a:lnTo>
                  <a:pt x="1422" y="1569"/>
                </a:lnTo>
                <a:lnTo>
                  <a:pt x="1426" y="1557"/>
                </a:lnTo>
                <a:lnTo>
                  <a:pt x="1431" y="1532"/>
                </a:lnTo>
                <a:lnTo>
                  <a:pt x="1436" y="1507"/>
                </a:lnTo>
                <a:lnTo>
                  <a:pt x="1438" y="1496"/>
                </a:lnTo>
                <a:lnTo>
                  <a:pt x="1439" y="1485"/>
                </a:lnTo>
                <a:lnTo>
                  <a:pt x="1441" y="1464"/>
                </a:lnTo>
                <a:lnTo>
                  <a:pt x="1443" y="1447"/>
                </a:lnTo>
                <a:lnTo>
                  <a:pt x="1443" y="1433"/>
                </a:lnTo>
                <a:lnTo>
                  <a:pt x="1443" y="874"/>
                </a:lnTo>
                <a:lnTo>
                  <a:pt x="1490" y="905"/>
                </a:lnTo>
                <a:lnTo>
                  <a:pt x="1502" y="912"/>
                </a:lnTo>
                <a:lnTo>
                  <a:pt x="1516" y="919"/>
                </a:lnTo>
                <a:lnTo>
                  <a:pt x="1535" y="929"/>
                </a:lnTo>
                <a:lnTo>
                  <a:pt x="1558" y="939"/>
                </a:lnTo>
                <a:lnTo>
                  <a:pt x="1571" y="945"/>
                </a:lnTo>
                <a:lnTo>
                  <a:pt x="1586" y="950"/>
                </a:lnTo>
                <a:lnTo>
                  <a:pt x="1618" y="962"/>
                </a:lnTo>
                <a:lnTo>
                  <a:pt x="1635" y="967"/>
                </a:lnTo>
                <a:lnTo>
                  <a:pt x="1653" y="972"/>
                </a:lnTo>
                <a:lnTo>
                  <a:pt x="1680" y="979"/>
                </a:lnTo>
                <a:lnTo>
                  <a:pt x="1695" y="981"/>
                </a:lnTo>
                <a:lnTo>
                  <a:pt x="1709" y="984"/>
                </a:lnTo>
                <a:lnTo>
                  <a:pt x="1737" y="988"/>
                </a:lnTo>
                <a:lnTo>
                  <a:pt x="1763" y="991"/>
                </a:lnTo>
                <a:lnTo>
                  <a:pt x="1786" y="993"/>
                </a:lnTo>
                <a:lnTo>
                  <a:pt x="1804" y="994"/>
                </a:lnTo>
                <a:lnTo>
                  <a:pt x="1820" y="995"/>
                </a:lnTo>
                <a:lnTo>
                  <a:pt x="1820" y="724"/>
                </a:lnTo>
                <a:lnTo>
                  <a:pt x="1813" y="725"/>
                </a:lnTo>
                <a:lnTo>
                  <a:pt x="1806" y="725"/>
                </a:lnTo>
                <a:lnTo>
                  <a:pt x="1789" y="724"/>
                </a:lnTo>
                <a:lnTo>
                  <a:pt x="1769" y="722"/>
                </a:lnTo>
                <a:lnTo>
                  <a:pt x="1748" y="718"/>
                </a:lnTo>
                <a:lnTo>
                  <a:pt x="1724" y="712"/>
                </a:lnTo>
                <a:lnTo>
                  <a:pt x="1712" y="708"/>
                </a:lnTo>
                <a:lnTo>
                  <a:pt x="1700" y="704"/>
                </a:lnTo>
                <a:lnTo>
                  <a:pt x="1674" y="695"/>
                </a:lnTo>
                <a:lnTo>
                  <a:pt x="1661" y="689"/>
                </a:lnTo>
                <a:lnTo>
                  <a:pt x="1648" y="683"/>
                </a:lnTo>
                <a:close/>
                <a:moveTo>
                  <a:pt x="0" y="0"/>
                </a:moveTo>
                <a:lnTo>
                  <a:pt x="567" y="0"/>
                </a:lnTo>
                <a:lnTo>
                  <a:pt x="1135" y="0"/>
                </a:lnTo>
                <a:lnTo>
                  <a:pt x="1702" y="0"/>
                </a:lnTo>
                <a:lnTo>
                  <a:pt x="2269" y="0"/>
                </a:lnTo>
                <a:lnTo>
                  <a:pt x="2269" y="568"/>
                </a:lnTo>
                <a:lnTo>
                  <a:pt x="2269" y="1135"/>
                </a:lnTo>
                <a:lnTo>
                  <a:pt x="2269" y="1703"/>
                </a:lnTo>
                <a:lnTo>
                  <a:pt x="2269" y="2270"/>
                </a:lnTo>
                <a:lnTo>
                  <a:pt x="1702" y="2270"/>
                </a:lnTo>
                <a:lnTo>
                  <a:pt x="1135" y="2270"/>
                </a:lnTo>
                <a:lnTo>
                  <a:pt x="567" y="2270"/>
                </a:lnTo>
                <a:lnTo>
                  <a:pt x="0" y="2270"/>
                </a:lnTo>
                <a:lnTo>
                  <a:pt x="0" y="1703"/>
                </a:lnTo>
                <a:lnTo>
                  <a:pt x="0" y="1135"/>
                </a:lnTo>
                <a:lnTo>
                  <a:pt x="0" y="568"/>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Tree>
    <p:extLst>
      <p:ext uri="{BB962C8B-B14F-4D97-AF65-F5344CB8AC3E}">
        <p14:creationId xmlns:p14="http://schemas.microsoft.com/office/powerpoint/2010/main" val="31839460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Logo Beig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7877A6B2-239F-4611-8473-1DFB4DDB7D3E}" type="datetime1">
              <a:rPr lang="fi-FI" smtClean="0"/>
              <a:t>9.6.2026</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r>
              <a:rPr lang="fi-FI" dirty="0"/>
              <a:t>JYU Since 1863.</a:t>
            </a:r>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userDrawn="1"/>
        </p:nvGrpSpPr>
        <p:grpSpPr>
          <a:xfrm>
            <a:off x="4368000" y="1916832"/>
            <a:ext cx="3456000" cy="2239841"/>
            <a:chOff x="4527550" y="2341563"/>
            <a:chExt cx="3135313" cy="2032001"/>
          </a:xfrm>
          <a:solidFill>
            <a:schemeClr val="accent1"/>
          </a:solidFill>
        </p:grpSpPr>
        <p:sp>
          <p:nvSpPr>
            <p:cNvPr id="7" name="Freeform 6"/>
            <p:cNvSpPr>
              <a:spLocks noEditPoints="1"/>
            </p:cNvSpPr>
            <p:nvPr userDrawn="1"/>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userDrawn="1"/>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userDrawn="1"/>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sp>
        <p:nvSpPr>
          <p:cNvPr id="18" name="Freeform 17">
            <a:hlinkClick r:id="rId2" tooltip="Facebook"/>
            <a:extLst>
              <a:ext uri="{C183D7F6-B498-43B3-948B-1728B52AA6E4}">
                <adec:decorative xmlns:adec="http://schemas.microsoft.com/office/drawing/2017/decorative" val="1"/>
              </a:ext>
            </a:extLst>
          </p:cNvPr>
          <p:cNvSpPr>
            <a:spLocks noChangeAspect="1" noEditPoints="1"/>
          </p:cNvSpPr>
          <p:nvPr userDrawn="1"/>
        </p:nvSpPr>
        <p:spPr bwMode="auto">
          <a:xfrm>
            <a:off x="523174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3" tooltip="LinkedIn"/>
            <a:extLst>
              <a:ext uri="{C183D7F6-B498-43B3-948B-1728B52AA6E4}">
                <adec:decorative xmlns:adec="http://schemas.microsoft.com/office/drawing/2017/decorative" val="1"/>
              </a:ext>
            </a:extLst>
          </p:cNvPr>
          <p:cNvSpPr>
            <a:spLocks noChangeAspect="1" noEditPoints="1"/>
          </p:cNvSpPr>
          <p:nvPr userDrawn="1"/>
        </p:nvSpPr>
        <p:spPr bwMode="auto">
          <a:xfrm>
            <a:off x="595233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4" tooltip="YouTube"/>
            <a:extLst>
              <a:ext uri="{C183D7F6-B498-43B3-948B-1728B52AA6E4}">
                <adec:decorative xmlns:adec="http://schemas.microsoft.com/office/drawing/2017/decorative" val="1"/>
              </a:ext>
            </a:extLst>
          </p:cNvPr>
          <p:cNvSpPr>
            <a:spLocks noChangeAspect="1" noEditPoints="1"/>
          </p:cNvSpPr>
          <p:nvPr userDrawn="1"/>
        </p:nvSpPr>
        <p:spPr bwMode="auto">
          <a:xfrm>
            <a:off x="631234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5" tooltip="Instagram"/>
            <a:extLst>
              <a:ext uri="{C183D7F6-B498-43B3-948B-1728B52AA6E4}">
                <adec:decorative xmlns:adec="http://schemas.microsoft.com/office/drawing/2017/decorative" val="1"/>
              </a:ext>
            </a:extLst>
          </p:cNvPr>
          <p:cNvSpPr>
            <a:spLocks noChangeAspect="1" noEditPoints="1"/>
          </p:cNvSpPr>
          <p:nvPr userDrawn="1"/>
        </p:nvSpPr>
        <p:spPr bwMode="auto">
          <a:xfrm>
            <a:off x="559216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5" name="Freeform 21">
            <a:hlinkClick r:id="rId6" tooltip="TikTok"/>
            <a:extLst>
              <a:ext uri="{FF2B5EF4-FFF2-40B4-BE49-F238E27FC236}">
                <a16:creationId xmlns:a16="http://schemas.microsoft.com/office/drawing/2014/main" id="{61261DC5-6681-30A9-1D18-CFA01291D35A}"/>
              </a:ext>
              <a:ext uri="{C183D7F6-B498-43B3-948B-1728B52AA6E4}">
                <adec:decorative xmlns:adec="http://schemas.microsoft.com/office/drawing/2017/decorative" val="1"/>
              </a:ext>
            </a:extLst>
          </p:cNvPr>
          <p:cNvSpPr>
            <a:spLocks noChangeAspect="1" noEditPoints="1"/>
          </p:cNvSpPr>
          <p:nvPr userDrawn="1"/>
        </p:nvSpPr>
        <p:spPr bwMode="auto">
          <a:xfrm>
            <a:off x="6672384" y="5013176"/>
            <a:ext cx="287873" cy="288000"/>
          </a:xfrm>
          <a:custGeom>
            <a:avLst/>
            <a:gdLst>
              <a:gd name="T0" fmla="*/ 1585 w 2269"/>
              <a:gd name="T1" fmla="*/ 641 h 2270"/>
              <a:gd name="T2" fmla="*/ 1526 w 2269"/>
              <a:gd name="T3" fmla="*/ 583 h 2270"/>
              <a:gd name="T4" fmla="*/ 1478 w 2269"/>
              <a:gd name="T5" fmla="*/ 507 h 2270"/>
              <a:gd name="T6" fmla="*/ 1450 w 2269"/>
              <a:gd name="T7" fmla="*/ 428 h 2270"/>
              <a:gd name="T8" fmla="*/ 1443 w 2269"/>
              <a:gd name="T9" fmla="*/ 347 h 2270"/>
              <a:gd name="T10" fmla="*/ 1170 w 2269"/>
              <a:gd name="T11" fmla="*/ 1439 h 2270"/>
              <a:gd name="T12" fmla="*/ 1158 w 2269"/>
              <a:gd name="T13" fmla="*/ 1503 h 2270"/>
              <a:gd name="T14" fmla="*/ 1117 w 2269"/>
              <a:gd name="T15" fmla="*/ 1576 h 2270"/>
              <a:gd name="T16" fmla="*/ 1064 w 2269"/>
              <a:gd name="T17" fmla="*/ 1624 h 2270"/>
              <a:gd name="T18" fmla="*/ 983 w 2269"/>
              <a:gd name="T19" fmla="*/ 1657 h 2270"/>
              <a:gd name="T20" fmla="*/ 916 w 2269"/>
              <a:gd name="T21" fmla="*/ 1660 h 2270"/>
              <a:gd name="T22" fmla="*/ 850 w 2269"/>
              <a:gd name="T23" fmla="*/ 1643 h 2270"/>
              <a:gd name="T24" fmla="*/ 793 w 2269"/>
              <a:gd name="T25" fmla="*/ 1608 h 2270"/>
              <a:gd name="T26" fmla="*/ 749 w 2269"/>
              <a:gd name="T27" fmla="*/ 1559 h 2270"/>
              <a:gd name="T28" fmla="*/ 720 w 2269"/>
              <a:gd name="T29" fmla="*/ 1498 h 2270"/>
              <a:gd name="T30" fmla="*/ 709 w 2269"/>
              <a:gd name="T31" fmla="*/ 1429 h 2270"/>
              <a:gd name="T32" fmla="*/ 720 w 2269"/>
              <a:gd name="T33" fmla="*/ 1361 h 2270"/>
              <a:gd name="T34" fmla="*/ 749 w 2269"/>
              <a:gd name="T35" fmla="*/ 1300 h 2270"/>
              <a:gd name="T36" fmla="*/ 793 w 2269"/>
              <a:gd name="T37" fmla="*/ 1251 h 2270"/>
              <a:gd name="T38" fmla="*/ 850 w 2269"/>
              <a:gd name="T39" fmla="*/ 1216 h 2270"/>
              <a:gd name="T40" fmla="*/ 904 w 2269"/>
              <a:gd name="T41" fmla="*/ 1201 h 2270"/>
              <a:gd name="T42" fmla="*/ 984 w 2269"/>
              <a:gd name="T43" fmla="*/ 1202 h 2270"/>
              <a:gd name="T44" fmla="*/ 984 w 2269"/>
              <a:gd name="T45" fmla="*/ 929 h 2270"/>
              <a:gd name="T46" fmla="*/ 892 w 2269"/>
              <a:gd name="T47" fmla="*/ 930 h 2270"/>
              <a:gd name="T48" fmla="*/ 791 w 2269"/>
              <a:gd name="T49" fmla="*/ 952 h 2270"/>
              <a:gd name="T50" fmla="*/ 719 w 2269"/>
              <a:gd name="T51" fmla="*/ 981 h 2270"/>
              <a:gd name="T52" fmla="*/ 630 w 2269"/>
              <a:gd name="T53" fmla="*/ 1037 h 2270"/>
              <a:gd name="T54" fmla="*/ 578 w 2269"/>
              <a:gd name="T55" fmla="*/ 1086 h 2270"/>
              <a:gd name="T56" fmla="*/ 528 w 2269"/>
              <a:gd name="T57" fmla="*/ 1150 h 2270"/>
              <a:gd name="T58" fmla="*/ 481 w 2269"/>
              <a:gd name="T59" fmla="*/ 1237 h 2270"/>
              <a:gd name="T60" fmla="*/ 450 w 2269"/>
              <a:gd name="T61" fmla="*/ 1351 h 2270"/>
              <a:gd name="T62" fmla="*/ 444 w 2269"/>
              <a:gd name="T63" fmla="*/ 1460 h 2270"/>
              <a:gd name="T64" fmla="*/ 463 w 2269"/>
              <a:gd name="T65" fmla="*/ 1568 h 2270"/>
              <a:gd name="T66" fmla="*/ 501 w 2269"/>
              <a:gd name="T67" fmla="*/ 1664 h 2270"/>
              <a:gd name="T68" fmla="*/ 547 w 2269"/>
              <a:gd name="T69" fmla="*/ 1736 h 2270"/>
              <a:gd name="T70" fmla="*/ 632 w 2269"/>
              <a:gd name="T71" fmla="*/ 1823 h 2270"/>
              <a:gd name="T72" fmla="*/ 727 w 2269"/>
              <a:gd name="T73" fmla="*/ 1883 h 2270"/>
              <a:gd name="T74" fmla="*/ 854 w 2269"/>
              <a:gd name="T75" fmla="*/ 1923 h 2270"/>
              <a:gd name="T76" fmla="*/ 937 w 2269"/>
              <a:gd name="T77" fmla="*/ 1931 h 2270"/>
              <a:gd name="T78" fmla="*/ 1049 w 2269"/>
              <a:gd name="T79" fmla="*/ 1920 h 2270"/>
              <a:gd name="T80" fmla="*/ 1151 w 2269"/>
              <a:gd name="T81" fmla="*/ 1886 h 2270"/>
              <a:gd name="T82" fmla="*/ 1251 w 2269"/>
              <a:gd name="T83" fmla="*/ 1824 h 2270"/>
              <a:gd name="T84" fmla="*/ 1319 w 2269"/>
              <a:gd name="T85" fmla="*/ 1760 h 2270"/>
              <a:gd name="T86" fmla="*/ 1392 w 2269"/>
              <a:gd name="T87" fmla="*/ 1648 h 2270"/>
              <a:gd name="T88" fmla="*/ 1426 w 2269"/>
              <a:gd name="T89" fmla="*/ 1557 h 2270"/>
              <a:gd name="T90" fmla="*/ 1443 w 2269"/>
              <a:gd name="T91" fmla="*/ 1447 h 2270"/>
              <a:gd name="T92" fmla="*/ 1535 w 2269"/>
              <a:gd name="T93" fmla="*/ 929 h 2270"/>
              <a:gd name="T94" fmla="*/ 1653 w 2269"/>
              <a:gd name="T95" fmla="*/ 972 h 2270"/>
              <a:gd name="T96" fmla="*/ 1786 w 2269"/>
              <a:gd name="T97" fmla="*/ 993 h 2270"/>
              <a:gd name="T98" fmla="*/ 1789 w 2269"/>
              <a:gd name="T99" fmla="*/ 724 h 2270"/>
              <a:gd name="T100" fmla="*/ 1674 w 2269"/>
              <a:gd name="T101" fmla="*/ 695 h 2270"/>
              <a:gd name="T102" fmla="*/ 1702 w 2269"/>
              <a:gd name="T103" fmla="*/ 0 h 2270"/>
              <a:gd name="T104" fmla="*/ 1702 w 2269"/>
              <a:gd name="T105" fmla="*/ 2270 h 2270"/>
              <a:gd name="T106" fmla="*/ 0 w 2269"/>
              <a:gd name="T107" fmla="*/ 568 h 2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9" h="2270">
                <a:moveTo>
                  <a:pt x="1648" y="683"/>
                </a:moveTo>
                <a:lnTo>
                  <a:pt x="1632" y="674"/>
                </a:lnTo>
                <a:lnTo>
                  <a:pt x="1617" y="664"/>
                </a:lnTo>
                <a:lnTo>
                  <a:pt x="1606" y="657"/>
                </a:lnTo>
                <a:lnTo>
                  <a:pt x="1596" y="649"/>
                </a:lnTo>
                <a:lnTo>
                  <a:pt x="1585" y="641"/>
                </a:lnTo>
                <a:lnTo>
                  <a:pt x="1575" y="633"/>
                </a:lnTo>
                <a:lnTo>
                  <a:pt x="1565" y="624"/>
                </a:lnTo>
                <a:lnTo>
                  <a:pt x="1555" y="615"/>
                </a:lnTo>
                <a:lnTo>
                  <a:pt x="1546" y="606"/>
                </a:lnTo>
                <a:lnTo>
                  <a:pt x="1537" y="596"/>
                </a:lnTo>
                <a:lnTo>
                  <a:pt x="1526" y="583"/>
                </a:lnTo>
                <a:lnTo>
                  <a:pt x="1516" y="571"/>
                </a:lnTo>
                <a:lnTo>
                  <a:pt x="1507" y="557"/>
                </a:lnTo>
                <a:lnTo>
                  <a:pt x="1499" y="544"/>
                </a:lnTo>
                <a:lnTo>
                  <a:pt x="1491" y="531"/>
                </a:lnTo>
                <a:lnTo>
                  <a:pt x="1484" y="519"/>
                </a:lnTo>
                <a:lnTo>
                  <a:pt x="1478" y="507"/>
                </a:lnTo>
                <a:lnTo>
                  <a:pt x="1472" y="495"/>
                </a:lnTo>
                <a:lnTo>
                  <a:pt x="1467" y="483"/>
                </a:lnTo>
                <a:lnTo>
                  <a:pt x="1463" y="471"/>
                </a:lnTo>
                <a:lnTo>
                  <a:pt x="1459" y="460"/>
                </a:lnTo>
                <a:lnTo>
                  <a:pt x="1456" y="449"/>
                </a:lnTo>
                <a:lnTo>
                  <a:pt x="1450" y="428"/>
                </a:lnTo>
                <a:lnTo>
                  <a:pt x="1446" y="409"/>
                </a:lnTo>
                <a:lnTo>
                  <a:pt x="1444" y="394"/>
                </a:lnTo>
                <a:lnTo>
                  <a:pt x="1443" y="381"/>
                </a:lnTo>
                <a:lnTo>
                  <a:pt x="1442" y="370"/>
                </a:lnTo>
                <a:lnTo>
                  <a:pt x="1442" y="360"/>
                </a:lnTo>
                <a:lnTo>
                  <a:pt x="1443" y="347"/>
                </a:lnTo>
                <a:lnTo>
                  <a:pt x="1443" y="342"/>
                </a:lnTo>
                <a:lnTo>
                  <a:pt x="1171" y="342"/>
                </a:lnTo>
                <a:lnTo>
                  <a:pt x="1171" y="870"/>
                </a:lnTo>
                <a:lnTo>
                  <a:pt x="1171" y="1397"/>
                </a:lnTo>
                <a:lnTo>
                  <a:pt x="1170" y="1418"/>
                </a:lnTo>
                <a:lnTo>
                  <a:pt x="1170" y="1439"/>
                </a:lnTo>
                <a:lnTo>
                  <a:pt x="1170" y="1444"/>
                </a:lnTo>
                <a:lnTo>
                  <a:pt x="1170" y="1447"/>
                </a:lnTo>
                <a:lnTo>
                  <a:pt x="1168" y="1461"/>
                </a:lnTo>
                <a:lnTo>
                  <a:pt x="1166" y="1475"/>
                </a:lnTo>
                <a:lnTo>
                  <a:pt x="1162" y="1489"/>
                </a:lnTo>
                <a:lnTo>
                  <a:pt x="1158" y="1503"/>
                </a:lnTo>
                <a:lnTo>
                  <a:pt x="1153" y="1516"/>
                </a:lnTo>
                <a:lnTo>
                  <a:pt x="1148" y="1529"/>
                </a:lnTo>
                <a:lnTo>
                  <a:pt x="1141" y="1542"/>
                </a:lnTo>
                <a:lnTo>
                  <a:pt x="1134" y="1554"/>
                </a:lnTo>
                <a:lnTo>
                  <a:pt x="1125" y="1565"/>
                </a:lnTo>
                <a:lnTo>
                  <a:pt x="1117" y="1576"/>
                </a:lnTo>
                <a:lnTo>
                  <a:pt x="1112" y="1582"/>
                </a:lnTo>
                <a:lnTo>
                  <a:pt x="1108" y="1587"/>
                </a:lnTo>
                <a:lnTo>
                  <a:pt x="1098" y="1597"/>
                </a:lnTo>
                <a:lnTo>
                  <a:pt x="1087" y="1607"/>
                </a:lnTo>
                <a:lnTo>
                  <a:pt x="1076" y="1615"/>
                </a:lnTo>
                <a:lnTo>
                  <a:pt x="1064" y="1624"/>
                </a:lnTo>
                <a:lnTo>
                  <a:pt x="1052" y="1631"/>
                </a:lnTo>
                <a:lnTo>
                  <a:pt x="1039" y="1638"/>
                </a:lnTo>
                <a:lnTo>
                  <a:pt x="1025" y="1644"/>
                </a:lnTo>
                <a:lnTo>
                  <a:pt x="1012" y="1649"/>
                </a:lnTo>
                <a:lnTo>
                  <a:pt x="998" y="1653"/>
                </a:lnTo>
                <a:lnTo>
                  <a:pt x="983" y="1657"/>
                </a:lnTo>
                <a:lnTo>
                  <a:pt x="969" y="1659"/>
                </a:lnTo>
                <a:lnTo>
                  <a:pt x="961" y="1660"/>
                </a:lnTo>
                <a:lnTo>
                  <a:pt x="954" y="1660"/>
                </a:lnTo>
                <a:lnTo>
                  <a:pt x="939" y="1661"/>
                </a:lnTo>
                <a:lnTo>
                  <a:pt x="927" y="1661"/>
                </a:lnTo>
                <a:lnTo>
                  <a:pt x="916" y="1660"/>
                </a:lnTo>
                <a:lnTo>
                  <a:pt x="904" y="1658"/>
                </a:lnTo>
                <a:lnTo>
                  <a:pt x="893" y="1656"/>
                </a:lnTo>
                <a:lnTo>
                  <a:pt x="882" y="1654"/>
                </a:lnTo>
                <a:lnTo>
                  <a:pt x="871" y="1650"/>
                </a:lnTo>
                <a:lnTo>
                  <a:pt x="860" y="1647"/>
                </a:lnTo>
                <a:lnTo>
                  <a:pt x="850" y="1643"/>
                </a:lnTo>
                <a:lnTo>
                  <a:pt x="840" y="1638"/>
                </a:lnTo>
                <a:lnTo>
                  <a:pt x="830" y="1633"/>
                </a:lnTo>
                <a:lnTo>
                  <a:pt x="820" y="1627"/>
                </a:lnTo>
                <a:lnTo>
                  <a:pt x="811" y="1621"/>
                </a:lnTo>
                <a:lnTo>
                  <a:pt x="802" y="1615"/>
                </a:lnTo>
                <a:lnTo>
                  <a:pt x="793" y="1608"/>
                </a:lnTo>
                <a:lnTo>
                  <a:pt x="785" y="1601"/>
                </a:lnTo>
                <a:lnTo>
                  <a:pt x="777" y="1593"/>
                </a:lnTo>
                <a:lnTo>
                  <a:pt x="769" y="1585"/>
                </a:lnTo>
                <a:lnTo>
                  <a:pt x="762" y="1577"/>
                </a:lnTo>
                <a:lnTo>
                  <a:pt x="755" y="1568"/>
                </a:lnTo>
                <a:lnTo>
                  <a:pt x="749" y="1559"/>
                </a:lnTo>
                <a:lnTo>
                  <a:pt x="743" y="1549"/>
                </a:lnTo>
                <a:lnTo>
                  <a:pt x="737" y="1540"/>
                </a:lnTo>
                <a:lnTo>
                  <a:pt x="732" y="1530"/>
                </a:lnTo>
                <a:lnTo>
                  <a:pt x="727" y="1519"/>
                </a:lnTo>
                <a:lnTo>
                  <a:pt x="723" y="1509"/>
                </a:lnTo>
                <a:lnTo>
                  <a:pt x="720" y="1498"/>
                </a:lnTo>
                <a:lnTo>
                  <a:pt x="717" y="1487"/>
                </a:lnTo>
                <a:lnTo>
                  <a:pt x="714" y="1476"/>
                </a:lnTo>
                <a:lnTo>
                  <a:pt x="712" y="1465"/>
                </a:lnTo>
                <a:lnTo>
                  <a:pt x="711" y="1453"/>
                </a:lnTo>
                <a:lnTo>
                  <a:pt x="710" y="1441"/>
                </a:lnTo>
                <a:lnTo>
                  <a:pt x="709" y="1429"/>
                </a:lnTo>
                <a:lnTo>
                  <a:pt x="710" y="1417"/>
                </a:lnTo>
                <a:lnTo>
                  <a:pt x="711" y="1406"/>
                </a:lnTo>
                <a:lnTo>
                  <a:pt x="712" y="1394"/>
                </a:lnTo>
                <a:lnTo>
                  <a:pt x="714" y="1383"/>
                </a:lnTo>
                <a:lnTo>
                  <a:pt x="717" y="1371"/>
                </a:lnTo>
                <a:lnTo>
                  <a:pt x="720" y="1361"/>
                </a:lnTo>
                <a:lnTo>
                  <a:pt x="723" y="1350"/>
                </a:lnTo>
                <a:lnTo>
                  <a:pt x="727" y="1339"/>
                </a:lnTo>
                <a:lnTo>
                  <a:pt x="732" y="1329"/>
                </a:lnTo>
                <a:lnTo>
                  <a:pt x="737" y="1319"/>
                </a:lnTo>
                <a:lnTo>
                  <a:pt x="743" y="1309"/>
                </a:lnTo>
                <a:lnTo>
                  <a:pt x="749" y="1300"/>
                </a:lnTo>
                <a:lnTo>
                  <a:pt x="755" y="1291"/>
                </a:lnTo>
                <a:lnTo>
                  <a:pt x="762" y="1282"/>
                </a:lnTo>
                <a:lnTo>
                  <a:pt x="769" y="1274"/>
                </a:lnTo>
                <a:lnTo>
                  <a:pt x="777" y="1266"/>
                </a:lnTo>
                <a:lnTo>
                  <a:pt x="785" y="1258"/>
                </a:lnTo>
                <a:lnTo>
                  <a:pt x="793" y="1251"/>
                </a:lnTo>
                <a:lnTo>
                  <a:pt x="802" y="1244"/>
                </a:lnTo>
                <a:lnTo>
                  <a:pt x="811" y="1237"/>
                </a:lnTo>
                <a:lnTo>
                  <a:pt x="820" y="1231"/>
                </a:lnTo>
                <a:lnTo>
                  <a:pt x="830" y="1226"/>
                </a:lnTo>
                <a:lnTo>
                  <a:pt x="840" y="1221"/>
                </a:lnTo>
                <a:lnTo>
                  <a:pt x="850" y="1216"/>
                </a:lnTo>
                <a:lnTo>
                  <a:pt x="860" y="1212"/>
                </a:lnTo>
                <a:lnTo>
                  <a:pt x="871" y="1208"/>
                </a:lnTo>
                <a:lnTo>
                  <a:pt x="876" y="1207"/>
                </a:lnTo>
                <a:lnTo>
                  <a:pt x="882" y="1205"/>
                </a:lnTo>
                <a:lnTo>
                  <a:pt x="893" y="1203"/>
                </a:lnTo>
                <a:lnTo>
                  <a:pt x="904" y="1201"/>
                </a:lnTo>
                <a:lnTo>
                  <a:pt x="916" y="1199"/>
                </a:lnTo>
                <a:lnTo>
                  <a:pt x="927" y="1198"/>
                </a:lnTo>
                <a:lnTo>
                  <a:pt x="939" y="1198"/>
                </a:lnTo>
                <a:lnTo>
                  <a:pt x="957" y="1199"/>
                </a:lnTo>
                <a:lnTo>
                  <a:pt x="975" y="1201"/>
                </a:lnTo>
                <a:lnTo>
                  <a:pt x="984" y="1202"/>
                </a:lnTo>
                <a:lnTo>
                  <a:pt x="993" y="1204"/>
                </a:lnTo>
                <a:lnTo>
                  <a:pt x="1001" y="1206"/>
                </a:lnTo>
                <a:lnTo>
                  <a:pt x="1010" y="1209"/>
                </a:lnTo>
                <a:lnTo>
                  <a:pt x="1010" y="932"/>
                </a:lnTo>
                <a:lnTo>
                  <a:pt x="997" y="930"/>
                </a:lnTo>
                <a:lnTo>
                  <a:pt x="984" y="929"/>
                </a:lnTo>
                <a:lnTo>
                  <a:pt x="971" y="928"/>
                </a:lnTo>
                <a:lnTo>
                  <a:pt x="958" y="928"/>
                </a:lnTo>
                <a:lnTo>
                  <a:pt x="932" y="928"/>
                </a:lnTo>
                <a:lnTo>
                  <a:pt x="919" y="928"/>
                </a:lnTo>
                <a:lnTo>
                  <a:pt x="905" y="929"/>
                </a:lnTo>
                <a:lnTo>
                  <a:pt x="892" y="930"/>
                </a:lnTo>
                <a:lnTo>
                  <a:pt x="880" y="932"/>
                </a:lnTo>
                <a:lnTo>
                  <a:pt x="854" y="936"/>
                </a:lnTo>
                <a:lnTo>
                  <a:pt x="828" y="941"/>
                </a:lnTo>
                <a:lnTo>
                  <a:pt x="816" y="944"/>
                </a:lnTo>
                <a:lnTo>
                  <a:pt x="803" y="948"/>
                </a:lnTo>
                <a:lnTo>
                  <a:pt x="791" y="952"/>
                </a:lnTo>
                <a:lnTo>
                  <a:pt x="779" y="956"/>
                </a:lnTo>
                <a:lnTo>
                  <a:pt x="766" y="960"/>
                </a:lnTo>
                <a:lnTo>
                  <a:pt x="754" y="965"/>
                </a:lnTo>
                <a:lnTo>
                  <a:pt x="742" y="970"/>
                </a:lnTo>
                <a:lnTo>
                  <a:pt x="730" y="975"/>
                </a:lnTo>
                <a:lnTo>
                  <a:pt x="719" y="981"/>
                </a:lnTo>
                <a:lnTo>
                  <a:pt x="707" y="987"/>
                </a:lnTo>
                <a:lnTo>
                  <a:pt x="696" y="993"/>
                </a:lnTo>
                <a:lnTo>
                  <a:pt x="684" y="1000"/>
                </a:lnTo>
                <a:lnTo>
                  <a:pt x="662" y="1014"/>
                </a:lnTo>
                <a:lnTo>
                  <a:pt x="641" y="1029"/>
                </a:lnTo>
                <a:lnTo>
                  <a:pt x="630" y="1037"/>
                </a:lnTo>
                <a:lnTo>
                  <a:pt x="620" y="1046"/>
                </a:lnTo>
                <a:lnTo>
                  <a:pt x="611" y="1053"/>
                </a:lnTo>
                <a:lnTo>
                  <a:pt x="603" y="1061"/>
                </a:lnTo>
                <a:lnTo>
                  <a:pt x="595" y="1069"/>
                </a:lnTo>
                <a:lnTo>
                  <a:pt x="586" y="1078"/>
                </a:lnTo>
                <a:lnTo>
                  <a:pt x="578" y="1086"/>
                </a:lnTo>
                <a:lnTo>
                  <a:pt x="571" y="1095"/>
                </a:lnTo>
                <a:lnTo>
                  <a:pt x="563" y="1104"/>
                </a:lnTo>
                <a:lnTo>
                  <a:pt x="556" y="1113"/>
                </a:lnTo>
                <a:lnTo>
                  <a:pt x="548" y="1122"/>
                </a:lnTo>
                <a:lnTo>
                  <a:pt x="541" y="1131"/>
                </a:lnTo>
                <a:lnTo>
                  <a:pt x="528" y="1150"/>
                </a:lnTo>
                <a:lnTo>
                  <a:pt x="515" y="1169"/>
                </a:lnTo>
                <a:lnTo>
                  <a:pt x="504" y="1190"/>
                </a:lnTo>
                <a:lnTo>
                  <a:pt x="498" y="1200"/>
                </a:lnTo>
                <a:lnTo>
                  <a:pt x="494" y="1207"/>
                </a:lnTo>
                <a:lnTo>
                  <a:pt x="490" y="1216"/>
                </a:lnTo>
                <a:lnTo>
                  <a:pt x="481" y="1237"/>
                </a:lnTo>
                <a:lnTo>
                  <a:pt x="471" y="1263"/>
                </a:lnTo>
                <a:lnTo>
                  <a:pt x="466" y="1278"/>
                </a:lnTo>
                <a:lnTo>
                  <a:pt x="462" y="1295"/>
                </a:lnTo>
                <a:lnTo>
                  <a:pt x="457" y="1312"/>
                </a:lnTo>
                <a:lnTo>
                  <a:pt x="453" y="1331"/>
                </a:lnTo>
                <a:lnTo>
                  <a:pt x="450" y="1351"/>
                </a:lnTo>
                <a:lnTo>
                  <a:pt x="447" y="1372"/>
                </a:lnTo>
                <a:lnTo>
                  <a:pt x="445" y="1395"/>
                </a:lnTo>
                <a:lnTo>
                  <a:pt x="443" y="1419"/>
                </a:lnTo>
                <a:lnTo>
                  <a:pt x="443" y="1432"/>
                </a:lnTo>
                <a:lnTo>
                  <a:pt x="443" y="1446"/>
                </a:lnTo>
                <a:lnTo>
                  <a:pt x="444" y="1460"/>
                </a:lnTo>
                <a:lnTo>
                  <a:pt x="445" y="1473"/>
                </a:lnTo>
                <a:lnTo>
                  <a:pt x="448" y="1500"/>
                </a:lnTo>
                <a:lnTo>
                  <a:pt x="450" y="1513"/>
                </a:lnTo>
                <a:lnTo>
                  <a:pt x="453" y="1525"/>
                </a:lnTo>
                <a:lnTo>
                  <a:pt x="458" y="1548"/>
                </a:lnTo>
                <a:lnTo>
                  <a:pt x="463" y="1568"/>
                </a:lnTo>
                <a:lnTo>
                  <a:pt x="468" y="1586"/>
                </a:lnTo>
                <a:lnTo>
                  <a:pt x="473" y="1600"/>
                </a:lnTo>
                <a:lnTo>
                  <a:pt x="481" y="1621"/>
                </a:lnTo>
                <a:lnTo>
                  <a:pt x="488" y="1637"/>
                </a:lnTo>
                <a:lnTo>
                  <a:pt x="496" y="1655"/>
                </a:lnTo>
                <a:lnTo>
                  <a:pt x="501" y="1664"/>
                </a:lnTo>
                <a:lnTo>
                  <a:pt x="507" y="1674"/>
                </a:lnTo>
                <a:lnTo>
                  <a:pt x="512" y="1684"/>
                </a:lnTo>
                <a:lnTo>
                  <a:pt x="518" y="1694"/>
                </a:lnTo>
                <a:lnTo>
                  <a:pt x="532" y="1716"/>
                </a:lnTo>
                <a:lnTo>
                  <a:pt x="539" y="1726"/>
                </a:lnTo>
                <a:lnTo>
                  <a:pt x="547" y="1736"/>
                </a:lnTo>
                <a:lnTo>
                  <a:pt x="559" y="1752"/>
                </a:lnTo>
                <a:lnTo>
                  <a:pt x="573" y="1767"/>
                </a:lnTo>
                <a:lnTo>
                  <a:pt x="587" y="1782"/>
                </a:lnTo>
                <a:lnTo>
                  <a:pt x="602" y="1796"/>
                </a:lnTo>
                <a:lnTo>
                  <a:pt x="617" y="1810"/>
                </a:lnTo>
                <a:lnTo>
                  <a:pt x="632" y="1823"/>
                </a:lnTo>
                <a:lnTo>
                  <a:pt x="648" y="1836"/>
                </a:lnTo>
                <a:lnTo>
                  <a:pt x="665" y="1848"/>
                </a:lnTo>
                <a:lnTo>
                  <a:pt x="690" y="1863"/>
                </a:lnTo>
                <a:lnTo>
                  <a:pt x="702" y="1870"/>
                </a:lnTo>
                <a:lnTo>
                  <a:pt x="715" y="1877"/>
                </a:lnTo>
                <a:lnTo>
                  <a:pt x="727" y="1883"/>
                </a:lnTo>
                <a:lnTo>
                  <a:pt x="740" y="1889"/>
                </a:lnTo>
                <a:lnTo>
                  <a:pt x="764" y="1899"/>
                </a:lnTo>
                <a:lnTo>
                  <a:pt x="788" y="1907"/>
                </a:lnTo>
                <a:lnTo>
                  <a:pt x="811" y="1914"/>
                </a:lnTo>
                <a:lnTo>
                  <a:pt x="833" y="1919"/>
                </a:lnTo>
                <a:lnTo>
                  <a:pt x="854" y="1923"/>
                </a:lnTo>
                <a:lnTo>
                  <a:pt x="873" y="1926"/>
                </a:lnTo>
                <a:lnTo>
                  <a:pt x="890" y="1929"/>
                </a:lnTo>
                <a:lnTo>
                  <a:pt x="906" y="1930"/>
                </a:lnTo>
                <a:lnTo>
                  <a:pt x="919" y="1931"/>
                </a:lnTo>
                <a:lnTo>
                  <a:pt x="929" y="1931"/>
                </a:lnTo>
                <a:lnTo>
                  <a:pt x="937" y="1931"/>
                </a:lnTo>
                <a:lnTo>
                  <a:pt x="944" y="1931"/>
                </a:lnTo>
                <a:lnTo>
                  <a:pt x="973" y="1930"/>
                </a:lnTo>
                <a:lnTo>
                  <a:pt x="995" y="1929"/>
                </a:lnTo>
                <a:lnTo>
                  <a:pt x="1007" y="1927"/>
                </a:lnTo>
                <a:lnTo>
                  <a:pt x="1020" y="1925"/>
                </a:lnTo>
                <a:lnTo>
                  <a:pt x="1049" y="1920"/>
                </a:lnTo>
                <a:lnTo>
                  <a:pt x="1065" y="1916"/>
                </a:lnTo>
                <a:lnTo>
                  <a:pt x="1081" y="1912"/>
                </a:lnTo>
                <a:lnTo>
                  <a:pt x="1097" y="1907"/>
                </a:lnTo>
                <a:lnTo>
                  <a:pt x="1115" y="1901"/>
                </a:lnTo>
                <a:lnTo>
                  <a:pt x="1133" y="1894"/>
                </a:lnTo>
                <a:lnTo>
                  <a:pt x="1151" y="1886"/>
                </a:lnTo>
                <a:lnTo>
                  <a:pt x="1171" y="1876"/>
                </a:lnTo>
                <a:lnTo>
                  <a:pt x="1189" y="1866"/>
                </a:lnTo>
                <a:lnTo>
                  <a:pt x="1206" y="1855"/>
                </a:lnTo>
                <a:lnTo>
                  <a:pt x="1222" y="1845"/>
                </a:lnTo>
                <a:lnTo>
                  <a:pt x="1237" y="1834"/>
                </a:lnTo>
                <a:lnTo>
                  <a:pt x="1251" y="1824"/>
                </a:lnTo>
                <a:lnTo>
                  <a:pt x="1264" y="1813"/>
                </a:lnTo>
                <a:lnTo>
                  <a:pt x="1275" y="1804"/>
                </a:lnTo>
                <a:lnTo>
                  <a:pt x="1285" y="1795"/>
                </a:lnTo>
                <a:lnTo>
                  <a:pt x="1294" y="1786"/>
                </a:lnTo>
                <a:lnTo>
                  <a:pt x="1308" y="1772"/>
                </a:lnTo>
                <a:lnTo>
                  <a:pt x="1319" y="1760"/>
                </a:lnTo>
                <a:lnTo>
                  <a:pt x="1333" y="1742"/>
                </a:lnTo>
                <a:lnTo>
                  <a:pt x="1346" y="1725"/>
                </a:lnTo>
                <a:lnTo>
                  <a:pt x="1359" y="1706"/>
                </a:lnTo>
                <a:lnTo>
                  <a:pt x="1371" y="1687"/>
                </a:lnTo>
                <a:lnTo>
                  <a:pt x="1382" y="1667"/>
                </a:lnTo>
                <a:lnTo>
                  <a:pt x="1392" y="1648"/>
                </a:lnTo>
                <a:lnTo>
                  <a:pt x="1402" y="1627"/>
                </a:lnTo>
                <a:lnTo>
                  <a:pt x="1410" y="1607"/>
                </a:lnTo>
                <a:lnTo>
                  <a:pt x="1415" y="1595"/>
                </a:lnTo>
                <a:lnTo>
                  <a:pt x="1419" y="1582"/>
                </a:lnTo>
                <a:lnTo>
                  <a:pt x="1422" y="1569"/>
                </a:lnTo>
                <a:lnTo>
                  <a:pt x="1426" y="1557"/>
                </a:lnTo>
                <a:lnTo>
                  <a:pt x="1431" y="1532"/>
                </a:lnTo>
                <a:lnTo>
                  <a:pt x="1436" y="1507"/>
                </a:lnTo>
                <a:lnTo>
                  <a:pt x="1438" y="1496"/>
                </a:lnTo>
                <a:lnTo>
                  <a:pt x="1439" y="1485"/>
                </a:lnTo>
                <a:lnTo>
                  <a:pt x="1441" y="1464"/>
                </a:lnTo>
                <a:lnTo>
                  <a:pt x="1443" y="1447"/>
                </a:lnTo>
                <a:lnTo>
                  <a:pt x="1443" y="1433"/>
                </a:lnTo>
                <a:lnTo>
                  <a:pt x="1443" y="874"/>
                </a:lnTo>
                <a:lnTo>
                  <a:pt x="1490" y="905"/>
                </a:lnTo>
                <a:lnTo>
                  <a:pt x="1502" y="912"/>
                </a:lnTo>
                <a:lnTo>
                  <a:pt x="1516" y="919"/>
                </a:lnTo>
                <a:lnTo>
                  <a:pt x="1535" y="929"/>
                </a:lnTo>
                <a:lnTo>
                  <a:pt x="1558" y="939"/>
                </a:lnTo>
                <a:lnTo>
                  <a:pt x="1571" y="945"/>
                </a:lnTo>
                <a:lnTo>
                  <a:pt x="1586" y="950"/>
                </a:lnTo>
                <a:lnTo>
                  <a:pt x="1618" y="962"/>
                </a:lnTo>
                <a:lnTo>
                  <a:pt x="1635" y="967"/>
                </a:lnTo>
                <a:lnTo>
                  <a:pt x="1653" y="972"/>
                </a:lnTo>
                <a:lnTo>
                  <a:pt x="1680" y="979"/>
                </a:lnTo>
                <a:lnTo>
                  <a:pt x="1695" y="981"/>
                </a:lnTo>
                <a:lnTo>
                  <a:pt x="1709" y="984"/>
                </a:lnTo>
                <a:lnTo>
                  <a:pt x="1737" y="988"/>
                </a:lnTo>
                <a:lnTo>
                  <a:pt x="1763" y="991"/>
                </a:lnTo>
                <a:lnTo>
                  <a:pt x="1786" y="993"/>
                </a:lnTo>
                <a:lnTo>
                  <a:pt x="1804" y="994"/>
                </a:lnTo>
                <a:lnTo>
                  <a:pt x="1820" y="995"/>
                </a:lnTo>
                <a:lnTo>
                  <a:pt x="1820" y="724"/>
                </a:lnTo>
                <a:lnTo>
                  <a:pt x="1813" y="725"/>
                </a:lnTo>
                <a:lnTo>
                  <a:pt x="1806" y="725"/>
                </a:lnTo>
                <a:lnTo>
                  <a:pt x="1789" y="724"/>
                </a:lnTo>
                <a:lnTo>
                  <a:pt x="1769" y="722"/>
                </a:lnTo>
                <a:lnTo>
                  <a:pt x="1748" y="718"/>
                </a:lnTo>
                <a:lnTo>
                  <a:pt x="1724" y="712"/>
                </a:lnTo>
                <a:lnTo>
                  <a:pt x="1712" y="708"/>
                </a:lnTo>
                <a:lnTo>
                  <a:pt x="1700" y="704"/>
                </a:lnTo>
                <a:lnTo>
                  <a:pt x="1674" y="695"/>
                </a:lnTo>
                <a:lnTo>
                  <a:pt x="1661" y="689"/>
                </a:lnTo>
                <a:lnTo>
                  <a:pt x="1648" y="683"/>
                </a:lnTo>
                <a:close/>
                <a:moveTo>
                  <a:pt x="0" y="0"/>
                </a:moveTo>
                <a:lnTo>
                  <a:pt x="567" y="0"/>
                </a:lnTo>
                <a:lnTo>
                  <a:pt x="1135" y="0"/>
                </a:lnTo>
                <a:lnTo>
                  <a:pt x="1702" y="0"/>
                </a:lnTo>
                <a:lnTo>
                  <a:pt x="2269" y="0"/>
                </a:lnTo>
                <a:lnTo>
                  <a:pt x="2269" y="568"/>
                </a:lnTo>
                <a:lnTo>
                  <a:pt x="2269" y="1135"/>
                </a:lnTo>
                <a:lnTo>
                  <a:pt x="2269" y="1703"/>
                </a:lnTo>
                <a:lnTo>
                  <a:pt x="2269" y="2270"/>
                </a:lnTo>
                <a:lnTo>
                  <a:pt x="1702" y="2270"/>
                </a:lnTo>
                <a:lnTo>
                  <a:pt x="1135" y="2270"/>
                </a:lnTo>
                <a:lnTo>
                  <a:pt x="567" y="2270"/>
                </a:lnTo>
                <a:lnTo>
                  <a:pt x="0" y="2270"/>
                </a:lnTo>
                <a:lnTo>
                  <a:pt x="0" y="1703"/>
                </a:lnTo>
                <a:lnTo>
                  <a:pt x="0" y="1135"/>
                </a:lnTo>
                <a:lnTo>
                  <a:pt x="0" y="568"/>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Tree>
    <p:extLst>
      <p:ext uri="{BB962C8B-B14F-4D97-AF65-F5344CB8AC3E}">
        <p14:creationId xmlns:p14="http://schemas.microsoft.com/office/powerpoint/2010/main" val="2037596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9" y="1773239"/>
            <a:ext cx="1094043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9D2E8CCC-1D0D-48E1-A9C2-52ED9DFBB9E1}" type="datetime1">
              <a:rPr lang="fi-FI" smtClean="0"/>
              <a:t>9.6.2026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dirty="0"/>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Tree>
    <p:extLst>
      <p:ext uri="{BB962C8B-B14F-4D97-AF65-F5344CB8AC3E}">
        <p14:creationId xmlns:p14="http://schemas.microsoft.com/office/powerpoint/2010/main" val="7434763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Logo 2 Blue">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21E38ACC-0BAA-4F19-8597-F43E2B2A0996}" type="datetime1">
              <a:rPr lang="fi-FI" smtClean="0"/>
              <a:t>9.6.2026</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r>
              <a:rPr lang="fi-FI" dirty="0"/>
              <a:t>JYU Since 1863.</a:t>
            </a:r>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sp>
        <p:nvSpPr>
          <p:cNvPr id="30" name="Freeform: Shape 29">
            <a:extLst>
              <a:ext uri="{FF2B5EF4-FFF2-40B4-BE49-F238E27FC236}">
                <a16:creationId xmlns:a16="http://schemas.microsoft.com/office/drawing/2014/main" id="{AE057119-D07F-EA05-F1F2-BC2F1F455CFE}"/>
              </a:ext>
              <a:ext uri="{C183D7F6-B498-43B3-948B-1728B52AA6E4}">
                <adec:decorative xmlns:adec="http://schemas.microsoft.com/office/drawing/2017/decorative" val="1"/>
              </a:ext>
            </a:extLst>
          </p:cNvPr>
          <p:cNvSpPr/>
          <p:nvPr userDrawn="1"/>
        </p:nvSpPr>
        <p:spPr>
          <a:xfrm>
            <a:off x="3503712" y="0"/>
            <a:ext cx="8688289" cy="6858000"/>
          </a:xfrm>
          <a:custGeom>
            <a:avLst/>
            <a:gdLst>
              <a:gd name="connsiteX0" fmla="*/ 8688288 w 8688289"/>
              <a:gd name="connsiteY0" fmla="*/ 4328128 h 6858000"/>
              <a:gd name="connsiteX1" fmla="*/ 8688288 w 8688289"/>
              <a:gd name="connsiteY1" fmla="*/ 6858000 h 6858000"/>
              <a:gd name="connsiteX2" fmla="*/ 6155182 w 8688289"/>
              <a:gd name="connsiteY2" fmla="*/ 6858000 h 6858000"/>
              <a:gd name="connsiteX3" fmla="*/ 6180380 w 8688289"/>
              <a:gd name="connsiteY3" fmla="*/ 6830469 h 6858000"/>
              <a:gd name="connsiteX4" fmla="*/ 6375147 w 8688289"/>
              <a:gd name="connsiteY4" fmla="*/ 6625268 h 6858000"/>
              <a:gd name="connsiteX5" fmla="*/ 6573392 w 8688289"/>
              <a:gd name="connsiteY5" fmla="*/ 6416589 h 6858000"/>
              <a:gd name="connsiteX6" fmla="*/ 6778594 w 8688289"/>
              <a:gd name="connsiteY6" fmla="*/ 6207910 h 6858000"/>
              <a:gd name="connsiteX7" fmla="*/ 6987273 w 8688289"/>
              <a:gd name="connsiteY7" fmla="*/ 5992275 h 6858000"/>
              <a:gd name="connsiteX8" fmla="*/ 7202908 w 8688289"/>
              <a:gd name="connsiteY8" fmla="*/ 5780117 h 6858000"/>
              <a:gd name="connsiteX9" fmla="*/ 7422021 w 8688289"/>
              <a:gd name="connsiteY9" fmla="*/ 5564482 h 6858000"/>
              <a:gd name="connsiteX10" fmla="*/ 7860247 w 8688289"/>
              <a:gd name="connsiteY10" fmla="*/ 5133213 h 6858000"/>
              <a:gd name="connsiteX11" fmla="*/ 8305429 w 8688289"/>
              <a:gd name="connsiteY11" fmla="*/ 4701942 h 6858000"/>
              <a:gd name="connsiteX12" fmla="*/ 7032922 w 8688289"/>
              <a:gd name="connsiteY12" fmla="*/ 0 h 6858000"/>
              <a:gd name="connsiteX13" fmla="*/ 8688289 w 8688289"/>
              <a:gd name="connsiteY13" fmla="*/ 0 h 6858000"/>
              <a:gd name="connsiteX14" fmla="*/ 8688289 w 8688289"/>
              <a:gd name="connsiteY14" fmla="*/ 2405427 h 6858000"/>
              <a:gd name="connsiteX15" fmla="*/ 8611494 w 8688289"/>
              <a:gd name="connsiteY15" fmla="*/ 2503855 h 6858000"/>
              <a:gd name="connsiteX16" fmla="*/ 8489765 w 8688289"/>
              <a:gd name="connsiteY16" fmla="*/ 2653408 h 6858000"/>
              <a:gd name="connsiteX17" fmla="*/ 8371513 w 8688289"/>
              <a:gd name="connsiteY17" fmla="*/ 2802961 h 6858000"/>
              <a:gd name="connsiteX18" fmla="*/ 8138488 w 8688289"/>
              <a:gd name="connsiteY18" fmla="*/ 3088156 h 6858000"/>
              <a:gd name="connsiteX19" fmla="*/ 7919375 w 8688289"/>
              <a:gd name="connsiteY19" fmla="*/ 3355961 h 6858000"/>
              <a:gd name="connsiteX20" fmla="*/ 7710695 w 8688289"/>
              <a:gd name="connsiteY20" fmla="*/ 3599420 h 6858000"/>
              <a:gd name="connsiteX21" fmla="*/ 7362897 w 8688289"/>
              <a:gd name="connsiteY21" fmla="*/ 4013300 h 6858000"/>
              <a:gd name="connsiteX22" fmla="*/ 7220299 w 8688289"/>
              <a:gd name="connsiteY22" fmla="*/ 4176765 h 6858000"/>
              <a:gd name="connsiteX23" fmla="*/ 7164652 w 8688289"/>
              <a:gd name="connsiteY23" fmla="*/ 4242847 h 6858000"/>
              <a:gd name="connsiteX24" fmla="*/ 7112482 w 8688289"/>
              <a:gd name="connsiteY24" fmla="*/ 4305451 h 6858000"/>
              <a:gd name="connsiteX25" fmla="*/ 7032489 w 8688289"/>
              <a:gd name="connsiteY25" fmla="*/ 4399356 h 6858000"/>
              <a:gd name="connsiteX26" fmla="*/ 6945539 w 8688289"/>
              <a:gd name="connsiteY26" fmla="*/ 4503696 h 6858000"/>
              <a:gd name="connsiteX27" fmla="*/ 6740337 w 8688289"/>
              <a:gd name="connsiteY27" fmla="*/ 4733243 h 6858000"/>
              <a:gd name="connsiteX28" fmla="*/ 6510791 w 8688289"/>
              <a:gd name="connsiteY28" fmla="*/ 4990614 h 6858000"/>
              <a:gd name="connsiteX29" fmla="*/ 6260375 w 8688289"/>
              <a:gd name="connsiteY29" fmla="*/ 5268852 h 6858000"/>
              <a:gd name="connsiteX30" fmla="*/ 5992571 w 8688289"/>
              <a:gd name="connsiteY30" fmla="*/ 5564481 h 6858000"/>
              <a:gd name="connsiteX31" fmla="*/ 5717810 w 8688289"/>
              <a:gd name="connsiteY31" fmla="*/ 5874022 h 6858000"/>
              <a:gd name="connsiteX32" fmla="*/ 5436093 w 8688289"/>
              <a:gd name="connsiteY32" fmla="*/ 6200952 h 6858000"/>
              <a:gd name="connsiteX33" fmla="*/ 5293495 w 8688289"/>
              <a:gd name="connsiteY33" fmla="*/ 6364418 h 6858000"/>
              <a:gd name="connsiteX34" fmla="*/ 5154376 w 8688289"/>
              <a:gd name="connsiteY34" fmla="*/ 6531361 h 6858000"/>
              <a:gd name="connsiteX35" fmla="*/ 5015257 w 8688289"/>
              <a:gd name="connsiteY35" fmla="*/ 6698304 h 6858000"/>
              <a:gd name="connsiteX36" fmla="*/ 4885504 w 8688289"/>
              <a:gd name="connsiteY36" fmla="*/ 6858000 h 6858000"/>
              <a:gd name="connsiteX37" fmla="*/ 1863258 w 8688289"/>
              <a:gd name="connsiteY37" fmla="*/ 6858000 h 6858000"/>
              <a:gd name="connsiteX38" fmla="*/ 1878114 w 8688289"/>
              <a:gd name="connsiteY38" fmla="*/ 6820034 h 6858000"/>
              <a:gd name="connsiteX39" fmla="*/ 1909416 w 8688289"/>
              <a:gd name="connsiteY39" fmla="*/ 6736562 h 6858000"/>
              <a:gd name="connsiteX40" fmla="*/ 1947674 w 8688289"/>
              <a:gd name="connsiteY40" fmla="*/ 6656568 h 6858000"/>
              <a:gd name="connsiteX41" fmla="*/ 2020711 w 8688289"/>
              <a:gd name="connsiteY41" fmla="*/ 6493103 h 6858000"/>
              <a:gd name="connsiteX42" fmla="*/ 2104183 w 8688289"/>
              <a:gd name="connsiteY42" fmla="*/ 6326160 h 6858000"/>
              <a:gd name="connsiteX43" fmla="*/ 2194611 w 8688289"/>
              <a:gd name="connsiteY43" fmla="*/ 6152261 h 6858000"/>
              <a:gd name="connsiteX44" fmla="*/ 2243303 w 8688289"/>
              <a:gd name="connsiteY44" fmla="*/ 6068789 h 6858000"/>
              <a:gd name="connsiteX45" fmla="*/ 2291994 w 8688289"/>
              <a:gd name="connsiteY45" fmla="*/ 5985317 h 6858000"/>
              <a:gd name="connsiteX46" fmla="*/ 2340686 w 8688289"/>
              <a:gd name="connsiteY46" fmla="*/ 5898368 h 6858000"/>
              <a:gd name="connsiteX47" fmla="*/ 2392856 w 8688289"/>
              <a:gd name="connsiteY47" fmla="*/ 5814896 h 6858000"/>
              <a:gd name="connsiteX48" fmla="*/ 2441548 w 8688289"/>
              <a:gd name="connsiteY48" fmla="*/ 5727946 h 6858000"/>
              <a:gd name="connsiteX49" fmla="*/ 2500673 w 8688289"/>
              <a:gd name="connsiteY49" fmla="*/ 5644475 h 6858000"/>
              <a:gd name="connsiteX50" fmla="*/ 2608491 w 8688289"/>
              <a:gd name="connsiteY50" fmla="*/ 5474054 h 6858000"/>
              <a:gd name="connsiteX51" fmla="*/ 2664139 w 8688289"/>
              <a:gd name="connsiteY51" fmla="*/ 5390582 h 6858000"/>
              <a:gd name="connsiteX52" fmla="*/ 2719786 w 8688289"/>
              <a:gd name="connsiteY52" fmla="*/ 5307110 h 6858000"/>
              <a:gd name="connsiteX53" fmla="*/ 2834560 w 8688289"/>
              <a:gd name="connsiteY53" fmla="*/ 5140167 h 6858000"/>
              <a:gd name="connsiteX54" fmla="*/ 2949334 w 8688289"/>
              <a:gd name="connsiteY54" fmla="*/ 4976702 h 6858000"/>
              <a:gd name="connsiteX55" fmla="*/ 3067585 w 8688289"/>
              <a:gd name="connsiteY55" fmla="*/ 4813236 h 6858000"/>
              <a:gd name="connsiteX56" fmla="*/ 3185837 w 8688289"/>
              <a:gd name="connsiteY56" fmla="*/ 4656727 h 6858000"/>
              <a:gd name="connsiteX57" fmla="*/ 3300610 w 8688289"/>
              <a:gd name="connsiteY57" fmla="*/ 4500218 h 6858000"/>
              <a:gd name="connsiteX58" fmla="*/ 3359736 w 8688289"/>
              <a:gd name="connsiteY58" fmla="*/ 4423702 h 6858000"/>
              <a:gd name="connsiteX59" fmla="*/ 3418862 w 8688289"/>
              <a:gd name="connsiteY59" fmla="*/ 4350664 h 6858000"/>
              <a:gd name="connsiteX60" fmla="*/ 3533635 w 8688289"/>
              <a:gd name="connsiteY60" fmla="*/ 4204589 h 6858000"/>
              <a:gd name="connsiteX61" fmla="*/ 3644931 w 8688289"/>
              <a:gd name="connsiteY61" fmla="*/ 4061992 h 6858000"/>
              <a:gd name="connsiteX62" fmla="*/ 3752748 w 8688289"/>
              <a:gd name="connsiteY62" fmla="*/ 3926350 h 6858000"/>
              <a:gd name="connsiteX63" fmla="*/ 3860566 w 8688289"/>
              <a:gd name="connsiteY63" fmla="*/ 3797665 h 6858000"/>
              <a:gd name="connsiteX64" fmla="*/ 3961427 w 8688289"/>
              <a:gd name="connsiteY64" fmla="*/ 3675935 h 6858000"/>
              <a:gd name="connsiteX65" fmla="*/ 4149238 w 8688289"/>
              <a:gd name="connsiteY65" fmla="*/ 3456822 h 6858000"/>
              <a:gd name="connsiteX66" fmla="*/ 4309226 w 8688289"/>
              <a:gd name="connsiteY66" fmla="*/ 3269011 h 6858000"/>
              <a:gd name="connsiteX67" fmla="*/ 4535295 w 8688289"/>
              <a:gd name="connsiteY67" fmla="*/ 3011640 h 6858000"/>
              <a:gd name="connsiteX68" fmla="*/ 4684848 w 8688289"/>
              <a:gd name="connsiteY68" fmla="*/ 2837741 h 6858000"/>
              <a:gd name="connsiteX69" fmla="*/ 4862226 w 8688289"/>
              <a:gd name="connsiteY69" fmla="*/ 2632540 h 6858000"/>
              <a:gd name="connsiteX70" fmla="*/ 5279584 w 8688289"/>
              <a:gd name="connsiteY70" fmla="*/ 2138666 h 6858000"/>
              <a:gd name="connsiteX71" fmla="*/ 5512609 w 8688289"/>
              <a:gd name="connsiteY71" fmla="*/ 1860427 h 6858000"/>
              <a:gd name="connsiteX72" fmla="*/ 5759546 w 8688289"/>
              <a:gd name="connsiteY72" fmla="*/ 1561321 h 6858000"/>
              <a:gd name="connsiteX73" fmla="*/ 6270809 w 8688289"/>
              <a:gd name="connsiteY73" fmla="*/ 938761 h 6858000"/>
              <a:gd name="connsiteX74" fmla="*/ 6531659 w 8688289"/>
              <a:gd name="connsiteY74" fmla="*/ 618787 h 6858000"/>
              <a:gd name="connsiteX75" fmla="*/ 6789029 w 8688289"/>
              <a:gd name="connsiteY75" fmla="*/ 302290 h 6858000"/>
              <a:gd name="connsiteX76" fmla="*/ 2320585 w 8688289"/>
              <a:gd name="connsiteY76" fmla="*/ 0 h 6858000"/>
              <a:gd name="connsiteX77" fmla="*/ 5394900 w 8688289"/>
              <a:gd name="connsiteY77" fmla="*/ 0 h 6858000"/>
              <a:gd name="connsiteX78" fmla="*/ 5324796 w 8688289"/>
              <a:gd name="connsiteY78" fmla="*/ 90134 h 6858000"/>
              <a:gd name="connsiteX79" fmla="*/ 5053513 w 8688289"/>
              <a:gd name="connsiteY79" fmla="*/ 441409 h 6858000"/>
              <a:gd name="connsiteX80" fmla="*/ 4497036 w 8688289"/>
              <a:gd name="connsiteY80" fmla="*/ 1150919 h 6858000"/>
              <a:gd name="connsiteX81" fmla="*/ 4215319 w 8688289"/>
              <a:gd name="connsiteY81" fmla="*/ 1509151 h 6858000"/>
              <a:gd name="connsiteX82" fmla="*/ 3933602 w 8688289"/>
              <a:gd name="connsiteY82" fmla="*/ 1867384 h 6858000"/>
              <a:gd name="connsiteX83" fmla="*/ 3658841 w 8688289"/>
              <a:gd name="connsiteY83" fmla="*/ 2229094 h 6858000"/>
              <a:gd name="connsiteX84" fmla="*/ 3519722 w 8688289"/>
              <a:gd name="connsiteY84" fmla="*/ 2409949 h 6858000"/>
              <a:gd name="connsiteX85" fmla="*/ 3384080 w 8688289"/>
              <a:gd name="connsiteY85" fmla="*/ 2590805 h 6858000"/>
              <a:gd name="connsiteX86" fmla="*/ 3248439 w 8688289"/>
              <a:gd name="connsiteY86" fmla="*/ 2771660 h 6858000"/>
              <a:gd name="connsiteX87" fmla="*/ 3116275 w 8688289"/>
              <a:gd name="connsiteY87" fmla="*/ 2952515 h 6858000"/>
              <a:gd name="connsiteX88" fmla="*/ 2984112 w 8688289"/>
              <a:gd name="connsiteY88" fmla="*/ 3133370 h 6858000"/>
              <a:gd name="connsiteX89" fmla="*/ 2855426 w 8688289"/>
              <a:gd name="connsiteY89" fmla="*/ 3314225 h 6858000"/>
              <a:gd name="connsiteX90" fmla="*/ 2730219 w 8688289"/>
              <a:gd name="connsiteY90" fmla="*/ 3498559 h 6858000"/>
              <a:gd name="connsiteX91" fmla="*/ 2605011 w 8688289"/>
              <a:gd name="connsiteY91" fmla="*/ 3679414 h 6858000"/>
              <a:gd name="connsiteX92" fmla="*/ 2486760 w 8688289"/>
              <a:gd name="connsiteY92" fmla="*/ 3860269 h 6858000"/>
              <a:gd name="connsiteX93" fmla="*/ 2365030 w 8688289"/>
              <a:gd name="connsiteY93" fmla="*/ 4044602 h 6858000"/>
              <a:gd name="connsiteX94" fmla="*/ 2250257 w 8688289"/>
              <a:gd name="connsiteY94" fmla="*/ 4225458 h 6858000"/>
              <a:gd name="connsiteX95" fmla="*/ 2135483 w 8688289"/>
              <a:gd name="connsiteY95" fmla="*/ 4406313 h 6858000"/>
              <a:gd name="connsiteX96" fmla="*/ 2027666 w 8688289"/>
              <a:gd name="connsiteY96" fmla="*/ 4587168 h 6858000"/>
              <a:gd name="connsiteX97" fmla="*/ 1923326 w 8688289"/>
              <a:gd name="connsiteY97" fmla="*/ 4771501 h 6858000"/>
              <a:gd name="connsiteX98" fmla="*/ 1825943 w 8688289"/>
              <a:gd name="connsiteY98" fmla="*/ 4952356 h 6858000"/>
              <a:gd name="connsiteX99" fmla="*/ 1728559 w 8688289"/>
              <a:gd name="connsiteY99" fmla="*/ 5133212 h 6858000"/>
              <a:gd name="connsiteX100" fmla="*/ 1638131 w 8688289"/>
              <a:gd name="connsiteY100" fmla="*/ 5314067 h 6858000"/>
              <a:gd name="connsiteX101" fmla="*/ 1551182 w 8688289"/>
              <a:gd name="connsiteY101" fmla="*/ 5494922 h 6858000"/>
              <a:gd name="connsiteX102" fmla="*/ 1467710 w 8688289"/>
              <a:gd name="connsiteY102" fmla="*/ 5675777 h 6858000"/>
              <a:gd name="connsiteX103" fmla="*/ 1391194 w 8688289"/>
              <a:gd name="connsiteY103" fmla="*/ 5853155 h 6858000"/>
              <a:gd name="connsiteX104" fmla="*/ 1321635 w 8688289"/>
              <a:gd name="connsiteY104" fmla="*/ 6034010 h 6858000"/>
              <a:gd name="connsiteX105" fmla="*/ 1255553 w 8688289"/>
              <a:gd name="connsiteY105" fmla="*/ 6214865 h 6858000"/>
              <a:gd name="connsiteX106" fmla="*/ 1192949 w 8688289"/>
              <a:gd name="connsiteY106" fmla="*/ 6395720 h 6858000"/>
              <a:gd name="connsiteX107" fmla="*/ 1140779 w 8688289"/>
              <a:gd name="connsiteY107" fmla="*/ 6573097 h 6858000"/>
              <a:gd name="connsiteX108" fmla="*/ 1092088 w 8688289"/>
              <a:gd name="connsiteY108" fmla="*/ 6750475 h 6858000"/>
              <a:gd name="connsiteX109" fmla="*/ 1066788 w 8688289"/>
              <a:gd name="connsiteY109" fmla="*/ 6858000 h 6858000"/>
              <a:gd name="connsiteX110" fmla="*/ 248652 w 8688289"/>
              <a:gd name="connsiteY110" fmla="*/ 6858000 h 6858000"/>
              <a:gd name="connsiteX111" fmla="*/ 236503 w 8688289"/>
              <a:gd name="connsiteY111" fmla="*/ 6820034 h 6858000"/>
              <a:gd name="connsiteX112" fmla="*/ 208680 w 8688289"/>
              <a:gd name="connsiteY112" fmla="*/ 6729607 h 6858000"/>
              <a:gd name="connsiteX113" fmla="*/ 184333 w 8688289"/>
              <a:gd name="connsiteY113" fmla="*/ 6642657 h 6858000"/>
              <a:gd name="connsiteX114" fmla="*/ 163466 w 8688289"/>
              <a:gd name="connsiteY114" fmla="*/ 6552230 h 6858000"/>
              <a:gd name="connsiteX115" fmla="*/ 142598 w 8688289"/>
              <a:gd name="connsiteY115" fmla="*/ 6465280 h 6858000"/>
              <a:gd name="connsiteX116" fmla="*/ 121730 w 8688289"/>
              <a:gd name="connsiteY116" fmla="*/ 6371374 h 6858000"/>
              <a:gd name="connsiteX117" fmla="*/ 104340 w 8688289"/>
              <a:gd name="connsiteY117" fmla="*/ 6280947 h 6858000"/>
              <a:gd name="connsiteX118" fmla="*/ 86950 w 8688289"/>
              <a:gd name="connsiteY118" fmla="*/ 6187041 h 6858000"/>
              <a:gd name="connsiteX119" fmla="*/ 73038 w 8688289"/>
              <a:gd name="connsiteY119" fmla="*/ 6089658 h 6858000"/>
              <a:gd name="connsiteX120" fmla="*/ 59126 w 8688289"/>
              <a:gd name="connsiteY120" fmla="*/ 5992274 h 6858000"/>
              <a:gd name="connsiteX121" fmla="*/ 45214 w 8688289"/>
              <a:gd name="connsiteY121" fmla="*/ 5894890 h 6858000"/>
              <a:gd name="connsiteX122" fmla="*/ 34780 w 8688289"/>
              <a:gd name="connsiteY122" fmla="*/ 5797507 h 6858000"/>
              <a:gd name="connsiteX123" fmla="*/ 24346 w 8688289"/>
              <a:gd name="connsiteY123" fmla="*/ 5696645 h 6858000"/>
              <a:gd name="connsiteX124" fmla="*/ 17390 w 8688289"/>
              <a:gd name="connsiteY124" fmla="*/ 5595784 h 6858000"/>
              <a:gd name="connsiteX125" fmla="*/ 10434 w 8688289"/>
              <a:gd name="connsiteY125" fmla="*/ 5491444 h 6858000"/>
              <a:gd name="connsiteX126" fmla="*/ 3478 w 8688289"/>
              <a:gd name="connsiteY126" fmla="*/ 5376671 h 6858000"/>
              <a:gd name="connsiteX127" fmla="*/ 0 w 8688289"/>
              <a:gd name="connsiteY127" fmla="*/ 5261897 h 6858000"/>
              <a:gd name="connsiteX128" fmla="*/ 0 w 8688289"/>
              <a:gd name="connsiteY128" fmla="*/ 5147124 h 6858000"/>
              <a:gd name="connsiteX129" fmla="*/ 3478 w 8688289"/>
              <a:gd name="connsiteY129" fmla="*/ 5032350 h 6858000"/>
              <a:gd name="connsiteX130" fmla="*/ 6956 w 8688289"/>
              <a:gd name="connsiteY130" fmla="*/ 4917577 h 6858000"/>
              <a:gd name="connsiteX131" fmla="*/ 17390 w 8688289"/>
              <a:gd name="connsiteY131" fmla="*/ 4802803 h 6858000"/>
              <a:gd name="connsiteX132" fmla="*/ 27824 w 8688289"/>
              <a:gd name="connsiteY132" fmla="*/ 4691508 h 6858000"/>
              <a:gd name="connsiteX133" fmla="*/ 38258 w 8688289"/>
              <a:gd name="connsiteY133" fmla="*/ 4580212 h 6858000"/>
              <a:gd name="connsiteX134" fmla="*/ 55648 w 8688289"/>
              <a:gd name="connsiteY134" fmla="*/ 4468916 h 6858000"/>
              <a:gd name="connsiteX135" fmla="*/ 73038 w 8688289"/>
              <a:gd name="connsiteY135" fmla="*/ 4357621 h 6858000"/>
              <a:gd name="connsiteX136" fmla="*/ 90428 w 8688289"/>
              <a:gd name="connsiteY136" fmla="*/ 4246325 h 6858000"/>
              <a:gd name="connsiteX137" fmla="*/ 114774 w 8688289"/>
              <a:gd name="connsiteY137" fmla="*/ 4135030 h 6858000"/>
              <a:gd name="connsiteX138" fmla="*/ 139120 w 8688289"/>
              <a:gd name="connsiteY138" fmla="*/ 4027212 h 6858000"/>
              <a:gd name="connsiteX139" fmla="*/ 163466 w 8688289"/>
              <a:gd name="connsiteY139" fmla="*/ 3919395 h 6858000"/>
              <a:gd name="connsiteX140" fmla="*/ 194768 w 8688289"/>
              <a:gd name="connsiteY140" fmla="*/ 3811577 h 6858000"/>
              <a:gd name="connsiteX141" fmla="*/ 226069 w 8688289"/>
              <a:gd name="connsiteY141" fmla="*/ 3703760 h 6858000"/>
              <a:gd name="connsiteX142" fmla="*/ 257371 w 8688289"/>
              <a:gd name="connsiteY142" fmla="*/ 3595942 h 6858000"/>
              <a:gd name="connsiteX143" fmla="*/ 292151 w 8688289"/>
              <a:gd name="connsiteY143" fmla="*/ 3488125 h 6858000"/>
              <a:gd name="connsiteX144" fmla="*/ 330409 w 8688289"/>
              <a:gd name="connsiteY144" fmla="*/ 3380307 h 6858000"/>
              <a:gd name="connsiteX145" fmla="*/ 368667 w 8688289"/>
              <a:gd name="connsiteY145" fmla="*/ 3275968 h 6858000"/>
              <a:gd name="connsiteX146" fmla="*/ 406925 w 8688289"/>
              <a:gd name="connsiteY146" fmla="*/ 3171628 h 6858000"/>
              <a:gd name="connsiteX147" fmla="*/ 448660 w 8688289"/>
              <a:gd name="connsiteY147" fmla="*/ 3063811 h 6858000"/>
              <a:gd name="connsiteX148" fmla="*/ 493874 w 8688289"/>
              <a:gd name="connsiteY148" fmla="*/ 2959471 h 6858000"/>
              <a:gd name="connsiteX149" fmla="*/ 539088 w 8688289"/>
              <a:gd name="connsiteY149" fmla="*/ 2855131 h 6858000"/>
              <a:gd name="connsiteX150" fmla="*/ 636472 w 8688289"/>
              <a:gd name="connsiteY150" fmla="*/ 2649930 h 6858000"/>
              <a:gd name="connsiteX151" fmla="*/ 737333 w 8688289"/>
              <a:gd name="connsiteY151" fmla="*/ 2441251 h 6858000"/>
              <a:gd name="connsiteX152" fmla="*/ 789503 w 8688289"/>
              <a:gd name="connsiteY152" fmla="*/ 2340390 h 6858000"/>
              <a:gd name="connsiteX153" fmla="*/ 845151 w 8688289"/>
              <a:gd name="connsiteY153" fmla="*/ 2239528 h 6858000"/>
              <a:gd name="connsiteX154" fmla="*/ 900798 w 8688289"/>
              <a:gd name="connsiteY154" fmla="*/ 2135188 h 6858000"/>
              <a:gd name="connsiteX155" fmla="*/ 959924 w 8688289"/>
              <a:gd name="connsiteY155" fmla="*/ 2034327 h 6858000"/>
              <a:gd name="connsiteX156" fmla="*/ 1015572 w 8688289"/>
              <a:gd name="connsiteY156" fmla="*/ 1933465 h 6858000"/>
              <a:gd name="connsiteX157" fmla="*/ 1074698 w 8688289"/>
              <a:gd name="connsiteY157" fmla="*/ 1832604 h 6858000"/>
              <a:gd name="connsiteX158" fmla="*/ 1196427 w 8688289"/>
              <a:gd name="connsiteY158" fmla="*/ 1630881 h 6858000"/>
              <a:gd name="connsiteX159" fmla="*/ 1325113 w 8688289"/>
              <a:gd name="connsiteY159" fmla="*/ 1432635 h 6858000"/>
              <a:gd name="connsiteX160" fmla="*/ 1453798 w 8688289"/>
              <a:gd name="connsiteY160" fmla="*/ 1230912 h 6858000"/>
              <a:gd name="connsiteX161" fmla="*/ 1585962 w 8688289"/>
              <a:gd name="connsiteY161" fmla="*/ 1032667 h 6858000"/>
              <a:gd name="connsiteX162" fmla="*/ 1655521 w 8688289"/>
              <a:gd name="connsiteY162" fmla="*/ 935284 h 6858000"/>
              <a:gd name="connsiteX163" fmla="*/ 1721603 w 8688289"/>
              <a:gd name="connsiteY163" fmla="*/ 837900 h 6858000"/>
              <a:gd name="connsiteX164" fmla="*/ 1999842 w 8688289"/>
              <a:gd name="connsiteY164" fmla="*/ 437932 h 6858000"/>
              <a:gd name="connsiteX165" fmla="*/ 2285037 w 8688289"/>
              <a:gd name="connsiteY1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688289" h="6858000">
                <a:moveTo>
                  <a:pt x="8688288" y="4328128"/>
                </a:moveTo>
                <a:lnTo>
                  <a:pt x="8688288" y="6858000"/>
                </a:lnTo>
                <a:lnTo>
                  <a:pt x="6155182" y="6858000"/>
                </a:lnTo>
                <a:lnTo>
                  <a:pt x="6180380" y="6830469"/>
                </a:lnTo>
                <a:lnTo>
                  <a:pt x="6375147" y="6625268"/>
                </a:lnTo>
                <a:lnTo>
                  <a:pt x="6573392" y="6416589"/>
                </a:lnTo>
                <a:lnTo>
                  <a:pt x="6778594" y="6207910"/>
                </a:lnTo>
                <a:lnTo>
                  <a:pt x="6987273" y="5992275"/>
                </a:lnTo>
                <a:lnTo>
                  <a:pt x="7202908" y="5780117"/>
                </a:lnTo>
                <a:lnTo>
                  <a:pt x="7422021" y="5564482"/>
                </a:lnTo>
                <a:lnTo>
                  <a:pt x="7860247" y="5133213"/>
                </a:lnTo>
                <a:lnTo>
                  <a:pt x="8305429" y="4701942"/>
                </a:lnTo>
                <a:close/>
                <a:moveTo>
                  <a:pt x="7032922" y="0"/>
                </a:moveTo>
                <a:lnTo>
                  <a:pt x="8688289" y="0"/>
                </a:lnTo>
                <a:lnTo>
                  <a:pt x="8688289" y="2405427"/>
                </a:lnTo>
                <a:lnTo>
                  <a:pt x="8611494" y="2503855"/>
                </a:lnTo>
                <a:lnTo>
                  <a:pt x="8489765" y="2653408"/>
                </a:lnTo>
                <a:lnTo>
                  <a:pt x="8371513" y="2802961"/>
                </a:lnTo>
                <a:lnTo>
                  <a:pt x="8138488" y="3088156"/>
                </a:lnTo>
                <a:lnTo>
                  <a:pt x="7919375" y="3355961"/>
                </a:lnTo>
                <a:lnTo>
                  <a:pt x="7710695" y="3599420"/>
                </a:lnTo>
                <a:lnTo>
                  <a:pt x="7362897" y="4013300"/>
                </a:lnTo>
                <a:lnTo>
                  <a:pt x="7220299" y="4176765"/>
                </a:lnTo>
                <a:lnTo>
                  <a:pt x="7164652" y="4242847"/>
                </a:lnTo>
                <a:lnTo>
                  <a:pt x="7112482" y="4305451"/>
                </a:lnTo>
                <a:lnTo>
                  <a:pt x="7032489" y="4399356"/>
                </a:lnTo>
                <a:lnTo>
                  <a:pt x="6945539" y="4503696"/>
                </a:lnTo>
                <a:lnTo>
                  <a:pt x="6740337" y="4733243"/>
                </a:lnTo>
                <a:lnTo>
                  <a:pt x="6510791" y="4990614"/>
                </a:lnTo>
                <a:lnTo>
                  <a:pt x="6260375" y="5268852"/>
                </a:lnTo>
                <a:lnTo>
                  <a:pt x="5992571" y="5564481"/>
                </a:lnTo>
                <a:lnTo>
                  <a:pt x="5717810" y="5874022"/>
                </a:lnTo>
                <a:lnTo>
                  <a:pt x="5436093" y="6200952"/>
                </a:lnTo>
                <a:lnTo>
                  <a:pt x="5293495" y="6364418"/>
                </a:lnTo>
                <a:lnTo>
                  <a:pt x="5154376" y="6531361"/>
                </a:lnTo>
                <a:lnTo>
                  <a:pt x="5015257" y="6698304"/>
                </a:lnTo>
                <a:lnTo>
                  <a:pt x="4885504" y="6858000"/>
                </a:lnTo>
                <a:lnTo>
                  <a:pt x="1863258" y="6858000"/>
                </a:lnTo>
                <a:lnTo>
                  <a:pt x="1878114" y="6820034"/>
                </a:lnTo>
                <a:lnTo>
                  <a:pt x="1909416" y="6736562"/>
                </a:lnTo>
                <a:lnTo>
                  <a:pt x="1947674" y="6656568"/>
                </a:lnTo>
                <a:lnTo>
                  <a:pt x="2020711" y="6493103"/>
                </a:lnTo>
                <a:lnTo>
                  <a:pt x="2104183" y="6326160"/>
                </a:lnTo>
                <a:lnTo>
                  <a:pt x="2194611" y="6152261"/>
                </a:lnTo>
                <a:lnTo>
                  <a:pt x="2243303" y="6068789"/>
                </a:lnTo>
                <a:lnTo>
                  <a:pt x="2291994" y="5985317"/>
                </a:lnTo>
                <a:lnTo>
                  <a:pt x="2340686" y="5898368"/>
                </a:lnTo>
                <a:lnTo>
                  <a:pt x="2392856" y="5814896"/>
                </a:lnTo>
                <a:lnTo>
                  <a:pt x="2441548" y="5727946"/>
                </a:lnTo>
                <a:lnTo>
                  <a:pt x="2500673" y="5644475"/>
                </a:lnTo>
                <a:lnTo>
                  <a:pt x="2608491" y="5474054"/>
                </a:lnTo>
                <a:lnTo>
                  <a:pt x="2664139" y="5390582"/>
                </a:lnTo>
                <a:lnTo>
                  <a:pt x="2719786" y="5307110"/>
                </a:lnTo>
                <a:lnTo>
                  <a:pt x="2834560" y="5140167"/>
                </a:lnTo>
                <a:lnTo>
                  <a:pt x="2949334" y="4976702"/>
                </a:lnTo>
                <a:lnTo>
                  <a:pt x="3067585" y="4813236"/>
                </a:lnTo>
                <a:lnTo>
                  <a:pt x="3185837" y="4656727"/>
                </a:lnTo>
                <a:lnTo>
                  <a:pt x="3300610" y="4500218"/>
                </a:lnTo>
                <a:lnTo>
                  <a:pt x="3359736" y="4423702"/>
                </a:lnTo>
                <a:lnTo>
                  <a:pt x="3418862" y="4350664"/>
                </a:lnTo>
                <a:lnTo>
                  <a:pt x="3533635" y="4204589"/>
                </a:lnTo>
                <a:lnTo>
                  <a:pt x="3644931" y="4061992"/>
                </a:lnTo>
                <a:lnTo>
                  <a:pt x="3752748" y="3926350"/>
                </a:lnTo>
                <a:lnTo>
                  <a:pt x="3860566" y="3797665"/>
                </a:lnTo>
                <a:lnTo>
                  <a:pt x="3961427" y="3675935"/>
                </a:lnTo>
                <a:lnTo>
                  <a:pt x="4149238" y="3456822"/>
                </a:lnTo>
                <a:lnTo>
                  <a:pt x="4309226" y="3269011"/>
                </a:lnTo>
                <a:lnTo>
                  <a:pt x="4535295" y="3011640"/>
                </a:lnTo>
                <a:lnTo>
                  <a:pt x="4684848" y="2837741"/>
                </a:lnTo>
                <a:lnTo>
                  <a:pt x="4862226" y="2632540"/>
                </a:lnTo>
                <a:lnTo>
                  <a:pt x="5279584" y="2138666"/>
                </a:lnTo>
                <a:lnTo>
                  <a:pt x="5512609" y="1860427"/>
                </a:lnTo>
                <a:lnTo>
                  <a:pt x="5759546" y="1561321"/>
                </a:lnTo>
                <a:lnTo>
                  <a:pt x="6270809" y="938761"/>
                </a:lnTo>
                <a:lnTo>
                  <a:pt x="6531659" y="618787"/>
                </a:lnTo>
                <a:lnTo>
                  <a:pt x="6789029" y="302290"/>
                </a:lnTo>
                <a:close/>
                <a:moveTo>
                  <a:pt x="2320585" y="0"/>
                </a:moveTo>
                <a:lnTo>
                  <a:pt x="5394900" y="0"/>
                </a:lnTo>
                <a:lnTo>
                  <a:pt x="5324796" y="90134"/>
                </a:lnTo>
                <a:lnTo>
                  <a:pt x="5053513" y="441409"/>
                </a:lnTo>
                <a:lnTo>
                  <a:pt x="4497036" y="1150919"/>
                </a:lnTo>
                <a:lnTo>
                  <a:pt x="4215319" y="1509151"/>
                </a:lnTo>
                <a:lnTo>
                  <a:pt x="3933602" y="1867384"/>
                </a:lnTo>
                <a:lnTo>
                  <a:pt x="3658841" y="2229094"/>
                </a:lnTo>
                <a:lnTo>
                  <a:pt x="3519722" y="2409949"/>
                </a:lnTo>
                <a:lnTo>
                  <a:pt x="3384080" y="2590805"/>
                </a:lnTo>
                <a:lnTo>
                  <a:pt x="3248439" y="2771660"/>
                </a:lnTo>
                <a:lnTo>
                  <a:pt x="3116275" y="2952515"/>
                </a:lnTo>
                <a:lnTo>
                  <a:pt x="2984112" y="3133370"/>
                </a:lnTo>
                <a:lnTo>
                  <a:pt x="2855426" y="3314225"/>
                </a:lnTo>
                <a:lnTo>
                  <a:pt x="2730219" y="3498559"/>
                </a:lnTo>
                <a:lnTo>
                  <a:pt x="2605011" y="3679414"/>
                </a:lnTo>
                <a:lnTo>
                  <a:pt x="2486760" y="3860269"/>
                </a:lnTo>
                <a:lnTo>
                  <a:pt x="2365030" y="4044602"/>
                </a:lnTo>
                <a:lnTo>
                  <a:pt x="2250257" y="4225458"/>
                </a:lnTo>
                <a:lnTo>
                  <a:pt x="2135483" y="4406313"/>
                </a:lnTo>
                <a:lnTo>
                  <a:pt x="2027666" y="4587168"/>
                </a:lnTo>
                <a:lnTo>
                  <a:pt x="1923326" y="4771501"/>
                </a:lnTo>
                <a:lnTo>
                  <a:pt x="1825943" y="4952356"/>
                </a:lnTo>
                <a:lnTo>
                  <a:pt x="1728559" y="5133212"/>
                </a:lnTo>
                <a:lnTo>
                  <a:pt x="1638131" y="5314067"/>
                </a:lnTo>
                <a:lnTo>
                  <a:pt x="1551182" y="5494922"/>
                </a:lnTo>
                <a:lnTo>
                  <a:pt x="1467710" y="5675777"/>
                </a:lnTo>
                <a:lnTo>
                  <a:pt x="1391194" y="5853155"/>
                </a:lnTo>
                <a:lnTo>
                  <a:pt x="1321635" y="6034010"/>
                </a:lnTo>
                <a:lnTo>
                  <a:pt x="1255553" y="6214865"/>
                </a:lnTo>
                <a:lnTo>
                  <a:pt x="1192949" y="6395720"/>
                </a:lnTo>
                <a:lnTo>
                  <a:pt x="1140779" y="6573097"/>
                </a:lnTo>
                <a:lnTo>
                  <a:pt x="1092088" y="6750475"/>
                </a:lnTo>
                <a:lnTo>
                  <a:pt x="1066788" y="6858000"/>
                </a:lnTo>
                <a:lnTo>
                  <a:pt x="248652" y="6858000"/>
                </a:lnTo>
                <a:lnTo>
                  <a:pt x="236503" y="6820034"/>
                </a:lnTo>
                <a:lnTo>
                  <a:pt x="208680"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8" y="3811577"/>
                </a:lnTo>
                <a:lnTo>
                  <a:pt x="226069" y="3703760"/>
                </a:lnTo>
                <a:lnTo>
                  <a:pt x="257371" y="3595942"/>
                </a:lnTo>
                <a:lnTo>
                  <a:pt x="292151" y="3488125"/>
                </a:lnTo>
                <a:lnTo>
                  <a:pt x="330409" y="3380307"/>
                </a:lnTo>
                <a:lnTo>
                  <a:pt x="368667" y="3275968"/>
                </a:lnTo>
                <a:lnTo>
                  <a:pt x="406925" y="3171628"/>
                </a:lnTo>
                <a:lnTo>
                  <a:pt x="448660" y="3063811"/>
                </a:lnTo>
                <a:lnTo>
                  <a:pt x="493874" y="2959471"/>
                </a:lnTo>
                <a:lnTo>
                  <a:pt x="539088" y="2855131"/>
                </a:lnTo>
                <a:lnTo>
                  <a:pt x="636472" y="2649930"/>
                </a:lnTo>
                <a:lnTo>
                  <a:pt x="737333" y="2441251"/>
                </a:lnTo>
                <a:lnTo>
                  <a:pt x="789503" y="2340390"/>
                </a:lnTo>
                <a:lnTo>
                  <a:pt x="845151" y="2239528"/>
                </a:lnTo>
                <a:lnTo>
                  <a:pt x="900798" y="2135188"/>
                </a:lnTo>
                <a:lnTo>
                  <a:pt x="959924" y="2034327"/>
                </a:lnTo>
                <a:lnTo>
                  <a:pt x="1015572" y="1933465"/>
                </a:lnTo>
                <a:lnTo>
                  <a:pt x="1074698" y="1832604"/>
                </a:lnTo>
                <a:lnTo>
                  <a:pt x="1196427" y="1630881"/>
                </a:lnTo>
                <a:lnTo>
                  <a:pt x="1325113" y="1432635"/>
                </a:lnTo>
                <a:lnTo>
                  <a:pt x="1453798" y="1230912"/>
                </a:lnTo>
                <a:lnTo>
                  <a:pt x="1585962" y="1032667"/>
                </a:lnTo>
                <a:lnTo>
                  <a:pt x="1655521" y="935284"/>
                </a:lnTo>
                <a:lnTo>
                  <a:pt x="1721603" y="837900"/>
                </a:lnTo>
                <a:lnTo>
                  <a:pt x="1999842" y="437932"/>
                </a:lnTo>
                <a:lnTo>
                  <a:pt x="2285037" y="4839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1" name="Group 30">
            <a:extLst>
              <a:ext uri="{FF2B5EF4-FFF2-40B4-BE49-F238E27FC236}">
                <a16:creationId xmlns:a16="http://schemas.microsoft.com/office/drawing/2014/main" id="{889AFCF6-5AED-9A88-4A13-596D3CC91AC5}"/>
              </a:ext>
              <a:ext uri="{C183D7F6-B498-43B3-948B-1728B52AA6E4}">
                <adec:decorative xmlns:adec="http://schemas.microsoft.com/office/drawing/2017/decorative" val="1"/>
              </a:ext>
            </a:extLst>
          </p:cNvPr>
          <p:cNvGrpSpPr>
            <a:grpSpLocks noChangeAspect="1"/>
          </p:cNvGrpSpPr>
          <p:nvPr userDrawn="1"/>
        </p:nvGrpSpPr>
        <p:grpSpPr>
          <a:xfrm>
            <a:off x="628600" y="476672"/>
            <a:ext cx="2353395" cy="936000"/>
            <a:chOff x="911225" y="260350"/>
            <a:chExt cx="4183063" cy="1663700"/>
          </a:xfrm>
          <a:solidFill>
            <a:schemeClr val="bg1"/>
          </a:solidFill>
        </p:grpSpPr>
        <p:sp>
          <p:nvSpPr>
            <p:cNvPr id="32" name="Freeform 6">
              <a:extLst>
                <a:ext uri="{FF2B5EF4-FFF2-40B4-BE49-F238E27FC236}">
                  <a16:creationId xmlns:a16="http://schemas.microsoft.com/office/drawing/2014/main" id="{E55BEAE4-2DF0-6F52-0CF1-A065D9BAC586}"/>
                </a:ext>
              </a:extLst>
            </p:cNvPr>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7">
              <a:extLst>
                <a:ext uri="{FF2B5EF4-FFF2-40B4-BE49-F238E27FC236}">
                  <a16:creationId xmlns:a16="http://schemas.microsoft.com/office/drawing/2014/main" id="{93C9357D-361C-2702-AE44-56849554DC7A}"/>
                </a:ext>
              </a:extLst>
            </p:cNvPr>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8">
              <a:extLst>
                <a:ext uri="{FF2B5EF4-FFF2-40B4-BE49-F238E27FC236}">
                  <a16:creationId xmlns:a16="http://schemas.microsoft.com/office/drawing/2014/main" id="{6DCC547A-06FA-F7AE-3A90-1A093F064690}"/>
                </a:ext>
              </a:extLst>
            </p:cNvPr>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0487824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Logo 2 Beig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0D064574-0A26-4DB4-90F6-A96DA193594B}" type="datetime1">
              <a:rPr lang="fi-FI" smtClean="0"/>
              <a:t>9.6.2026</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r>
              <a:rPr lang="fi-FI" dirty="0"/>
              <a:t>JYU Since 1863.</a:t>
            </a:r>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sp>
        <p:nvSpPr>
          <p:cNvPr id="30" name="Freeform: Shape 29">
            <a:extLst>
              <a:ext uri="{FF2B5EF4-FFF2-40B4-BE49-F238E27FC236}">
                <a16:creationId xmlns:a16="http://schemas.microsoft.com/office/drawing/2014/main" id="{AE057119-D07F-EA05-F1F2-BC2F1F455CFE}"/>
              </a:ext>
              <a:ext uri="{C183D7F6-B498-43B3-948B-1728B52AA6E4}">
                <adec:decorative xmlns:adec="http://schemas.microsoft.com/office/drawing/2017/decorative" val="1"/>
              </a:ext>
            </a:extLst>
          </p:cNvPr>
          <p:cNvSpPr/>
          <p:nvPr userDrawn="1"/>
        </p:nvSpPr>
        <p:spPr>
          <a:xfrm>
            <a:off x="3503712" y="0"/>
            <a:ext cx="8688289" cy="6858000"/>
          </a:xfrm>
          <a:custGeom>
            <a:avLst/>
            <a:gdLst>
              <a:gd name="connsiteX0" fmla="*/ 8688288 w 8688289"/>
              <a:gd name="connsiteY0" fmla="*/ 4328128 h 6858000"/>
              <a:gd name="connsiteX1" fmla="*/ 8688288 w 8688289"/>
              <a:gd name="connsiteY1" fmla="*/ 6858000 h 6858000"/>
              <a:gd name="connsiteX2" fmla="*/ 6155182 w 8688289"/>
              <a:gd name="connsiteY2" fmla="*/ 6858000 h 6858000"/>
              <a:gd name="connsiteX3" fmla="*/ 6180380 w 8688289"/>
              <a:gd name="connsiteY3" fmla="*/ 6830469 h 6858000"/>
              <a:gd name="connsiteX4" fmla="*/ 6375147 w 8688289"/>
              <a:gd name="connsiteY4" fmla="*/ 6625268 h 6858000"/>
              <a:gd name="connsiteX5" fmla="*/ 6573392 w 8688289"/>
              <a:gd name="connsiteY5" fmla="*/ 6416589 h 6858000"/>
              <a:gd name="connsiteX6" fmla="*/ 6778594 w 8688289"/>
              <a:gd name="connsiteY6" fmla="*/ 6207910 h 6858000"/>
              <a:gd name="connsiteX7" fmla="*/ 6987273 w 8688289"/>
              <a:gd name="connsiteY7" fmla="*/ 5992275 h 6858000"/>
              <a:gd name="connsiteX8" fmla="*/ 7202908 w 8688289"/>
              <a:gd name="connsiteY8" fmla="*/ 5780117 h 6858000"/>
              <a:gd name="connsiteX9" fmla="*/ 7422021 w 8688289"/>
              <a:gd name="connsiteY9" fmla="*/ 5564482 h 6858000"/>
              <a:gd name="connsiteX10" fmla="*/ 7860247 w 8688289"/>
              <a:gd name="connsiteY10" fmla="*/ 5133213 h 6858000"/>
              <a:gd name="connsiteX11" fmla="*/ 8305429 w 8688289"/>
              <a:gd name="connsiteY11" fmla="*/ 4701942 h 6858000"/>
              <a:gd name="connsiteX12" fmla="*/ 7032922 w 8688289"/>
              <a:gd name="connsiteY12" fmla="*/ 0 h 6858000"/>
              <a:gd name="connsiteX13" fmla="*/ 8688289 w 8688289"/>
              <a:gd name="connsiteY13" fmla="*/ 0 h 6858000"/>
              <a:gd name="connsiteX14" fmla="*/ 8688289 w 8688289"/>
              <a:gd name="connsiteY14" fmla="*/ 2405427 h 6858000"/>
              <a:gd name="connsiteX15" fmla="*/ 8611494 w 8688289"/>
              <a:gd name="connsiteY15" fmla="*/ 2503855 h 6858000"/>
              <a:gd name="connsiteX16" fmla="*/ 8489765 w 8688289"/>
              <a:gd name="connsiteY16" fmla="*/ 2653408 h 6858000"/>
              <a:gd name="connsiteX17" fmla="*/ 8371513 w 8688289"/>
              <a:gd name="connsiteY17" fmla="*/ 2802961 h 6858000"/>
              <a:gd name="connsiteX18" fmla="*/ 8138488 w 8688289"/>
              <a:gd name="connsiteY18" fmla="*/ 3088156 h 6858000"/>
              <a:gd name="connsiteX19" fmla="*/ 7919375 w 8688289"/>
              <a:gd name="connsiteY19" fmla="*/ 3355961 h 6858000"/>
              <a:gd name="connsiteX20" fmla="*/ 7710695 w 8688289"/>
              <a:gd name="connsiteY20" fmla="*/ 3599420 h 6858000"/>
              <a:gd name="connsiteX21" fmla="*/ 7362897 w 8688289"/>
              <a:gd name="connsiteY21" fmla="*/ 4013300 h 6858000"/>
              <a:gd name="connsiteX22" fmla="*/ 7220299 w 8688289"/>
              <a:gd name="connsiteY22" fmla="*/ 4176765 h 6858000"/>
              <a:gd name="connsiteX23" fmla="*/ 7164652 w 8688289"/>
              <a:gd name="connsiteY23" fmla="*/ 4242847 h 6858000"/>
              <a:gd name="connsiteX24" fmla="*/ 7112482 w 8688289"/>
              <a:gd name="connsiteY24" fmla="*/ 4305451 h 6858000"/>
              <a:gd name="connsiteX25" fmla="*/ 7032489 w 8688289"/>
              <a:gd name="connsiteY25" fmla="*/ 4399356 h 6858000"/>
              <a:gd name="connsiteX26" fmla="*/ 6945539 w 8688289"/>
              <a:gd name="connsiteY26" fmla="*/ 4503696 h 6858000"/>
              <a:gd name="connsiteX27" fmla="*/ 6740337 w 8688289"/>
              <a:gd name="connsiteY27" fmla="*/ 4733243 h 6858000"/>
              <a:gd name="connsiteX28" fmla="*/ 6510791 w 8688289"/>
              <a:gd name="connsiteY28" fmla="*/ 4990614 h 6858000"/>
              <a:gd name="connsiteX29" fmla="*/ 6260375 w 8688289"/>
              <a:gd name="connsiteY29" fmla="*/ 5268852 h 6858000"/>
              <a:gd name="connsiteX30" fmla="*/ 5992571 w 8688289"/>
              <a:gd name="connsiteY30" fmla="*/ 5564481 h 6858000"/>
              <a:gd name="connsiteX31" fmla="*/ 5717810 w 8688289"/>
              <a:gd name="connsiteY31" fmla="*/ 5874022 h 6858000"/>
              <a:gd name="connsiteX32" fmla="*/ 5436093 w 8688289"/>
              <a:gd name="connsiteY32" fmla="*/ 6200952 h 6858000"/>
              <a:gd name="connsiteX33" fmla="*/ 5293495 w 8688289"/>
              <a:gd name="connsiteY33" fmla="*/ 6364418 h 6858000"/>
              <a:gd name="connsiteX34" fmla="*/ 5154376 w 8688289"/>
              <a:gd name="connsiteY34" fmla="*/ 6531361 h 6858000"/>
              <a:gd name="connsiteX35" fmla="*/ 5015257 w 8688289"/>
              <a:gd name="connsiteY35" fmla="*/ 6698304 h 6858000"/>
              <a:gd name="connsiteX36" fmla="*/ 4885504 w 8688289"/>
              <a:gd name="connsiteY36" fmla="*/ 6858000 h 6858000"/>
              <a:gd name="connsiteX37" fmla="*/ 1863258 w 8688289"/>
              <a:gd name="connsiteY37" fmla="*/ 6858000 h 6858000"/>
              <a:gd name="connsiteX38" fmla="*/ 1878114 w 8688289"/>
              <a:gd name="connsiteY38" fmla="*/ 6820034 h 6858000"/>
              <a:gd name="connsiteX39" fmla="*/ 1909416 w 8688289"/>
              <a:gd name="connsiteY39" fmla="*/ 6736562 h 6858000"/>
              <a:gd name="connsiteX40" fmla="*/ 1947674 w 8688289"/>
              <a:gd name="connsiteY40" fmla="*/ 6656568 h 6858000"/>
              <a:gd name="connsiteX41" fmla="*/ 2020711 w 8688289"/>
              <a:gd name="connsiteY41" fmla="*/ 6493103 h 6858000"/>
              <a:gd name="connsiteX42" fmla="*/ 2104183 w 8688289"/>
              <a:gd name="connsiteY42" fmla="*/ 6326160 h 6858000"/>
              <a:gd name="connsiteX43" fmla="*/ 2194611 w 8688289"/>
              <a:gd name="connsiteY43" fmla="*/ 6152261 h 6858000"/>
              <a:gd name="connsiteX44" fmla="*/ 2243303 w 8688289"/>
              <a:gd name="connsiteY44" fmla="*/ 6068789 h 6858000"/>
              <a:gd name="connsiteX45" fmla="*/ 2291994 w 8688289"/>
              <a:gd name="connsiteY45" fmla="*/ 5985317 h 6858000"/>
              <a:gd name="connsiteX46" fmla="*/ 2340686 w 8688289"/>
              <a:gd name="connsiteY46" fmla="*/ 5898368 h 6858000"/>
              <a:gd name="connsiteX47" fmla="*/ 2392856 w 8688289"/>
              <a:gd name="connsiteY47" fmla="*/ 5814896 h 6858000"/>
              <a:gd name="connsiteX48" fmla="*/ 2441548 w 8688289"/>
              <a:gd name="connsiteY48" fmla="*/ 5727946 h 6858000"/>
              <a:gd name="connsiteX49" fmla="*/ 2500673 w 8688289"/>
              <a:gd name="connsiteY49" fmla="*/ 5644475 h 6858000"/>
              <a:gd name="connsiteX50" fmla="*/ 2608491 w 8688289"/>
              <a:gd name="connsiteY50" fmla="*/ 5474054 h 6858000"/>
              <a:gd name="connsiteX51" fmla="*/ 2664139 w 8688289"/>
              <a:gd name="connsiteY51" fmla="*/ 5390582 h 6858000"/>
              <a:gd name="connsiteX52" fmla="*/ 2719786 w 8688289"/>
              <a:gd name="connsiteY52" fmla="*/ 5307110 h 6858000"/>
              <a:gd name="connsiteX53" fmla="*/ 2834560 w 8688289"/>
              <a:gd name="connsiteY53" fmla="*/ 5140167 h 6858000"/>
              <a:gd name="connsiteX54" fmla="*/ 2949334 w 8688289"/>
              <a:gd name="connsiteY54" fmla="*/ 4976702 h 6858000"/>
              <a:gd name="connsiteX55" fmla="*/ 3067585 w 8688289"/>
              <a:gd name="connsiteY55" fmla="*/ 4813236 h 6858000"/>
              <a:gd name="connsiteX56" fmla="*/ 3185837 w 8688289"/>
              <a:gd name="connsiteY56" fmla="*/ 4656727 h 6858000"/>
              <a:gd name="connsiteX57" fmla="*/ 3300610 w 8688289"/>
              <a:gd name="connsiteY57" fmla="*/ 4500218 h 6858000"/>
              <a:gd name="connsiteX58" fmla="*/ 3359736 w 8688289"/>
              <a:gd name="connsiteY58" fmla="*/ 4423702 h 6858000"/>
              <a:gd name="connsiteX59" fmla="*/ 3418862 w 8688289"/>
              <a:gd name="connsiteY59" fmla="*/ 4350664 h 6858000"/>
              <a:gd name="connsiteX60" fmla="*/ 3533635 w 8688289"/>
              <a:gd name="connsiteY60" fmla="*/ 4204589 h 6858000"/>
              <a:gd name="connsiteX61" fmla="*/ 3644931 w 8688289"/>
              <a:gd name="connsiteY61" fmla="*/ 4061992 h 6858000"/>
              <a:gd name="connsiteX62" fmla="*/ 3752748 w 8688289"/>
              <a:gd name="connsiteY62" fmla="*/ 3926350 h 6858000"/>
              <a:gd name="connsiteX63" fmla="*/ 3860566 w 8688289"/>
              <a:gd name="connsiteY63" fmla="*/ 3797665 h 6858000"/>
              <a:gd name="connsiteX64" fmla="*/ 3961427 w 8688289"/>
              <a:gd name="connsiteY64" fmla="*/ 3675935 h 6858000"/>
              <a:gd name="connsiteX65" fmla="*/ 4149238 w 8688289"/>
              <a:gd name="connsiteY65" fmla="*/ 3456822 h 6858000"/>
              <a:gd name="connsiteX66" fmla="*/ 4309226 w 8688289"/>
              <a:gd name="connsiteY66" fmla="*/ 3269011 h 6858000"/>
              <a:gd name="connsiteX67" fmla="*/ 4535295 w 8688289"/>
              <a:gd name="connsiteY67" fmla="*/ 3011640 h 6858000"/>
              <a:gd name="connsiteX68" fmla="*/ 4684848 w 8688289"/>
              <a:gd name="connsiteY68" fmla="*/ 2837741 h 6858000"/>
              <a:gd name="connsiteX69" fmla="*/ 4862226 w 8688289"/>
              <a:gd name="connsiteY69" fmla="*/ 2632540 h 6858000"/>
              <a:gd name="connsiteX70" fmla="*/ 5279584 w 8688289"/>
              <a:gd name="connsiteY70" fmla="*/ 2138666 h 6858000"/>
              <a:gd name="connsiteX71" fmla="*/ 5512609 w 8688289"/>
              <a:gd name="connsiteY71" fmla="*/ 1860427 h 6858000"/>
              <a:gd name="connsiteX72" fmla="*/ 5759546 w 8688289"/>
              <a:gd name="connsiteY72" fmla="*/ 1561321 h 6858000"/>
              <a:gd name="connsiteX73" fmla="*/ 6270809 w 8688289"/>
              <a:gd name="connsiteY73" fmla="*/ 938761 h 6858000"/>
              <a:gd name="connsiteX74" fmla="*/ 6531659 w 8688289"/>
              <a:gd name="connsiteY74" fmla="*/ 618787 h 6858000"/>
              <a:gd name="connsiteX75" fmla="*/ 6789029 w 8688289"/>
              <a:gd name="connsiteY75" fmla="*/ 302290 h 6858000"/>
              <a:gd name="connsiteX76" fmla="*/ 2320585 w 8688289"/>
              <a:gd name="connsiteY76" fmla="*/ 0 h 6858000"/>
              <a:gd name="connsiteX77" fmla="*/ 5394900 w 8688289"/>
              <a:gd name="connsiteY77" fmla="*/ 0 h 6858000"/>
              <a:gd name="connsiteX78" fmla="*/ 5324796 w 8688289"/>
              <a:gd name="connsiteY78" fmla="*/ 90134 h 6858000"/>
              <a:gd name="connsiteX79" fmla="*/ 5053513 w 8688289"/>
              <a:gd name="connsiteY79" fmla="*/ 441409 h 6858000"/>
              <a:gd name="connsiteX80" fmla="*/ 4497036 w 8688289"/>
              <a:gd name="connsiteY80" fmla="*/ 1150919 h 6858000"/>
              <a:gd name="connsiteX81" fmla="*/ 4215319 w 8688289"/>
              <a:gd name="connsiteY81" fmla="*/ 1509151 h 6858000"/>
              <a:gd name="connsiteX82" fmla="*/ 3933602 w 8688289"/>
              <a:gd name="connsiteY82" fmla="*/ 1867384 h 6858000"/>
              <a:gd name="connsiteX83" fmla="*/ 3658841 w 8688289"/>
              <a:gd name="connsiteY83" fmla="*/ 2229094 h 6858000"/>
              <a:gd name="connsiteX84" fmla="*/ 3519722 w 8688289"/>
              <a:gd name="connsiteY84" fmla="*/ 2409949 h 6858000"/>
              <a:gd name="connsiteX85" fmla="*/ 3384080 w 8688289"/>
              <a:gd name="connsiteY85" fmla="*/ 2590805 h 6858000"/>
              <a:gd name="connsiteX86" fmla="*/ 3248439 w 8688289"/>
              <a:gd name="connsiteY86" fmla="*/ 2771660 h 6858000"/>
              <a:gd name="connsiteX87" fmla="*/ 3116275 w 8688289"/>
              <a:gd name="connsiteY87" fmla="*/ 2952515 h 6858000"/>
              <a:gd name="connsiteX88" fmla="*/ 2984112 w 8688289"/>
              <a:gd name="connsiteY88" fmla="*/ 3133370 h 6858000"/>
              <a:gd name="connsiteX89" fmla="*/ 2855426 w 8688289"/>
              <a:gd name="connsiteY89" fmla="*/ 3314225 h 6858000"/>
              <a:gd name="connsiteX90" fmla="*/ 2730219 w 8688289"/>
              <a:gd name="connsiteY90" fmla="*/ 3498559 h 6858000"/>
              <a:gd name="connsiteX91" fmla="*/ 2605011 w 8688289"/>
              <a:gd name="connsiteY91" fmla="*/ 3679414 h 6858000"/>
              <a:gd name="connsiteX92" fmla="*/ 2486760 w 8688289"/>
              <a:gd name="connsiteY92" fmla="*/ 3860269 h 6858000"/>
              <a:gd name="connsiteX93" fmla="*/ 2365030 w 8688289"/>
              <a:gd name="connsiteY93" fmla="*/ 4044602 h 6858000"/>
              <a:gd name="connsiteX94" fmla="*/ 2250257 w 8688289"/>
              <a:gd name="connsiteY94" fmla="*/ 4225458 h 6858000"/>
              <a:gd name="connsiteX95" fmla="*/ 2135483 w 8688289"/>
              <a:gd name="connsiteY95" fmla="*/ 4406313 h 6858000"/>
              <a:gd name="connsiteX96" fmla="*/ 2027666 w 8688289"/>
              <a:gd name="connsiteY96" fmla="*/ 4587168 h 6858000"/>
              <a:gd name="connsiteX97" fmla="*/ 1923326 w 8688289"/>
              <a:gd name="connsiteY97" fmla="*/ 4771501 h 6858000"/>
              <a:gd name="connsiteX98" fmla="*/ 1825943 w 8688289"/>
              <a:gd name="connsiteY98" fmla="*/ 4952356 h 6858000"/>
              <a:gd name="connsiteX99" fmla="*/ 1728559 w 8688289"/>
              <a:gd name="connsiteY99" fmla="*/ 5133212 h 6858000"/>
              <a:gd name="connsiteX100" fmla="*/ 1638131 w 8688289"/>
              <a:gd name="connsiteY100" fmla="*/ 5314067 h 6858000"/>
              <a:gd name="connsiteX101" fmla="*/ 1551182 w 8688289"/>
              <a:gd name="connsiteY101" fmla="*/ 5494922 h 6858000"/>
              <a:gd name="connsiteX102" fmla="*/ 1467710 w 8688289"/>
              <a:gd name="connsiteY102" fmla="*/ 5675777 h 6858000"/>
              <a:gd name="connsiteX103" fmla="*/ 1391194 w 8688289"/>
              <a:gd name="connsiteY103" fmla="*/ 5853155 h 6858000"/>
              <a:gd name="connsiteX104" fmla="*/ 1321635 w 8688289"/>
              <a:gd name="connsiteY104" fmla="*/ 6034010 h 6858000"/>
              <a:gd name="connsiteX105" fmla="*/ 1255553 w 8688289"/>
              <a:gd name="connsiteY105" fmla="*/ 6214865 h 6858000"/>
              <a:gd name="connsiteX106" fmla="*/ 1192949 w 8688289"/>
              <a:gd name="connsiteY106" fmla="*/ 6395720 h 6858000"/>
              <a:gd name="connsiteX107" fmla="*/ 1140779 w 8688289"/>
              <a:gd name="connsiteY107" fmla="*/ 6573097 h 6858000"/>
              <a:gd name="connsiteX108" fmla="*/ 1092088 w 8688289"/>
              <a:gd name="connsiteY108" fmla="*/ 6750475 h 6858000"/>
              <a:gd name="connsiteX109" fmla="*/ 1066788 w 8688289"/>
              <a:gd name="connsiteY109" fmla="*/ 6858000 h 6858000"/>
              <a:gd name="connsiteX110" fmla="*/ 248652 w 8688289"/>
              <a:gd name="connsiteY110" fmla="*/ 6858000 h 6858000"/>
              <a:gd name="connsiteX111" fmla="*/ 236503 w 8688289"/>
              <a:gd name="connsiteY111" fmla="*/ 6820034 h 6858000"/>
              <a:gd name="connsiteX112" fmla="*/ 208680 w 8688289"/>
              <a:gd name="connsiteY112" fmla="*/ 6729607 h 6858000"/>
              <a:gd name="connsiteX113" fmla="*/ 184333 w 8688289"/>
              <a:gd name="connsiteY113" fmla="*/ 6642657 h 6858000"/>
              <a:gd name="connsiteX114" fmla="*/ 163466 w 8688289"/>
              <a:gd name="connsiteY114" fmla="*/ 6552230 h 6858000"/>
              <a:gd name="connsiteX115" fmla="*/ 142598 w 8688289"/>
              <a:gd name="connsiteY115" fmla="*/ 6465280 h 6858000"/>
              <a:gd name="connsiteX116" fmla="*/ 121730 w 8688289"/>
              <a:gd name="connsiteY116" fmla="*/ 6371374 h 6858000"/>
              <a:gd name="connsiteX117" fmla="*/ 104340 w 8688289"/>
              <a:gd name="connsiteY117" fmla="*/ 6280947 h 6858000"/>
              <a:gd name="connsiteX118" fmla="*/ 86950 w 8688289"/>
              <a:gd name="connsiteY118" fmla="*/ 6187041 h 6858000"/>
              <a:gd name="connsiteX119" fmla="*/ 73038 w 8688289"/>
              <a:gd name="connsiteY119" fmla="*/ 6089658 h 6858000"/>
              <a:gd name="connsiteX120" fmla="*/ 59126 w 8688289"/>
              <a:gd name="connsiteY120" fmla="*/ 5992274 h 6858000"/>
              <a:gd name="connsiteX121" fmla="*/ 45214 w 8688289"/>
              <a:gd name="connsiteY121" fmla="*/ 5894890 h 6858000"/>
              <a:gd name="connsiteX122" fmla="*/ 34780 w 8688289"/>
              <a:gd name="connsiteY122" fmla="*/ 5797507 h 6858000"/>
              <a:gd name="connsiteX123" fmla="*/ 24346 w 8688289"/>
              <a:gd name="connsiteY123" fmla="*/ 5696645 h 6858000"/>
              <a:gd name="connsiteX124" fmla="*/ 17390 w 8688289"/>
              <a:gd name="connsiteY124" fmla="*/ 5595784 h 6858000"/>
              <a:gd name="connsiteX125" fmla="*/ 10434 w 8688289"/>
              <a:gd name="connsiteY125" fmla="*/ 5491444 h 6858000"/>
              <a:gd name="connsiteX126" fmla="*/ 3478 w 8688289"/>
              <a:gd name="connsiteY126" fmla="*/ 5376671 h 6858000"/>
              <a:gd name="connsiteX127" fmla="*/ 0 w 8688289"/>
              <a:gd name="connsiteY127" fmla="*/ 5261897 h 6858000"/>
              <a:gd name="connsiteX128" fmla="*/ 0 w 8688289"/>
              <a:gd name="connsiteY128" fmla="*/ 5147124 h 6858000"/>
              <a:gd name="connsiteX129" fmla="*/ 3478 w 8688289"/>
              <a:gd name="connsiteY129" fmla="*/ 5032350 h 6858000"/>
              <a:gd name="connsiteX130" fmla="*/ 6956 w 8688289"/>
              <a:gd name="connsiteY130" fmla="*/ 4917577 h 6858000"/>
              <a:gd name="connsiteX131" fmla="*/ 17390 w 8688289"/>
              <a:gd name="connsiteY131" fmla="*/ 4802803 h 6858000"/>
              <a:gd name="connsiteX132" fmla="*/ 27824 w 8688289"/>
              <a:gd name="connsiteY132" fmla="*/ 4691508 h 6858000"/>
              <a:gd name="connsiteX133" fmla="*/ 38258 w 8688289"/>
              <a:gd name="connsiteY133" fmla="*/ 4580212 h 6858000"/>
              <a:gd name="connsiteX134" fmla="*/ 55648 w 8688289"/>
              <a:gd name="connsiteY134" fmla="*/ 4468916 h 6858000"/>
              <a:gd name="connsiteX135" fmla="*/ 73038 w 8688289"/>
              <a:gd name="connsiteY135" fmla="*/ 4357621 h 6858000"/>
              <a:gd name="connsiteX136" fmla="*/ 90428 w 8688289"/>
              <a:gd name="connsiteY136" fmla="*/ 4246325 h 6858000"/>
              <a:gd name="connsiteX137" fmla="*/ 114774 w 8688289"/>
              <a:gd name="connsiteY137" fmla="*/ 4135030 h 6858000"/>
              <a:gd name="connsiteX138" fmla="*/ 139120 w 8688289"/>
              <a:gd name="connsiteY138" fmla="*/ 4027212 h 6858000"/>
              <a:gd name="connsiteX139" fmla="*/ 163466 w 8688289"/>
              <a:gd name="connsiteY139" fmla="*/ 3919395 h 6858000"/>
              <a:gd name="connsiteX140" fmla="*/ 194768 w 8688289"/>
              <a:gd name="connsiteY140" fmla="*/ 3811577 h 6858000"/>
              <a:gd name="connsiteX141" fmla="*/ 226069 w 8688289"/>
              <a:gd name="connsiteY141" fmla="*/ 3703760 h 6858000"/>
              <a:gd name="connsiteX142" fmla="*/ 257371 w 8688289"/>
              <a:gd name="connsiteY142" fmla="*/ 3595942 h 6858000"/>
              <a:gd name="connsiteX143" fmla="*/ 292151 w 8688289"/>
              <a:gd name="connsiteY143" fmla="*/ 3488125 h 6858000"/>
              <a:gd name="connsiteX144" fmla="*/ 330409 w 8688289"/>
              <a:gd name="connsiteY144" fmla="*/ 3380307 h 6858000"/>
              <a:gd name="connsiteX145" fmla="*/ 368667 w 8688289"/>
              <a:gd name="connsiteY145" fmla="*/ 3275968 h 6858000"/>
              <a:gd name="connsiteX146" fmla="*/ 406925 w 8688289"/>
              <a:gd name="connsiteY146" fmla="*/ 3171628 h 6858000"/>
              <a:gd name="connsiteX147" fmla="*/ 448660 w 8688289"/>
              <a:gd name="connsiteY147" fmla="*/ 3063811 h 6858000"/>
              <a:gd name="connsiteX148" fmla="*/ 493874 w 8688289"/>
              <a:gd name="connsiteY148" fmla="*/ 2959471 h 6858000"/>
              <a:gd name="connsiteX149" fmla="*/ 539088 w 8688289"/>
              <a:gd name="connsiteY149" fmla="*/ 2855131 h 6858000"/>
              <a:gd name="connsiteX150" fmla="*/ 636472 w 8688289"/>
              <a:gd name="connsiteY150" fmla="*/ 2649930 h 6858000"/>
              <a:gd name="connsiteX151" fmla="*/ 737333 w 8688289"/>
              <a:gd name="connsiteY151" fmla="*/ 2441251 h 6858000"/>
              <a:gd name="connsiteX152" fmla="*/ 789503 w 8688289"/>
              <a:gd name="connsiteY152" fmla="*/ 2340390 h 6858000"/>
              <a:gd name="connsiteX153" fmla="*/ 845151 w 8688289"/>
              <a:gd name="connsiteY153" fmla="*/ 2239528 h 6858000"/>
              <a:gd name="connsiteX154" fmla="*/ 900798 w 8688289"/>
              <a:gd name="connsiteY154" fmla="*/ 2135188 h 6858000"/>
              <a:gd name="connsiteX155" fmla="*/ 959924 w 8688289"/>
              <a:gd name="connsiteY155" fmla="*/ 2034327 h 6858000"/>
              <a:gd name="connsiteX156" fmla="*/ 1015572 w 8688289"/>
              <a:gd name="connsiteY156" fmla="*/ 1933465 h 6858000"/>
              <a:gd name="connsiteX157" fmla="*/ 1074698 w 8688289"/>
              <a:gd name="connsiteY157" fmla="*/ 1832604 h 6858000"/>
              <a:gd name="connsiteX158" fmla="*/ 1196427 w 8688289"/>
              <a:gd name="connsiteY158" fmla="*/ 1630881 h 6858000"/>
              <a:gd name="connsiteX159" fmla="*/ 1325113 w 8688289"/>
              <a:gd name="connsiteY159" fmla="*/ 1432635 h 6858000"/>
              <a:gd name="connsiteX160" fmla="*/ 1453798 w 8688289"/>
              <a:gd name="connsiteY160" fmla="*/ 1230912 h 6858000"/>
              <a:gd name="connsiteX161" fmla="*/ 1585962 w 8688289"/>
              <a:gd name="connsiteY161" fmla="*/ 1032667 h 6858000"/>
              <a:gd name="connsiteX162" fmla="*/ 1655521 w 8688289"/>
              <a:gd name="connsiteY162" fmla="*/ 935284 h 6858000"/>
              <a:gd name="connsiteX163" fmla="*/ 1721603 w 8688289"/>
              <a:gd name="connsiteY163" fmla="*/ 837900 h 6858000"/>
              <a:gd name="connsiteX164" fmla="*/ 1999842 w 8688289"/>
              <a:gd name="connsiteY164" fmla="*/ 437932 h 6858000"/>
              <a:gd name="connsiteX165" fmla="*/ 2285037 w 8688289"/>
              <a:gd name="connsiteY1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688289" h="6858000">
                <a:moveTo>
                  <a:pt x="8688288" y="4328128"/>
                </a:moveTo>
                <a:lnTo>
                  <a:pt x="8688288" y="6858000"/>
                </a:lnTo>
                <a:lnTo>
                  <a:pt x="6155182" y="6858000"/>
                </a:lnTo>
                <a:lnTo>
                  <a:pt x="6180380" y="6830469"/>
                </a:lnTo>
                <a:lnTo>
                  <a:pt x="6375147" y="6625268"/>
                </a:lnTo>
                <a:lnTo>
                  <a:pt x="6573392" y="6416589"/>
                </a:lnTo>
                <a:lnTo>
                  <a:pt x="6778594" y="6207910"/>
                </a:lnTo>
                <a:lnTo>
                  <a:pt x="6987273" y="5992275"/>
                </a:lnTo>
                <a:lnTo>
                  <a:pt x="7202908" y="5780117"/>
                </a:lnTo>
                <a:lnTo>
                  <a:pt x="7422021" y="5564482"/>
                </a:lnTo>
                <a:lnTo>
                  <a:pt x="7860247" y="5133213"/>
                </a:lnTo>
                <a:lnTo>
                  <a:pt x="8305429" y="4701942"/>
                </a:lnTo>
                <a:close/>
                <a:moveTo>
                  <a:pt x="7032922" y="0"/>
                </a:moveTo>
                <a:lnTo>
                  <a:pt x="8688289" y="0"/>
                </a:lnTo>
                <a:lnTo>
                  <a:pt x="8688289" y="2405427"/>
                </a:lnTo>
                <a:lnTo>
                  <a:pt x="8611494" y="2503855"/>
                </a:lnTo>
                <a:lnTo>
                  <a:pt x="8489765" y="2653408"/>
                </a:lnTo>
                <a:lnTo>
                  <a:pt x="8371513" y="2802961"/>
                </a:lnTo>
                <a:lnTo>
                  <a:pt x="8138488" y="3088156"/>
                </a:lnTo>
                <a:lnTo>
                  <a:pt x="7919375" y="3355961"/>
                </a:lnTo>
                <a:lnTo>
                  <a:pt x="7710695" y="3599420"/>
                </a:lnTo>
                <a:lnTo>
                  <a:pt x="7362897" y="4013300"/>
                </a:lnTo>
                <a:lnTo>
                  <a:pt x="7220299" y="4176765"/>
                </a:lnTo>
                <a:lnTo>
                  <a:pt x="7164652" y="4242847"/>
                </a:lnTo>
                <a:lnTo>
                  <a:pt x="7112482" y="4305451"/>
                </a:lnTo>
                <a:lnTo>
                  <a:pt x="7032489" y="4399356"/>
                </a:lnTo>
                <a:lnTo>
                  <a:pt x="6945539" y="4503696"/>
                </a:lnTo>
                <a:lnTo>
                  <a:pt x="6740337" y="4733243"/>
                </a:lnTo>
                <a:lnTo>
                  <a:pt x="6510791" y="4990614"/>
                </a:lnTo>
                <a:lnTo>
                  <a:pt x="6260375" y="5268852"/>
                </a:lnTo>
                <a:lnTo>
                  <a:pt x="5992571" y="5564481"/>
                </a:lnTo>
                <a:lnTo>
                  <a:pt x="5717810" y="5874022"/>
                </a:lnTo>
                <a:lnTo>
                  <a:pt x="5436093" y="6200952"/>
                </a:lnTo>
                <a:lnTo>
                  <a:pt x="5293495" y="6364418"/>
                </a:lnTo>
                <a:lnTo>
                  <a:pt x="5154376" y="6531361"/>
                </a:lnTo>
                <a:lnTo>
                  <a:pt x="5015257" y="6698304"/>
                </a:lnTo>
                <a:lnTo>
                  <a:pt x="4885504" y="6858000"/>
                </a:lnTo>
                <a:lnTo>
                  <a:pt x="1863258" y="6858000"/>
                </a:lnTo>
                <a:lnTo>
                  <a:pt x="1878114" y="6820034"/>
                </a:lnTo>
                <a:lnTo>
                  <a:pt x="1909416" y="6736562"/>
                </a:lnTo>
                <a:lnTo>
                  <a:pt x="1947674" y="6656568"/>
                </a:lnTo>
                <a:lnTo>
                  <a:pt x="2020711" y="6493103"/>
                </a:lnTo>
                <a:lnTo>
                  <a:pt x="2104183" y="6326160"/>
                </a:lnTo>
                <a:lnTo>
                  <a:pt x="2194611" y="6152261"/>
                </a:lnTo>
                <a:lnTo>
                  <a:pt x="2243303" y="6068789"/>
                </a:lnTo>
                <a:lnTo>
                  <a:pt x="2291994" y="5985317"/>
                </a:lnTo>
                <a:lnTo>
                  <a:pt x="2340686" y="5898368"/>
                </a:lnTo>
                <a:lnTo>
                  <a:pt x="2392856" y="5814896"/>
                </a:lnTo>
                <a:lnTo>
                  <a:pt x="2441548" y="5727946"/>
                </a:lnTo>
                <a:lnTo>
                  <a:pt x="2500673" y="5644475"/>
                </a:lnTo>
                <a:lnTo>
                  <a:pt x="2608491" y="5474054"/>
                </a:lnTo>
                <a:lnTo>
                  <a:pt x="2664139" y="5390582"/>
                </a:lnTo>
                <a:lnTo>
                  <a:pt x="2719786" y="5307110"/>
                </a:lnTo>
                <a:lnTo>
                  <a:pt x="2834560" y="5140167"/>
                </a:lnTo>
                <a:lnTo>
                  <a:pt x="2949334" y="4976702"/>
                </a:lnTo>
                <a:lnTo>
                  <a:pt x="3067585" y="4813236"/>
                </a:lnTo>
                <a:lnTo>
                  <a:pt x="3185837" y="4656727"/>
                </a:lnTo>
                <a:lnTo>
                  <a:pt x="3300610" y="4500218"/>
                </a:lnTo>
                <a:lnTo>
                  <a:pt x="3359736" y="4423702"/>
                </a:lnTo>
                <a:lnTo>
                  <a:pt x="3418862" y="4350664"/>
                </a:lnTo>
                <a:lnTo>
                  <a:pt x="3533635" y="4204589"/>
                </a:lnTo>
                <a:lnTo>
                  <a:pt x="3644931" y="4061992"/>
                </a:lnTo>
                <a:lnTo>
                  <a:pt x="3752748" y="3926350"/>
                </a:lnTo>
                <a:lnTo>
                  <a:pt x="3860566" y="3797665"/>
                </a:lnTo>
                <a:lnTo>
                  <a:pt x="3961427" y="3675935"/>
                </a:lnTo>
                <a:lnTo>
                  <a:pt x="4149238" y="3456822"/>
                </a:lnTo>
                <a:lnTo>
                  <a:pt x="4309226" y="3269011"/>
                </a:lnTo>
                <a:lnTo>
                  <a:pt x="4535295" y="3011640"/>
                </a:lnTo>
                <a:lnTo>
                  <a:pt x="4684848" y="2837741"/>
                </a:lnTo>
                <a:lnTo>
                  <a:pt x="4862226" y="2632540"/>
                </a:lnTo>
                <a:lnTo>
                  <a:pt x="5279584" y="2138666"/>
                </a:lnTo>
                <a:lnTo>
                  <a:pt x="5512609" y="1860427"/>
                </a:lnTo>
                <a:lnTo>
                  <a:pt x="5759546" y="1561321"/>
                </a:lnTo>
                <a:lnTo>
                  <a:pt x="6270809" y="938761"/>
                </a:lnTo>
                <a:lnTo>
                  <a:pt x="6531659" y="618787"/>
                </a:lnTo>
                <a:lnTo>
                  <a:pt x="6789029" y="302290"/>
                </a:lnTo>
                <a:close/>
                <a:moveTo>
                  <a:pt x="2320585" y="0"/>
                </a:moveTo>
                <a:lnTo>
                  <a:pt x="5394900" y="0"/>
                </a:lnTo>
                <a:lnTo>
                  <a:pt x="5324796" y="90134"/>
                </a:lnTo>
                <a:lnTo>
                  <a:pt x="5053513" y="441409"/>
                </a:lnTo>
                <a:lnTo>
                  <a:pt x="4497036" y="1150919"/>
                </a:lnTo>
                <a:lnTo>
                  <a:pt x="4215319" y="1509151"/>
                </a:lnTo>
                <a:lnTo>
                  <a:pt x="3933602" y="1867384"/>
                </a:lnTo>
                <a:lnTo>
                  <a:pt x="3658841" y="2229094"/>
                </a:lnTo>
                <a:lnTo>
                  <a:pt x="3519722" y="2409949"/>
                </a:lnTo>
                <a:lnTo>
                  <a:pt x="3384080" y="2590805"/>
                </a:lnTo>
                <a:lnTo>
                  <a:pt x="3248439" y="2771660"/>
                </a:lnTo>
                <a:lnTo>
                  <a:pt x="3116275" y="2952515"/>
                </a:lnTo>
                <a:lnTo>
                  <a:pt x="2984112" y="3133370"/>
                </a:lnTo>
                <a:lnTo>
                  <a:pt x="2855426" y="3314225"/>
                </a:lnTo>
                <a:lnTo>
                  <a:pt x="2730219" y="3498559"/>
                </a:lnTo>
                <a:lnTo>
                  <a:pt x="2605011" y="3679414"/>
                </a:lnTo>
                <a:lnTo>
                  <a:pt x="2486760" y="3860269"/>
                </a:lnTo>
                <a:lnTo>
                  <a:pt x="2365030" y="4044602"/>
                </a:lnTo>
                <a:lnTo>
                  <a:pt x="2250257" y="4225458"/>
                </a:lnTo>
                <a:lnTo>
                  <a:pt x="2135483" y="4406313"/>
                </a:lnTo>
                <a:lnTo>
                  <a:pt x="2027666" y="4587168"/>
                </a:lnTo>
                <a:lnTo>
                  <a:pt x="1923326" y="4771501"/>
                </a:lnTo>
                <a:lnTo>
                  <a:pt x="1825943" y="4952356"/>
                </a:lnTo>
                <a:lnTo>
                  <a:pt x="1728559" y="5133212"/>
                </a:lnTo>
                <a:lnTo>
                  <a:pt x="1638131" y="5314067"/>
                </a:lnTo>
                <a:lnTo>
                  <a:pt x="1551182" y="5494922"/>
                </a:lnTo>
                <a:lnTo>
                  <a:pt x="1467710" y="5675777"/>
                </a:lnTo>
                <a:lnTo>
                  <a:pt x="1391194" y="5853155"/>
                </a:lnTo>
                <a:lnTo>
                  <a:pt x="1321635" y="6034010"/>
                </a:lnTo>
                <a:lnTo>
                  <a:pt x="1255553" y="6214865"/>
                </a:lnTo>
                <a:lnTo>
                  <a:pt x="1192949" y="6395720"/>
                </a:lnTo>
                <a:lnTo>
                  <a:pt x="1140779" y="6573097"/>
                </a:lnTo>
                <a:lnTo>
                  <a:pt x="1092088" y="6750475"/>
                </a:lnTo>
                <a:lnTo>
                  <a:pt x="1066788" y="6858000"/>
                </a:lnTo>
                <a:lnTo>
                  <a:pt x="248652" y="6858000"/>
                </a:lnTo>
                <a:lnTo>
                  <a:pt x="236503" y="6820034"/>
                </a:lnTo>
                <a:lnTo>
                  <a:pt x="208680"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8" y="3811577"/>
                </a:lnTo>
                <a:lnTo>
                  <a:pt x="226069" y="3703760"/>
                </a:lnTo>
                <a:lnTo>
                  <a:pt x="257371" y="3595942"/>
                </a:lnTo>
                <a:lnTo>
                  <a:pt x="292151" y="3488125"/>
                </a:lnTo>
                <a:lnTo>
                  <a:pt x="330409" y="3380307"/>
                </a:lnTo>
                <a:lnTo>
                  <a:pt x="368667" y="3275968"/>
                </a:lnTo>
                <a:lnTo>
                  <a:pt x="406925" y="3171628"/>
                </a:lnTo>
                <a:lnTo>
                  <a:pt x="448660" y="3063811"/>
                </a:lnTo>
                <a:lnTo>
                  <a:pt x="493874" y="2959471"/>
                </a:lnTo>
                <a:lnTo>
                  <a:pt x="539088" y="2855131"/>
                </a:lnTo>
                <a:lnTo>
                  <a:pt x="636472" y="2649930"/>
                </a:lnTo>
                <a:lnTo>
                  <a:pt x="737333" y="2441251"/>
                </a:lnTo>
                <a:lnTo>
                  <a:pt x="789503" y="2340390"/>
                </a:lnTo>
                <a:lnTo>
                  <a:pt x="845151" y="2239528"/>
                </a:lnTo>
                <a:lnTo>
                  <a:pt x="900798" y="2135188"/>
                </a:lnTo>
                <a:lnTo>
                  <a:pt x="959924" y="2034327"/>
                </a:lnTo>
                <a:lnTo>
                  <a:pt x="1015572" y="1933465"/>
                </a:lnTo>
                <a:lnTo>
                  <a:pt x="1074698" y="1832604"/>
                </a:lnTo>
                <a:lnTo>
                  <a:pt x="1196427" y="1630881"/>
                </a:lnTo>
                <a:lnTo>
                  <a:pt x="1325113" y="1432635"/>
                </a:lnTo>
                <a:lnTo>
                  <a:pt x="1453798" y="1230912"/>
                </a:lnTo>
                <a:lnTo>
                  <a:pt x="1585962" y="1032667"/>
                </a:lnTo>
                <a:lnTo>
                  <a:pt x="1655521" y="935284"/>
                </a:lnTo>
                <a:lnTo>
                  <a:pt x="1721603" y="837900"/>
                </a:lnTo>
                <a:lnTo>
                  <a:pt x="1999842" y="437932"/>
                </a:lnTo>
                <a:lnTo>
                  <a:pt x="2285037" y="4839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 name="Group 4">
            <a:extLst>
              <a:ext uri="{FF2B5EF4-FFF2-40B4-BE49-F238E27FC236}">
                <a16:creationId xmlns:a16="http://schemas.microsoft.com/office/drawing/2014/main" id="{1F9E1514-77AC-237D-55D9-DFBEE85FFD7C}"/>
              </a:ext>
              <a:ext uri="{C183D7F6-B498-43B3-948B-1728B52AA6E4}">
                <adec:decorative xmlns:adec="http://schemas.microsoft.com/office/drawing/2017/decorative" val="1"/>
              </a:ext>
            </a:extLst>
          </p:cNvPr>
          <p:cNvGrpSpPr>
            <a:grpSpLocks noChangeAspect="1"/>
          </p:cNvGrpSpPr>
          <p:nvPr userDrawn="1"/>
        </p:nvGrpSpPr>
        <p:grpSpPr>
          <a:xfrm>
            <a:off x="628600" y="476672"/>
            <a:ext cx="2353395" cy="936000"/>
            <a:chOff x="911225" y="260350"/>
            <a:chExt cx="4183063" cy="1663700"/>
          </a:xfrm>
          <a:solidFill>
            <a:schemeClr val="accent1"/>
          </a:solidFill>
        </p:grpSpPr>
        <p:sp>
          <p:nvSpPr>
            <p:cNvPr id="6" name="Freeform 6">
              <a:extLst>
                <a:ext uri="{FF2B5EF4-FFF2-40B4-BE49-F238E27FC236}">
                  <a16:creationId xmlns:a16="http://schemas.microsoft.com/office/drawing/2014/main" id="{AF0E36BB-BBC1-E040-DA8C-2138DB4E9E3C}"/>
                </a:ext>
              </a:extLst>
            </p:cNvPr>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7">
              <a:extLst>
                <a:ext uri="{FF2B5EF4-FFF2-40B4-BE49-F238E27FC236}">
                  <a16:creationId xmlns:a16="http://schemas.microsoft.com/office/drawing/2014/main" id="{8566E919-F51F-823C-4232-8C855258E7A4}"/>
                </a:ext>
              </a:extLst>
            </p:cNvPr>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8">
              <a:extLst>
                <a:ext uri="{FF2B5EF4-FFF2-40B4-BE49-F238E27FC236}">
                  <a16:creationId xmlns:a16="http://schemas.microsoft.com/office/drawing/2014/main" id="{1EBCD1A8-6EFF-EA63-1F2E-D604762C5238}"/>
                </a:ext>
              </a:extLst>
            </p:cNvPr>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80854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Content ">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08EB299E-F3FC-B817-329F-C82605FFC21A}"/>
              </a:ext>
              <a:ext uri="{C183D7F6-B498-43B3-948B-1728B52AA6E4}">
                <adec:decorative xmlns:adec="http://schemas.microsoft.com/office/drawing/2017/decorative" val="1"/>
              </a:ext>
            </a:extLst>
          </p:cNvPr>
          <p:cNvGrpSpPr/>
          <p:nvPr userDrawn="1"/>
        </p:nvGrpSpPr>
        <p:grpSpPr>
          <a:xfrm>
            <a:off x="9794024" y="1599492"/>
            <a:ext cx="2397977" cy="5258508"/>
            <a:chOff x="9794024" y="1599492"/>
            <a:chExt cx="2397977" cy="5258508"/>
          </a:xfrm>
          <a:solidFill>
            <a:schemeClr val="bg2"/>
          </a:solidFill>
        </p:grpSpPr>
        <p:sp>
          <p:nvSpPr>
            <p:cNvPr id="15" name="Freeform: Shape 14">
              <a:extLst>
                <a:ext uri="{FF2B5EF4-FFF2-40B4-BE49-F238E27FC236}">
                  <a16:creationId xmlns:a16="http://schemas.microsoft.com/office/drawing/2014/main" id="{5C8AD33F-8224-CE46-9D70-F093C9D742C5}"/>
                </a:ext>
              </a:extLst>
            </p:cNvPr>
            <p:cNvSpPr>
              <a:spLocks/>
            </p:cNvSpPr>
            <p:nvPr userDrawn="1"/>
          </p:nvSpPr>
          <p:spPr bwMode="auto">
            <a:xfrm>
              <a:off x="10716522" y="4729133"/>
              <a:ext cx="1475478" cy="2128867"/>
            </a:xfrm>
            <a:custGeom>
              <a:avLst/>
              <a:gdLst>
                <a:gd name="connsiteX0" fmla="*/ 1475478 w 1475478"/>
                <a:gd name="connsiteY0" fmla="*/ 0 h 2128867"/>
                <a:gd name="connsiteX1" fmla="*/ 1475478 w 1475478"/>
                <a:gd name="connsiteY1" fmla="*/ 2128867 h 2128867"/>
                <a:gd name="connsiteX2" fmla="*/ 0 w 1475478"/>
                <a:gd name="connsiteY2" fmla="*/ 2128867 h 2128867"/>
                <a:gd name="connsiteX3" fmla="*/ 2007 w 1475478"/>
                <a:gd name="connsiteY3" fmla="*/ 2123097 h 2128867"/>
                <a:gd name="connsiteX4" fmla="*/ 16149 w 1475478"/>
                <a:gd name="connsiteY4" fmla="*/ 2084208 h 2128867"/>
                <a:gd name="connsiteX5" fmla="*/ 32058 w 1475478"/>
                <a:gd name="connsiteY5" fmla="*/ 2043551 h 2128867"/>
                <a:gd name="connsiteX6" fmla="*/ 47967 w 1475478"/>
                <a:gd name="connsiteY6" fmla="*/ 2001126 h 2128867"/>
                <a:gd name="connsiteX7" fmla="*/ 67412 w 1475478"/>
                <a:gd name="connsiteY7" fmla="*/ 1960469 h 2128867"/>
                <a:gd name="connsiteX8" fmla="*/ 104533 w 1475478"/>
                <a:gd name="connsiteY8" fmla="*/ 1877388 h 2128867"/>
                <a:gd name="connsiteX9" fmla="*/ 146958 w 1475478"/>
                <a:gd name="connsiteY9" fmla="*/ 1792538 h 2128867"/>
                <a:gd name="connsiteX10" fmla="*/ 192918 w 1475478"/>
                <a:gd name="connsiteY10" fmla="*/ 1704153 h 2128867"/>
                <a:gd name="connsiteX11" fmla="*/ 217666 w 1475478"/>
                <a:gd name="connsiteY11" fmla="*/ 1661728 h 2128867"/>
                <a:gd name="connsiteX12" fmla="*/ 242414 w 1475478"/>
                <a:gd name="connsiteY12" fmla="*/ 1619304 h 2128867"/>
                <a:gd name="connsiteX13" fmla="*/ 267162 w 1475478"/>
                <a:gd name="connsiteY13" fmla="*/ 1575111 h 2128867"/>
                <a:gd name="connsiteX14" fmla="*/ 293677 w 1475478"/>
                <a:gd name="connsiteY14" fmla="*/ 1532687 h 2128867"/>
                <a:gd name="connsiteX15" fmla="*/ 318425 w 1475478"/>
                <a:gd name="connsiteY15" fmla="*/ 1488494 h 2128867"/>
                <a:gd name="connsiteX16" fmla="*/ 348476 w 1475478"/>
                <a:gd name="connsiteY16" fmla="*/ 1446069 h 2128867"/>
                <a:gd name="connsiteX17" fmla="*/ 403274 w 1475478"/>
                <a:gd name="connsiteY17" fmla="*/ 1359452 h 2128867"/>
                <a:gd name="connsiteX18" fmla="*/ 431557 w 1475478"/>
                <a:gd name="connsiteY18" fmla="*/ 1317028 h 2128867"/>
                <a:gd name="connsiteX19" fmla="*/ 459841 w 1475478"/>
                <a:gd name="connsiteY19" fmla="*/ 1274603 h 2128867"/>
                <a:gd name="connsiteX20" fmla="*/ 518175 w 1475478"/>
                <a:gd name="connsiteY20" fmla="*/ 1189753 h 2128867"/>
                <a:gd name="connsiteX21" fmla="*/ 576509 w 1475478"/>
                <a:gd name="connsiteY21" fmla="*/ 1106672 h 2128867"/>
                <a:gd name="connsiteX22" fmla="*/ 636610 w 1475478"/>
                <a:gd name="connsiteY22" fmla="*/ 1023590 h 2128867"/>
                <a:gd name="connsiteX23" fmla="*/ 696712 w 1475478"/>
                <a:gd name="connsiteY23" fmla="*/ 944043 h 2128867"/>
                <a:gd name="connsiteX24" fmla="*/ 755046 w 1475478"/>
                <a:gd name="connsiteY24" fmla="*/ 864497 h 2128867"/>
                <a:gd name="connsiteX25" fmla="*/ 785097 w 1475478"/>
                <a:gd name="connsiteY25" fmla="*/ 825608 h 2128867"/>
                <a:gd name="connsiteX26" fmla="*/ 815148 w 1475478"/>
                <a:gd name="connsiteY26" fmla="*/ 788486 h 2128867"/>
                <a:gd name="connsiteX27" fmla="*/ 873482 w 1475478"/>
                <a:gd name="connsiteY27" fmla="*/ 714243 h 2128867"/>
                <a:gd name="connsiteX28" fmla="*/ 930048 w 1475478"/>
                <a:gd name="connsiteY28" fmla="*/ 641767 h 2128867"/>
                <a:gd name="connsiteX29" fmla="*/ 984847 w 1475478"/>
                <a:gd name="connsiteY29" fmla="*/ 572827 h 2128867"/>
                <a:gd name="connsiteX30" fmla="*/ 1039645 w 1475478"/>
                <a:gd name="connsiteY30" fmla="*/ 507422 h 2128867"/>
                <a:gd name="connsiteX31" fmla="*/ 1090908 w 1475478"/>
                <a:gd name="connsiteY31" fmla="*/ 445553 h 2128867"/>
                <a:gd name="connsiteX32" fmla="*/ 1186364 w 1475478"/>
                <a:gd name="connsiteY32" fmla="*/ 334188 h 2128867"/>
                <a:gd name="connsiteX33" fmla="*/ 1267678 w 1475478"/>
                <a:gd name="connsiteY33" fmla="*/ 238732 h 2128867"/>
                <a:gd name="connsiteX34" fmla="*/ 1382578 w 1475478"/>
                <a:gd name="connsiteY34" fmla="*/ 107923 h 2128867"/>
                <a:gd name="connsiteX35" fmla="*/ 1458589 w 1475478"/>
                <a:gd name="connsiteY35" fmla="*/ 19538 h 21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75478" h="2128867">
                  <a:moveTo>
                    <a:pt x="1475478" y="0"/>
                  </a:moveTo>
                  <a:lnTo>
                    <a:pt x="1475478" y="2128867"/>
                  </a:lnTo>
                  <a:lnTo>
                    <a:pt x="0" y="2128867"/>
                  </a:lnTo>
                  <a:lnTo>
                    <a:pt x="2007" y="2123097"/>
                  </a:lnTo>
                  <a:lnTo>
                    <a:pt x="16149" y="2084208"/>
                  </a:lnTo>
                  <a:lnTo>
                    <a:pt x="32058" y="2043551"/>
                  </a:lnTo>
                  <a:lnTo>
                    <a:pt x="47967" y="2001126"/>
                  </a:lnTo>
                  <a:lnTo>
                    <a:pt x="67412" y="1960469"/>
                  </a:lnTo>
                  <a:lnTo>
                    <a:pt x="104533" y="1877388"/>
                  </a:lnTo>
                  <a:lnTo>
                    <a:pt x="146958" y="1792538"/>
                  </a:lnTo>
                  <a:lnTo>
                    <a:pt x="192918" y="1704153"/>
                  </a:lnTo>
                  <a:lnTo>
                    <a:pt x="217666" y="1661728"/>
                  </a:lnTo>
                  <a:lnTo>
                    <a:pt x="242414" y="1619304"/>
                  </a:lnTo>
                  <a:lnTo>
                    <a:pt x="267162" y="1575111"/>
                  </a:lnTo>
                  <a:lnTo>
                    <a:pt x="293677" y="1532687"/>
                  </a:lnTo>
                  <a:lnTo>
                    <a:pt x="318425" y="1488494"/>
                  </a:lnTo>
                  <a:lnTo>
                    <a:pt x="348476" y="1446069"/>
                  </a:lnTo>
                  <a:lnTo>
                    <a:pt x="403274" y="1359452"/>
                  </a:lnTo>
                  <a:lnTo>
                    <a:pt x="431557" y="1317028"/>
                  </a:lnTo>
                  <a:lnTo>
                    <a:pt x="459841" y="1274603"/>
                  </a:lnTo>
                  <a:lnTo>
                    <a:pt x="518175" y="1189753"/>
                  </a:lnTo>
                  <a:lnTo>
                    <a:pt x="576509" y="1106672"/>
                  </a:lnTo>
                  <a:lnTo>
                    <a:pt x="636610" y="1023590"/>
                  </a:lnTo>
                  <a:lnTo>
                    <a:pt x="696712" y="944043"/>
                  </a:lnTo>
                  <a:lnTo>
                    <a:pt x="755046" y="864497"/>
                  </a:lnTo>
                  <a:lnTo>
                    <a:pt x="785097" y="825608"/>
                  </a:lnTo>
                  <a:lnTo>
                    <a:pt x="815148" y="788486"/>
                  </a:lnTo>
                  <a:lnTo>
                    <a:pt x="873482" y="714243"/>
                  </a:lnTo>
                  <a:lnTo>
                    <a:pt x="930048" y="641767"/>
                  </a:lnTo>
                  <a:lnTo>
                    <a:pt x="984847" y="572827"/>
                  </a:lnTo>
                  <a:lnTo>
                    <a:pt x="1039645" y="507422"/>
                  </a:lnTo>
                  <a:lnTo>
                    <a:pt x="1090908" y="445553"/>
                  </a:lnTo>
                  <a:lnTo>
                    <a:pt x="1186364" y="334188"/>
                  </a:lnTo>
                  <a:lnTo>
                    <a:pt x="1267678" y="238732"/>
                  </a:lnTo>
                  <a:lnTo>
                    <a:pt x="1382578" y="107923"/>
                  </a:lnTo>
                  <a:lnTo>
                    <a:pt x="1458589" y="19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14" name="Freeform: Shape 13">
              <a:extLst>
                <a:ext uri="{FF2B5EF4-FFF2-40B4-BE49-F238E27FC236}">
                  <a16:creationId xmlns:a16="http://schemas.microsoft.com/office/drawing/2014/main" id="{91888DB0-48B4-7634-9D9F-6144FF4B7B47}"/>
                </a:ext>
              </a:extLst>
            </p:cNvPr>
            <p:cNvSpPr>
              <a:spLocks/>
            </p:cNvSpPr>
            <p:nvPr userDrawn="1"/>
          </p:nvSpPr>
          <p:spPr bwMode="auto">
            <a:xfrm>
              <a:off x="9794024" y="1599492"/>
              <a:ext cx="2397977" cy="5258508"/>
            </a:xfrm>
            <a:custGeom>
              <a:avLst/>
              <a:gdLst>
                <a:gd name="connsiteX0" fmla="*/ 2397977 w 2397977"/>
                <a:gd name="connsiteY0" fmla="*/ 0 h 5258508"/>
                <a:gd name="connsiteX1" fmla="*/ 2397977 w 2397977"/>
                <a:gd name="connsiteY1" fmla="*/ 2148607 h 5258508"/>
                <a:gd name="connsiteX2" fmla="*/ 2285632 w 2397977"/>
                <a:gd name="connsiteY2" fmla="*/ 2291846 h 5258508"/>
                <a:gd name="connsiteX3" fmla="*/ 2142449 w 2397977"/>
                <a:gd name="connsiteY3" fmla="*/ 2473919 h 5258508"/>
                <a:gd name="connsiteX4" fmla="*/ 1999265 w 2397977"/>
                <a:gd name="connsiteY4" fmla="*/ 2655992 h 5258508"/>
                <a:gd name="connsiteX5" fmla="*/ 1859617 w 2397977"/>
                <a:gd name="connsiteY5" fmla="*/ 2839832 h 5258508"/>
                <a:gd name="connsiteX6" fmla="*/ 1788909 w 2397977"/>
                <a:gd name="connsiteY6" fmla="*/ 2931753 h 5258508"/>
                <a:gd name="connsiteX7" fmla="*/ 1719969 w 2397977"/>
                <a:gd name="connsiteY7" fmla="*/ 3023673 h 5258508"/>
                <a:gd name="connsiteX8" fmla="*/ 1651029 w 2397977"/>
                <a:gd name="connsiteY8" fmla="*/ 3115593 h 5258508"/>
                <a:gd name="connsiteX9" fmla="*/ 1583857 w 2397977"/>
                <a:gd name="connsiteY9" fmla="*/ 3207513 h 5258508"/>
                <a:gd name="connsiteX10" fmla="*/ 1516684 w 2397977"/>
                <a:gd name="connsiteY10" fmla="*/ 3299434 h 5258508"/>
                <a:gd name="connsiteX11" fmla="*/ 1451279 w 2397977"/>
                <a:gd name="connsiteY11" fmla="*/ 3391354 h 5258508"/>
                <a:gd name="connsiteX12" fmla="*/ 1387642 w 2397977"/>
                <a:gd name="connsiteY12" fmla="*/ 3485042 h 5258508"/>
                <a:gd name="connsiteX13" fmla="*/ 1324005 w 2397977"/>
                <a:gd name="connsiteY13" fmla="*/ 3576962 h 5258508"/>
                <a:gd name="connsiteX14" fmla="*/ 1263903 w 2397977"/>
                <a:gd name="connsiteY14" fmla="*/ 3668882 h 5258508"/>
                <a:gd name="connsiteX15" fmla="*/ 1202034 w 2397977"/>
                <a:gd name="connsiteY15" fmla="*/ 3762570 h 5258508"/>
                <a:gd name="connsiteX16" fmla="*/ 1143700 w 2397977"/>
                <a:gd name="connsiteY16" fmla="*/ 3854491 h 5258508"/>
                <a:gd name="connsiteX17" fmla="*/ 1085366 w 2397977"/>
                <a:gd name="connsiteY17" fmla="*/ 3946411 h 5258508"/>
                <a:gd name="connsiteX18" fmla="*/ 1030567 w 2397977"/>
                <a:gd name="connsiteY18" fmla="*/ 4038331 h 5258508"/>
                <a:gd name="connsiteX19" fmla="*/ 977536 w 2397977"/>
                <a:gd name="connsiteY19" fmla="*/ 4132019 h 5258508"/>
                <a:gd name="connsiteX20" fmla="*/ 928041 w 2397977"/>
                <a:gd name="connsiteY20" fmla="*/ 4223939 h 5258508"/>
                <a:gd name="connsiteX21" fmla="*/ 878545 w 2397977"/>
                <a:gd name="connsiteY21" fmla="*/ 4315859 h 5258508"/>
                <a:gd name="connsiteX22" fmla="*/ 832585 w 2397977"/>
                <a:gd name="connsiteY22" fmla="*/ 4407780 h 5258508"/>
                <a:gd name="connsiteX23" fmla="*/ 788393 w 2397977"/>
                <a:gd name="connsiteY23" fmla="*/ 4499700 h 5258508"/>
                <a:gd name="connsiteX24" fmla="*/ 745968 w 2397977"/>
                <a:gd name="connsiteY24" fmla="*/ 4591620 h 5258508"/>
                <a:gd name="connsiteX25" fmla="*/ 707079 w 2397977"/>
                <a:gd name="connsiteY25" fmla="*/ 4681773 h 5258508"/>
                <a:gd name="connsiteX26" fmla="*/ 671725 w 2397977"/>
                <a:gd name="connsiteY26" fmla="*/ 4773693 h 5258508"/>
                <a:gd name="connsiteX27" fmla="*/ 638139 w 2397977"/>
                <a:gd name="connsiteY27" fmla="*/ 4865613 h 5258508"/>
                <a:gd name="connsiteX28" fmla="*/ 606320 w 2397977"/>
                <a:gd name="connsiteY28" fmla="*/ 4957533 h 5258508"/>
                <a:gd name="connsiteX29" fmla="*/ 579805 w 2397977"/>
                <a:gd name="connsiteY29" fmla="*/ 5047686 h 5258508"/>
                <a:gd name="connsiteX30" fmla="*/ 555057 w 2397977"/>
                <a:gd name="connsiteY30" fmla="*/ 5137839 h 5258508"/>
                <a:gd name="connsiteX31" fmla="*/ 533845 w 2397977"/>
                <a:gd name="connsiteY31" fmla="*/ 5227991 h 5258508"/>
                <a:gd name="connsiteX32" fmla="*/ 527741 w 2397977"/>
                <a:gd name="connsiteY32" fmla="*/ 5258508 h 5258508"/>
                <a:gd name="connsiteX33" fmla="*/ 148053 w 2397977"/>
                <a:gd name="connsiteY33" fmla="*/ 5258508 h 5258508"/>
                <a:gd name="connsiteX34" fmla="*/ 134345 w 2397977"/>
                <a:gd name="connsiteY34" fmla="*/ 5217385 h 5258508"/>
                <a:gd name="connsiteX35" fmla="*/ 120203 w 2397977"/>
                <a:gd name="connsiteY35" fmla="*/ 5173193 h 5258508"/>
                <a:gd name="connsiteX36" fmla="*/ 106062 w 2397977"/>
                <a:gd name="connsiteY36" fmla="*/ 5127232 h 5258508"/>
                <a:gd name="connsiteX37" fmla="*/ 93688 w 2397977"/>
                <a:gd name="connsiteY37" fmla="*/ 5083040 h 5258508"/>
                <a:gd name="connsiteX38" fmla="*/ 83082 w 2397977"/>
                <a:gd name="connsiteY38" fmla="*/ 5037080 h 5258508"/>
                <a:gd name="connsiteX39" fmla="*/ 72476 w 2397977"/>
                <a:gd name="connsiteY39" fmla="*/ 4992887 h 5258508"/>
                <a:gd name="connsiteX40" fmla="*/ 61869 w 2397977"/>
                <a:gd name="connsiteY40" fmla="*/ 4945160 h 5258508"/>
                <a:gd name="connsiteX41" fmla="*/ 53031 w 2397977"/>
                <a:gd name="connsiteY41" fmla="*/ 4899199 h 5258508"/>
                <a:gd name="connsiteX42" fmla="*/ 44192 w 2397977"/>
                <a:gd name="connsiteY42" fmla="*/ 4851472 h 5258508"/>
                <a:gd name="connsiteX43" fmla="*/ 37122 w 2397977"/>
                <a:gd name="connsiteY43" fmla="*/ 4801976 h 5258508"/>
                <a:gd name="connsiteX44" fmla="*/ 30051 w 2397977"/>
                <a:gd name="connsiteY44" fmla="*/ 4752481 h 5258508"/>
                <a:gd name="connsiteX45" fmla="*/ 22980 w 2397977"/>
                <a:gd name="connsiteY45" fmla="*/ 4702985 h 5258508"/>
                <a:gd name="connsiteX46" fmla="*/ 17677 w 2397977"/>
                <a:gd name="connsiteY46" fmla="*/ 4653490 h 5258508"/>
                <a:gd name="connsiteX47" fmla="*/ 12374 w 2397977"/>
                <a:gd name="connsiteY47" fmla="*/ 4602226 h 5258508"/>
                <a:gd name="connsiteX48" fmla="*/ 8838 w 2397977"/>
                <a:gd name="connsiteY48" fmla="*/ 4550963 h 5258508"/>
                <a:gd name="connsiteX49" fmla="*/ 5303 w 2397977"/>
                <a:gd name="connsiteY49" fmla="*/ 4497932 h 5258508"/>
                <a:gd name="connsiteX50" fmla="*/ 1768 w 2397977"/>
                <a:gd name="connsiteY50" fmla="*/ 4439598 h 5258508"/>
                <a:gd name="connsiteX51" fmla="*/ 0 w 2397977"/>
                <a:gd name="connsiteY51" fmla="*/ 4381264 h 5258508"/>
                <a:gd name="connsiteX52" fmla="*/ 0 w 2397977"/>
                <a:gd name="connsiteY52" fmla="*/ 4322930 h 5258508"/>
                <a:gd name="connsiteX53" fmla="*/ 1768 w 2397977"/>
                <a:gd name="connsiteY53" fmla="*/ 4264596 h 5258508"/>
                <a:gd name="connsiteX54" fmla="*/ 3535 w 2397977"/>
                <a:gd name="connsiteY54" fmla="*/ 4206262 h 5258508"/>
                <a:gd name="connsiteX55" fmla="*/ 8838 w 2397977"/>
                <a:gd name="connsiteY55" fmla="*/ 4147928 h 5258508"/>
                <a:gd name="connsiteX56" fmla="*/ 14142 w 2397977"/>
                <a:gd name="connsiteY56" fmla="*/ 4091362 h 5258508"/>
                <a:gd name="connsiteX57" fmla="*/ 19445 w 2397977"/>
                <a:gd name="connsiteY57" fmla="*/ 4034796 h 5258508"/>
                <a:gd name="connsiteX58" fmla="*/ 28283 w 2397977"/>
                <a:gd name="connsiteY58" fmla="*/ 3978229 h 5258508"/>
                <a:gd name="connsiteX59" fmla="*/ 37122 w 2397977"/>
                <a:gd name="connsiteY59" fmla="*/ 3921663 h 5258508"/>
                <a:gd name="connsiteX60" fmla="*/ 45960 w 2397977"/>
                <a:gd name="connsiteY60" fmla="*/ 3865097 h 5258508"/>
                <a:gd name="connsiteX61" fmla="*/ 58334 w 2397977"/>
                <a:gd name="connsiteY61" fmla="*/ 3808530 h 5258508"/>
                <a:gd name="connsiteX62" fmla="*/ 70708 w 2397977"/>
                <a:gd name="connsiteY62" fmla="*/ 3753732 h 5258508"/>
                <a:gd name="connsiteX63" fmla="*/ 83082 w 2397977"/>
                <a:gd name="connsiteY63" fmla="*/ 3698933 h 5258508"/>
                <a:gd name="connsiteX64" fmla="*/ 98991 w 2397977"/>
                <a:gd name="connsiteY64" fmla="*/ 3644135 h 5258508"/>
                <a:gd name="connsiteX65" fmla="*/ 114900 w 2397977"/>
                <a:gd name="connsiteY65" fmla="*/ 3589336 h 5258508"/>
                <a:gd name="connsiteX66" fmla="*/ 130810 w 2397977"/>
                <a:gd name="connsiteY66" fmla="*/ 3534537 h 5258508"/>
                <a:gd name="connsiteX67" fmla="*/ 148487 w 2397977"/>
                <a:gd name="connsiteY67" fmla="*/ 3479739 h 5258508"/>
                <a:gd name="connsiteX68" fmla="*/ 167931 w 2397977"/>
                <a:gd name="connsiteY68" fmla="*/ 3424940 h 5258508"/>
                <a:gd name="connsiteX69" fmla="*/ 187376 w 2397977"/>
                <a:gd name="connsiteY69" fmla="*/ 3371909 h 5258508"/>
                <a:gd name="connsiteX70" fmla="*/ 206821 w 2397977"/>
                <a:gd name="connsiteY70" fmla="*/ 3318878 h 5258508"/>
                <a:gd name="connsiteX71" fmla="*/ 228033 w 2397977"/>
                <a:gd name="connsiteY71" fmla="*/ 3264080 h 5258508"/>
                <a:gd name="connsiteX72" fmla="*/ 251013 w 2397977"/>
                <a:gd name="connsiteY72" fmla="*/ 3211049 h 5258508"/>
                <a:gd name="connsiteX73" fmla="*/ 273993 w 2397977"/>
                <a:gd name="connsiteY73" fmla="*/ 3158018 h 5258508"/>
                <a:gd name="connsiteX74" fmla="*/ 323489 w 2397977"/>
                <a:gd name="connsiteY74" fmla="*/ 3053724 h 5258508"/>
                <a:gd name="connsiteX75" fmla="*/ 374752 w 2397977"/>
                <a:gd name="connsiteY75" fmla="*/ 2947662 h 5258508"/>
                <a:gd name="connsiteX76" fmla="*/ 401267 w 2397977"/>
                <a:gd name="connsiteY76" fmla="*/ 2896399 h 5258508"/>
                <a:gd name="connsiteX77" fmla="*/ 429550 w 2397977"/>
                <a:gd name="connsiteY77" fmla="*/ 2845135 h 5258508"/>
                <a:gd name="connsiteX78" fmla="*/ 457833 w 2397977"/>
                <a:gd name="connsiteY78" fmla="*/ 2792105 h 5258508"/>
                <a:gd name="connsiteX79" fmla="*/ 487884 w 2397977"/>
                <a:gd name="connsiteY79" fmla="*/ 2740841 h 5258508"/>
                <a:gd name="connsiteX80" fmla="*/ 516167 w 2397977"/>
                <a:gd name="connsiteY80" fmla="*/ 2689578 h 5258508"/>
                <a:gd name="connsiteX81" fmla="*/ 546218 w 2397977"/>
                <a:gd name="connsiteY81" fmla="*/ 2638315 h 5258508"/>
                <a:gd name="connsiteX82" fmla="*/ 608088 w 2397977"/>
                <a:gd name="connsiteY82" fmla="*/ 2535788 h 5258508"/>
                <a:gd name="connsiteX83" fmla="*/ 673493 w 2397977"/>
                <a:gd name="connsiteY83" fmla="*/ 2435030 h 5258508"/>
                <a:gd name="connsiteX84" fmla="*/ 738897 w 2397977"/>
                <a:gd name="connsiteY84" fmla="*/ 2332503 h 5258508"/>
                <a:gd name="connsiteX85" fmla="*/ 806070 w 2397977"/>
                <a:gd name="connsiteY85" fmla="*/ 2231745 h 5258508"/>
                <a:gd name="connsiteX86" fmla="*/ 841424 w 2397977"/>
                <a:gd name="connsiteY86" fmla="*/ 2182249 h 5258508"/>
                <a:gd name="connsiteX87" fmla="*/ 875010 w 2397977"/>
                <a:gd name="connsiteY87" fmla="*/ 2132754 h 5258508"/>
                <a:gd name="connsiteX88" fmla="*/ 1016426 w 2397977"/>
                <a:gd name="connsiteY88" fmla="*/ 1929468 h 5258508"/>
                <a:gd name="connsiteX89" fmla="*/ 1161377 w 2397977"/>
                <a:gd name="connsiteY89" fmla="*/ 1731486 h 5258508"/>
                <a:gd name="connsiteX90" fmla="*/ 1308096 w 2397977"/>
                <a:gd name="connsiteY90" fmla="*/ 1531737 h 5258508"/>
                <a:gd name="connsiteX91" fmla="*/ 1453047 w 2397977"/>
                <a:gd name="connsiteY91" fmla="*/ 1333754 h 5258508"/>
                <a:gd name="connsiteX92" fmla="*/ 1525523 w 2397977"/>
                <a:gd name="connsiteY92" fmla="*/ 1232996 h 5258508"/>
                <a:gd name="connsiteX93" fmla="*/ 1596230 w 2397977"/>
                <a:gd name="connsiteY93" fmla="*/ 1134005 h 5258508"/>
                <a:gd name="connsiteX94" fmla="*/ 1836637 w 2397977"/>
                <a:gd name="connsiteY94" fmla="*/ 798142 h 5258508"/>
                <a:gd name="connsiteX95" fmla="*/ 2068205 w 2397977"/>
                <a:gd name="connsiteY95" fmla="*/ 472886 h 5258508"/>
                <a:gd name="connsiteX96" fmla="*/ 2177803 w 2397977"/>
                <a:gd name="connsiteY96" fmla="*/ 317329 h 5258508"/>
                <a:gd name="connsiteX97" fmla="*/ 2283865 w 2397977"/>
                <a:gd name="connsiteY97" fmla="*/ 167074 h 5258508"/>
                <a:gd name="connsiteX98" fmla="*/ 2382855 w 2397977"/>
                <a:gd name="connsiteY98" fmla="*/ 22123 h 52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97977" h="5258508">
                  <a:moveTo>
                    <a:pt x="2397977" y="0"/>
                  </a:moveTo>
                  <a:lnTo>
                    <a:pt x="2397977" y="2148607"/>
                  </a:lnTo>
                  <a:lnTo>
                    <a:pt x="2285632" y="2291846"/>
                  </a:lnTo>
                  <a:lnTo>
                    <a:pt x="2142449" y="2473919"/>
                  </a:lnTo>
                  <a:lnTo>
                    <a:pt x="1999265" y="2655992"/>
                  </a:lnTo>
                  <a:lnTo>
                    <a:pt x="1859617" y="2839832"/>
                  </a:lnTo>
                  <a:lnTo>
                    <a:pt x="1788909" y="2931753"/>
                  </a:lnTo>
                  <a:lnTo>
                    <a:pt x="1719969" y="3023673"/>
                  </a:lnTo>
                  <a:lnTo>
                    <a:pt x="1651029" y="3115593"/>
                  </a:lnTo>
                  <a:lnTo>
                    <a:pt x="1583857" y="3207513"/>
                  </a:lnTo>
                  <a:lnTo>
                    <a:pt x="1516684" y="3299434"/>
                  </a:lnTo>
                  <a:lnTo>
                    <a:pt x="1451279" y="3391354"/>
                  </a:lnTo>
                  <a:lnTo>
                    <a:pt x="1387642" y="3485042"/>
                  </a:lnTo>
                  <a:lnTo>
                    <a:pt x="1324005" y="3576962"/>
                  </a:lnTo>
                  <a:lnTo>
                    <a:pt x="1263903" y="3668882"/>
                  </a:lnTo>
                  <a:lnTo>
                    <a:pt x="1202034" y="3762570"/>
                  </a:lnTo>
                  <a:lnTo>
                    <a:pt x="1143700" y="3854491"/>
                  </a:lnTo>
                  <a:lnTo>
                    <a:pt x="1085366" y="3946411"/>
                  </a:lnTo>
                  <a:lnTo>
                    <a:pt x="1030567" y="4038331"/>
                  </a:lnTo>
                  <a:lnTo>
                    <a:pt x="977536" y="4132019"/>
                  </a:lnTo>
                  <a:lnTo>
                    <a:pt x="928041" y="4223939"/>
                  </a:lnTo>
                  <a:lnTo>
                    <a:pt x="878545" y="4315859"/>
                  </a:lnTo>
                  <a:lnTo>
                    <a:pt x="832585" y="4407780"/>
                  </a:lnTo>
                  <a:lnTo>
                    <a:pt x="788393" y="4499700"/>
                  </a:lnTo>
                  <a:lnTo>
                    <a:pt x="745968" y="4591620"/>
                  </a:lnTo>
                  <a:lnTo>
                    <a:pt x="707079" y="4681773"/>
                  </a:lnTo>
                  <a:lnTo>
                    <a:pt x="671725" y="4773693"/>
                  </a:lnTo>
                  <a:lnTo>
                    <a:pt x="638139" y="4865613"/>
                  </a:lnTo>
                  <a:lnTo>
                    <a:pt x="606320" y="4957533"/>
                  </a:lnTo>
                  <a:lnTo>
                    <a:pt x="579805" y="5047686"/>
                  </a:lnTo>
                  <a:lnTo>
                    <a:pt x="555057" y="5137839"/>
                  </a:lnTo>
                  <a:lnTo>
                    <a:pt x="533845" y="5227991"/>
                  </a:lnTo>
                  <a:lnTo>
                    <a:pt x="527741" y="5258508"/>
                  </a:lnTo>
                  <a:lnTo>
                    <a:pt x="148053" y="5258508"/>
                  </a:lnTo>
                  <a:lnTo>
                    <a:pt x="134345" y="5217385"/>
                  </a:lnTo>
                  <a:lnTo>
                    <a:pt x="120203" y="5173193"/>
                  </a:lnTo>
                  <a:lnTo>
                    <a:pt x="106062" y="5127232"/>
                  </a:lnTo>
                  <a:lnTo>
                    <a:pt x="93688" y="5083040"/>
                  </a:lnTo>
                  <a:lnTo>
                    <a:pt x="83082" y="5037080"/>
                  </a:lnTo>
                  <a:lnTo>
                    <a:pt x="72476" y="4992887"/>
                  </a:lnTo>
                  <a:lnTo>
                    <a:pt x="61869" y="4945160"/>
                  </a:lnTo>
                  <a:lnTo>
                    <a:pt x="53031" y="4899199"/>
                  </a:lnTo>
                  <a:lnTo>
                    <a:pt x="44192" y="4851472"/>
                  </a:lnTo>
                  <a:lnTo>
                    <a:pt x="37122" y="4801976"/>
                  </a:lnTo>
                  <a:lnTo>
                    <a:pt x="30051" y="4752481"/>
                  </a:lnTo>
                  <a:lnTo>
                    <a:pt x="22980" y="4702985"/>
                  </a:lnTo>
                  <a:lnTo>
                    <a:pt x="17677" y="4653490"/>
                  </a:lnTo>
                  <a:lnTo>
                    <a:pt x="12374" y="4602226"/>
                  </a:lnTo>
                  <a:lnTo>
                    <a:pt x="8838" y="4550963"/>
                  </a:lnTo>
                  <a:lnTo>
                    <a:pt x="5303" y="4497932"/>
                  </a:lnTo>
                  <a:lnTo>
                    <a:pt x="1768" y="4439598"/>
                  </a:lnTo>
                  <a:lnTo>
                    <a:pt x="0" y="4381264"/>
                  </a:lnTo>
                  <a:lnTo>
                    <a:pt x="0" y="4322930"/>
                  </a:lnTo>
                  <a:lnTo>
                    <a:pt x="1768" y="4264596"/>
                  </a:lnTo>
                  <a:lnTo>
                    <a:pt x="3535" y="4206262"/>
                  </a:lnTo>
                  <a:lnTo>
                    <a:pt x="8838" y="4147928"/>
                  </a:lnTo>
                  <a:lnTo>
                    <a:pt x="14142" y="4091362"/>
                  </a:lnTo>
                  <a:lnTo>
                    <a:pt x="19445" y="4034796"/>
                  </a:lnTo>
                  <a:lnTo>
                    <a:pt x="28283" y="3978229"/>
                  </a:lnTo>
                  <a:lnTo>
                    <a:pt x="37122" y="3921663"/>
                  </a:lnTo>
                  <a:lnTo>
                    <a:pt x="45960" y="3865097"/>
                  </a:lnTo>
                  <a:lnTo>
                    <a:pt x="58334" y="3808530"/>
                  </a:lnTo>
                  <a:lnTo>
                    <a:pt x="70708" y="3753732"/>
                  </a:lnTo>
                  <a:lnTo>
                    <a:pt x="83082" y="3698933"/>
                  </a:lnTo>
                  <a:lnTo>
                    <a:pt x="98991" y="3644135"/>
                  </a:lnTo>
                  <a:lnTo>
                    <a:pt x="114900" y="3589336"/>
                  </a:lnTo>
                  <a:lnTo>
                    <a:pt x="130810" y="3534537"/>
                  </a:lnTo>
                  <a:lnTo>
                    <a:pt x="148487" y="3479739"/>
                  </a:lnTo>
                  <a:lnTo>
                    <a:pt x="167931" y="3424940"/>
                  </a:lnTo>
                  <a:lnTo>
                    <a:pt x="187376" y="3371909"/>
                  </a:lnTo>
                  <a:lnTo>
                    <a:pt x="206821" y="3318878"/>
                  </a:lnTo>
                  <a:lnTo>
                    <a:pt x="228033" y="3264080"/>
                  </a:lnTo>
                  <a:lnTo>
                    <a:pt x="251013" y="3211049"/>
                  </a:lnTo>
                  <a:lnTo>
                    <a:pt x="273993" y="3158018"/>
                  </a:lnTo>
                  <a:lnTo>
                    <a:pt x="323489" y="3053724"/>
                  </a:lnTo>
                  <a:lnTo>
                    <a:pt x="374752" y="2947662"/>
                  </a:lnTo>
                  <a:lnTo>
                    <a:pt x="401267" y="2896399"/>
                  </a:lnTo>
                  <a:lnTo>
                    <a:pt x="429550" y="2845135"/>
                  </a:lnTo>
                  <a:lnTo>
                    <a:pt x="457833" y="2792105"/>
                  </a:lnTo>
                  <a:lnTo>
                    <a:pt x="487884" y="2740841"/>
                  </a:lnTo>
                  <a:lnTo>
                    <a:pt x="516167" y="2689578"/>
                  </a:lnTo>
                  <a:lnTo>
                    <a:pt x="546218" y="2638315"/>
                  </a:lnTo>
                  <a:lnTo>
                    <a:pt x="608088" y="2535788"/>
                  </a:lnTo>
                  <a:lnTo>
                    <a:pt x="673493" y="2435030"/>
                  </a:lnTo>
                  <a:lnTo>
                    <a:pt x="738897" y="2332503"/>
                  </a:lnTo>
                  <a:lnTo>
                    <a:pt x="806070" y="2231745"/>
                  </a:lnTo>
                  <a:lnTo>
                    <a:pt x="841424" y="2182249"/>
                  </a:lnTo>
                  <a:lnTo>
                    <a:pt x="875010" y="2132754"/>
                  </a:lnTo>
                  <a:lnTo>
                    <a:pt x="1016426" y="1929468"/>
                  </a:lnTo>
                  <a:lnTo>
                    <a:pt x="1161377" y="1731486"/>
                  </a:lnTo>
                  <a:lnTo>
                    <a:pt x="1308096" y="1531737"/>
                  </a:lnTo>
                  <a:lnTo>
                    <a:pt x="1453047" y="1333754"/>
                  </a:lnTo>
                  <a:lnTo>
                    <a:pt x="1525523" y="1232996"/>
                  </a:lnTo>
                  <a:lnTo>
                    <a:pt x="1596230" y="1134005"/>
                  </a:lnTo>
                  <a:lnTo>
                    <a:pt x="1836637" y="798142"/>
                  </a:lnTo>
                  <a:lnTo>
                    <a:pt x="2068205" y="472886"/>
                  </a:lnTo>
                  <a:lnTo>
                    <a:pt x="2177803" y="317329"/>
                  </a:lnTo>
                  <a:lnTo>
                    <a:pt x="2283865" y="167074"/>
                  </a:lnTo>
                  <a:lnTo>
                    <a:pt x="2382855" y="22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2CB2C9BA-9F49-4668-B03D-C19CF1E513F6}" type="datetime1">
              <a:rPr lang="fi-FI" smtClean="0"/>
              <a:t>9.6.2026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dirty="0"/>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8" name="Text Placeholder 7"/>
          <p:cNvSpPr>
            <a:spLocks noGrp="1"/>
          </p:cNvSpPr>
          <p:nvPr>
            <p:ph type="body" sz="quarter" idx="13"/>
          </p:nvPr>
        </p:nvSpPr>
        <p:spPr>
          <a:xfrm>
            <a:off x="623887" y="1773238"/>
            <a:ext cx="1094422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22143770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9" y="1773239"/>
            <a:ext cx="1094043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9D2E8CCC-1D0D-48E1-A9C2-52ED9DFBB9E1}" type="datetime1">
              <a:rPr lang="fi-FI" smtClean="0"/>
              <a:t>9.6.2026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dirty="0"/>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Tree>
    <p:extLst>
      <p:ext uri="{BB962C8B-B14F-4D97-AF65-F5344CB8AC3E}">
        <p14:creationId xmlns:p14="http://schemas.microsoft.com/office/powerpoint/2010/main" val="11896236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4">
    <p:bg>
      <p:bgPr>
        <a:solidFill>
          <a:schemeClr val="accent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FD60106-FB3C-D14C-D884-621E06EB2430}"/>
              </a:ext>
              <a:ext uri="{C183D7F6-B498-43B3-948B-1728B52AA6E4}">
                <adec:decorative xmlns:adec="http://schemas.microsoft.com/office/drawing/2017/decorative" val="1"/>
              </a:ext>
            </a:extLst>
          </p:cNvPr>
          <p:cNvGrpSpPr/>
          <p:nvPr userDrawn="1"/>
        </p:nvGrpSpPr>
        <p:grpSpPr>
          <a:xfrm>
            <a:off x="9794024" y="1599492"/>
            <a:ext cx="2397977" cy="5258508"/>
            <a:chOff x="9794024" y="1599492"/>
            <a:chExt cx="2397977" cy="5258508"/>
          </a:xfrm>
          <a:solidFill>
            <a:schemeClr val="bg1">
              <a:alpha val="20000"/>
            </a:schemeClr>
          </a:solidFill>
        </p:grpSpPr>
        <p:sp>
          <p:nvSpPr>
            <p:cNvPr id="8" name="Freeform: Shape 7">
              <a:extLst>
                <a:ext uri="{FF2B5EF4-FFF2-40B4-BE49-F238E27FC236}">
                  <a16:creationId xmlns:a16="http://schemas.microsoft.com/office/drawing/2014/main" id="{4710F81C-9EE8-C17D-67D0-9897BA70EAF5}"/>
                </a:ext>
              </a:extLst>
            </p:cNvPr>
            <p:cNvSpPr>
              <a:spLocks/>
            </p:cNvSpPr>
            <p:nvPr userDrawn="1"/>
          </p:nvSpPr>
          <p:spPr bwMode="auto">
            <a:xfrm>
              <a:off x="10716522" y="4729133"/>
              <a:ext cx="1475478" cy="2128867"/>
            </a:xfrm>
            <a:custGeom>
              <a:avLst/>
              <a:gdLst>
                <a:gd name="connsiteX0" fmla="*/ 1475478 w 1475478"/>
                <a:gd name="connsiteY0" fmla="*/ 0 h 2128867"/>
                <a:gd name="connsiteX1" fmla="*/ 1475478 w 1475478"/>
                <a:gd name="connsiteY1" fmla="*/ 2128867 h 2128867"/>
                <a:gd name="connsiteX2" fmla="*/ 0 w 1475478"/>
                <a:gd name="connsiteY2" fmla="*/ 2128867 h 2128867"/>
                <a:gd name="connsiteX3" fmla="*/ 2007 w 1475478"/>
                <a:gd name="connsiteY3" fmla="*/ 2123097 h 2128867"/>
                <a:gd name="connsiteX4" fmla="*/ 16149 w 1475478"/>
                <a:gd name="connsiteY4" fmla="*/ 2084208 h 2128867"/>
                <a:gd name="connsiteX5" fmla="*/ 32058 w 1475478"/>
                <a:gd name="connsiteY5" fmla="*/ 2043551 h 2128867"/>
                <a:gd name="connsiteX6" fmla="*/ 47967 w 1475478"/>
                <a:gd name="connsiteY6" fmla="*/ 2001126 h 2128867"/>
                <a:gd name="connsiteX7" fmla="*/ 67412 w 1475478"/>
                <a:gd name="connsiteY7" fmla="*/ 1960469 h 2128867"/>
                <a:gd name="connsiteX8" fmla="*/ 104533 w 1475478"/>
                <a:gd name="connsiteY8" fmla="*/ 1877388 h 2128867"/>
                <a:gd name="connsiteX9" fmla="*/ 146958 w 1475478"/>
                <a:gd name="connsiteY9" fmla="*/ 1792538 h 2128867"/>
                <a:gd name="connsiteX10" fmla="*/ 192918 w 1475478"/>
                <a:gd name="connsiteY10" fmla="*/ 1704153 h 2128867"/>
                <a:gd name="connsiteX11" fmla="*/ 217666 w 1475478"/>
                <a:gd name="connsiteY11" fmla="*/ 1661728 h 2128867"/>
                <a:gd name="connsiteX12" fmla="*/ 242414 w 1475478"/>
                <a:gd name="connsiteY12" fmla="*/ 1619304 h 2128867"/>
                <a:gd name="connsiteX13" fmla="*/ 267162 w 1475478"/>
                <a:gd name="connsiteY13" fmla="*/ 1575111 h 2128867"/>
                <a:gd name="connsiteX14" fmla="*/ 293677 w 1475478"/>
                <a:gd name="connsiteY14" fmla="*/ 1532687 h 2128867"/>
                <a:gd name="connsiteX15" fmla="*/ 318425 w 1475478"/>
                <a:gd name="connsiteY15" fmla="*/ 1488494 h 2128867"/>
                <a:gd name="connsiteX16" fmla="*/ 348476 w 1475478"/>
                <a:gd name="connsiteY16" fmla="*/ 1446069 h 2128867"/>
                <a:gd name="connsiteX17" fmla="*/ 403274 w 1475478"/>
                <a:gd name="connsiteY17" fmla="*/ 1359452 h 2128867"/>
                <a:gd name="connsiteX18" fmla="*/ 431557 w 1475478"/>
                <a:gd name="connsiteY18" fmla="*/ 1317028 h 2128867"/>
                <a:gd name="connsiteX19" fmla="*/ 459841 w 1475478"/>
                <a:gd name="connsiteY19" fmla="*/ 1274603 h 2128867"/>
                <a:gd name="connsiteX20" fmla="*/ 518175 w 1475478"/>
                <a:gd name="connsiteY20" fmla="*/ 1189753 h 2128867"/>
                <a:gd name="connsiteX21" fmla="*/ 576509 w 1475478"/>
                <a:gd name="connsiteY21" fmla="*/ 1106672 h 2128867"/>
                <a:gd name="connsiteX22" fmla="*/ 636610 w 1475478"/>
                <a:gd name="connsiteY22" fmla="*/ 1023590 h 2128867"/>
                <a:gd name="connsiteX23" fmla="*/ 696712 w 1475478"/>
                <a:gd name="connsiteY23" fmla="*/ 944043 h 2128867"/>
                <a:gd name="connsiteX24" fmla="*/ 755046 w 1475478"/>
                <a:gd name="connsiteY24" fmla="*/ 864497 h 2128867"/>
                <a:gd name="connsiteX25" fmla="*/ 785097 w 1475478"/>
                <a:gd name="connsiteY25" fmla="*/ 825608 h 2128867"/>
                <a:gd name="connsiteX26" fmla="*/ 815148 w 1475478"/>
                <a:gd name="connsiteY26" fmla="*/ 788486 h 2128867"/>
                <a:gd name="connsiteX27" fmla="*/ 873482 w 1475478"/>
                <a:gd name="connsiteY27" fmla="*/ 714243 h 2128867"/>
                <a:gd name="connsiteX28" fmla="*/ 930048 w 1475478"/>
                <a:gd name="connsiteY28" fmla="*/ 641767 h 2128867"/>
                <a:gd name="connsiteX29" fmla="*/ 984847 w 1475478"/>
                <a:gd name="connsiteY29" fmla="*/ 572827 h 2128867"/>
                <a:gd name="connsiteX30" fmla="*/ 1039645 w 1475478"/>
                <a:gd name="connsiteY30" fmla="*/ 507422 h 2128867"/>
                <a:gd name="connsiteX31" fmla="*/ 1090908 w 1475478"/>
                <a:gd name="connsiteY31" fmla="*/ 445553 h 2128867"/>
                <a:gd name="connsiteX32" fmla="*/ 1186364 w 1475478"/>
                <a:gd name="connsiteY32" fmla="*/ 334188 h 2128867"/>
                <a:gd name="connsiteX33" fmla="*/ 1267678 w 1475478"/>
                <a:gd name="connsiteY33" fmla="*/ 238732 h 2128867"/>
                <a:gd name="connsiteX34" fmla="*/ 1382578 w 1475478"/>
                <a:gd name="connsiteY34" fmla="*/ 107923 h 2128867"/>
                <a:gd name="connsiteX35" fmla="*/ 1458589 w 1475478"/>
                <a:gd name="connsiteY35" fmla="*/ 19538 h 21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75478" h="2128867">
                  <a:moveTo>
                    <a:pt x="1475478" y="0"/>
                  </a:moveTo>
                  <a:lnTo>
                    <a:pt x="1475478" y="2128867"/>
                  </a:lnTo>
                  <a:lnTo>
                    <a:pt x="0" y="2128867"/>
                  </a:lnTo>
                  <a:lnTo>
                    <a:pt x="2007" y="2123097"/>
                  </a:lnTo>
                  <a:lnTo>
                    <a:pt x="16149" y="2084208"/>
                  </a:lnTo>
                  <a:lnTo>
                    <a:pt x="32058" y="2043551"/>
                  </a:lnTo>
                  <a:lnTo>
                    <a:pt x="47967" y="2001126"/>
                  </a:lnTo>
                  <a:lnTo>
                    <a:pt x="67412" y="1960469"/>
                  </a:lnTo>
                  <a:lnTo>
                    <a:pt x="104533" y="1877388"/>
                  </a:lnTo>
                  <a:lnTo>
                    <a:pt x="146958" y="1792538"/>
                  </a:lnTo>
                  <a:lnTo>
                    <a:pt x="192918" y="1704153"/>
                  </a:lnTo>
                  <a:lnTo>
                    <a:pt x="217666" y="1661728"/>
                  </a:lnTo>
                  <a:lnTo>
                    <a:pt x="242414" y="1619304"/>
                  </a:lnTo>
                  <a:lnTo>
                    <a:pt x="267162" y="1575111"/>
                  </a:lnTo>
                  <a:lnTo>
                    <a:pt x="293677" y="1532687"/>
                  </a:lnTo>
                  <a:lnTo>
                    <a:pt x="318425" y="1488494"/>
                  </a:lnTo>
                  <a:lnTo>
                    <a:pt x="348476" y="1446069"/>
                  </a:lnTo>
                  <a:lnTo>
                    <a:pt x="403274" y="1359452"/>
                  </a:lnTo>
                  <a:lnTo>
                    <a:pt x="431557" y="1317028"/>
                  </a:lnTo>
                  <a:lnTo>
                    <a:pt x="459841" y="1274603"/>
                  </a:lnTo>
                  <a:lnTo>
                    <a:pt x="518175" y="1189753"/>
                  </a:lnTo>
                  <a:lnTo>
                    <a:pt x="576509" y="1106672"/>
                  </a:lnTo>
                  <a:lnTo>
                    <a:pt x="636610" y="1023590"/>
                  </a:lnTo>
                  <a:lnTo>
                    <a:pt x="696712" y="944043"/>
                  </a:lnTo>
                  <a:lnTo>
                    <a:pt x="755046" y="864497"/>
                  </a:lnTo>
                  <a:lnTo>
                    <a:pt x="785097" y="825608"/>
                  </a:lnTo>
                  <a:lnTo>
                    <a:pt x="815148" y="788486"/>
                  </a:lnTo>
                  <a:lnTo>
                    <a:pt x="873482" y="714243"/>
                  </a:lnTo>
                  <a:lnTo>
                    <a:pt x="930048" y="641767"/>
                  </a:lnTo>
                  <a:lnTo>
                    <a:pt x="984847" y="572827"/>
                  </a:lnTo>
                  <a:lnTo>
                    <a:pt x="1039645" y="507422"/>
                  </a:lnTo>
                  <a:lnTo>
                    <a:pt x="1090908" y="445553"/>
                  </a:lnTo>
                  <a:lnTo>
                    <a:pt x="1186364" y="334188"/>
                  </a:lnTo>
                  <a:lnTo>
                    <a:pt x="1267678" y="238732"/>
                  </a:lnTo>
                  <a:lnTo>
                    <a:pt x="1382578" y="107923"/>
                  </a:lnTo>
                  <a:lnTo>
                    <a:pt x="1458589" y="19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9" name="Freeform: Shape 8">
              <a:extLst>
                <a:ext uri="{FF2B5EF4-FFF2-40B4-BE49-F238E27FC236}">
                  <a16:creationId xmlns:a16="http://schemas.microsoft.com/office/drawing/2014/main" id="{984DDDDB-6B0A-7894-2CD4-20E02F3BDEDA}"/>
                </a:ext>
              </a:extLst>
            </p:cNvPr>
            <p:cNvSpPr>
              <a:spLocks/>
            </p:cNvSpPr>
            <p:nvPr userDrawn="1"/>
          </p:nvSpPr>
          <p:spPr bwMode="auto">
            <a:xfrm>
              <a:off x="9794024" y="1599492"/>
              <a:ext cx="2397977" cy="5258508"/>
            </a:xfrm>
            <a:custGeom>
              <a:avLst/>
              <a:gdLst>
                <a:gd name="connsiteX0" fmla="*/ 2397977 w 2397977"/>
                <a:gd name="connsiteY0" fmla="*/ 0 h 5258508"/>
                <a:gd name="connsiteX1" fmla="*/ 2397977 w 2397977"/>
                <a:gd name="connsiteY1" fmla="*/ 2148607 h 5258508"/>
                <a:gd name="connsiteX2" fmla="*/ 2285632 w 2397977"/>
                <a:gd name="connsiteY2" fmla="*/ 2291846 h 5258508"/>
                <a:gd name="connsiteX3" fmla="*/ 2142449 w 2397977"/>
                <a:gd name="connsiteY3" fmla="*/ 2473919 h 5258508"/>
                <a:gd name="connsiteX4" fmla="*/ 1999265 w 2397977"/>
                <a:gd name="connsiteY4" fmla="*/ 2655992 h 5258508"/>
                <a:gd name="connsiteX5" fmla="*/ 1859617 w 2397977"/>
                <a:gd name="connsiteY5" fmla="*/ 2839832 h 5258508"/>
                <a:gd name="connsiteX6" fmla="*/ 1788909 w 2397977"/>
                <a:gd name="connsiteY6" fmla="*/ 2931753 h 5258508"/>
                <a:gd name="connsiteX7" fmla="*/ 1719969 w 2397977"/>
                <a:gd name="connsiteY7" fmla="*/ 3023673 h 5258508"/>
                <a:gd name="connsiteX8" fmla="*/ 1651029 w 2397977"/>
                <a:gd name="connsiteY8" fmla="*/ 3115593 h 5258508"/>
                <a:gd name="connsiteX9" fmla="*/ 1583857 w 2397977"/>
                <a:gd name="connsiteY9" fmla="*/ 3207513 h 5258508"/>
                <a:gd name="connsiteX10" fmla="*/ 1516684 w 2397977"/>
                <a:gd name="connsiteY10" fmla="*/ 3299434 h 5258508"/>
                <a:gd name="connsiteX11" fmla="*/ 1451279 w 2397977"/>
                <a:gd name="connsiteY11" fmla="*/ 3391354 h 5258508"/>
                <a:gd name="connsiteX12" fmla="*/ 1387642 w 2397977"/>
                <a:gd name="connsiteY12" fmla="*/ 3485042 h 5258508"/>
                <a:gd name="connsiteX13" fmla="*/ 1324005 w 2397977"/>
                <a:gd name="connsiteY13" fmla="*/ 3576962 h 5258508"/>
                <a:gd name="connsiteX14" fmla="*/ 1263903 w 2397977"/>
                <a:gd name="connsiteY14" fmla="*/ 3668882 h 5258508"/>
                <a:gd name="connsiteX15" fmla="*/ 1202034 w 2397977"/>
                <a:gd name="connsiteY15" fmla="*/ 3762570 h 5258508"/>
                <a:gd name="connsiteX16" fmla="*/ 1143700 w 2397977"/>
                <a:gd name="connsiteY16" fmla="*/ 3854491 h 5258508"/>
                <a:gd name="connsiteX17" fmla="*/ 1085366 w 2397977"/>
                <a:gd name="connsiteY17" fmla="*/ 3946411 h 5258508"/>
                <a:gd name="connsiteX18" fmla="*/ 1030567 w 2397977"/>
                <a:gd name="connsiteY18" fmla="*/ 4038331 h 5258508"/>
                <a:gd name="connsiteX19" fmla="*/ 977536 w 2397977"/>
                <a:gd name="connsiteY19" fmla="*/ 4132019 h 5258508"/>
                <a:gd name="connsiteX20" fmla="*/ 928041 w 2397977"/>
                <a:gd name="connsiteY20" fmla="*/ 4223939 h 5258508"/>
                <a:gd name="connsiteX21" fmla="*/ 878545 w 2397977"/>
                <a:gd name="connsiteY21" fmla="*/ 4315859 h 5258508"/>
                <a:gd name="connsiteX22" fmla="*/ 832585 w 2397977"/>
                <a:gd name="connsiteY22" fmla="*/ 4407780 h 5258508"/>
                <a:gd name="connsiteX23" fmla="*/ 788393 w 2397977"/>
                <a:gd name="connsiteY23" fmla="*/ 4499700 h 5258508"/>
                <a:gd name="connsiteX24" fmla="*/ 745968 w 2397977"/>
                <a:gd name="connsiteY24" fmla="*/ 4591620 h 5258508"/>
                <a:gd name="connsiteX25" fmla="*/ 707079 w 2397977"/>
                <a:gd name="connsiteY25" fmla="*/ 4681773 h 5258508"/>
                <a:gd name="connsiteX26" fmla="*/ 671725 w 2397977"/>
                <a:gd name="connsiteY26" fmla="*/ 4773693 h 5258508"/>
                <a:gd name="connsiteX27" fmla="*/ 638139 w 2397977"/>
                <a:gd name="connsiteY27" fmla="*/ 4865613 h 5258508"/>
                <a:gd name="connsiteX28" fmla="*/ 606320 w 2397977"/>
                <a:gd name="connsiteY28" fmla="*/ 4957533 h 5258508"/>
                <a:gd name="connsiteX29" fmla="*/ 579805 w 2397977"/>
                <a:gd name="connsiteY29" fmla="*/ 5047686 h 5258508"/>
                <a:gd name="connsiteX30" fmla="*/ 555057 w 2397977"/>
                <a:gd name="connsiteY30" fmla="*/ 5137839 h 5258508"/>
                <a:gd name="connsiteX31" fmla="*/ 533845 w 2397977"/>
                <a:gd name="connsiteY31" fmla="*/ 5227991 h 5258508"/>
                <a:gd name="connsiteX32" fmla="*/ 527741 w 2397977"/>
                <a:gd name="connsiteY32" fmla="*/ 5258508 h 5258508"/>
                <a:gd name="connsiteX33" fmla="*/ 148053 w 2397977"/>
                <a:gd name="connsiteY33" fmla="*/ 5258508 h 5258508"/>
                <a:gd name="connsiteX34" fmla="*/ 134345 w 2397977"/>
                <a:gd name="connsiteY34" fmla="*/ 5217385 h 5258508"/>
                <a:gd name="connsiteX35" fmla="*/ 120203 w 2397977"/>
                <a:gd name="connsiteY35" fmla="*/ 5173193 h 5258508"/>
                <a:gd name="connsiteX36" fmla="*/ 106062 w 2397977"/>
                <a:gd name="connsiteY36" fmla="*/ 5127232 h 5258508"/>
                <a:gd name="connsiteX37" fmla="*/ 93688 w 2397977"/>
                <a:gd name="connsiteY37" fmla="*/ 5083040 h 5258508"/>
                <a:gd name="connsiteX38" fmla="*/ 83082 w 2397977"/>
                <a:gd name="connsiteY38" fmla="*/ 5037080 h 5258508"/>
                <a:gd name="connsiteX39" fmla="*/ 72476 w 2397977"/>
                <a:gd name="connsiteY39" fmla="*/ 4992887 h 5258508"/>
                <a:gd name="connsiteX40" fmla="*/ 61869 w 2397977"/>
                <a:gd name="connsiteY40" fmla="*/ 4945160 h 5258508"/>
                <a:gd name="connsiteX41" fmla="*/ 53031 w 2397977"/>
                <a:gd name="connsiteY41" fmla="*/ 4899199 h 5258508"/>
                <a:gd name="connsiteX42" fmla="*/ 44192 w 2397977"/>
                <a:gd name="connsiteY42" fmla="*/ 4851472 h 5258508"/>
                <a:gd name="connsiteX43" fmla="*/ 37122 w 2397977"/>
                <a:gd name="connsiteY43" fmla="*/ 4801976 h 5258508"/>
                <a:gd name="connsiteX44" fmla="*/ 30051 w 2397977"/>
                <a:gd name="connsiteY44" fmla="*/ 4752481 h 5258508"/>
                <a:gd name="connsiteX45" fmla="*/ 22980 w 2397977"/>
                <a:gd name="connsiteY45" fmla="*/ 4702985 h 5258508"/>
                <a:gd name="connsiteX46" fmla="*/ 17677 w 2397977"/>
                <a:gd name="connsiteY46" fmla="*/ 4653490 h 5258508"/>
                <a:gd name="connsiteX47" fmla="*/ 12374 w 2397977"/>
                <a:gd name="connsiteY47" fmla="*/ 4602226 h 5258508"/>
                <a:gd name="connsiteX48" fmla="*/ 8838 w 2397977"/>
                <a:gd name="connsiteY48" fmla="*/ 4550963 h 5258508"/>
                <a:gd name="connsiteX49" fmla="*/ 5303 w 2397977"/>
                <a:gd name="connsiteY49" fmla="*/ 4497932 h 5258508"/>
                <a:gd name="connsiteX50" fmla="*/ 1768 w 2397977"/>
                <a:gd name="connsiteY50" fmla="*/ 4439598 h 5258508"/>
                <a:gd name="connsiteX51" fmla="*/ 0 w 2397977"/>
                <a:gd name="connsiteY51" fmla="*/ 4381264 h 5258508"/>
                <a:gd name="connsiteX52" fmla="*/ 0 w 2397977"/>
                <a:gd name="connsiteY52" fmla="*/ 4322930 h 5258508"/>
                <a:gd name="connsiteX53" fmla="*/ 1768 w 2397977"/>
                <a:gd name="connsiteY53" fmla="*/ 4264596 h 5258508"/>
                <a:gd name="connsiteX54" fmla="*/ 3535 w 2397977"/>
                <a:gd name="connsiteY54" fmla="*/ 4206262 h 5258508"/>
                <a:gd name="connsiteX55" fmla="*/ 8838 w 2397977"/>
                <a:gd name="connsiteY55" fmla="*/ 4147928 h 5258508"/>
                <a:gd name="connsiteX56" fmla="*/ 14142 w 2397977"/>
                <a:gd name="connsiteY56" fmla="*/ 4091362 h 5258508"/>
                <a:gd name="connsiteX57" fmla="*/ 19445 w 2397977"/>
                <a:gd name="connsiteY57" fmla="*/ 4034796 h 5258508"/>
                <a:gd name="connsiteX58" fmla="*/ 28283 w 2397977"/>
                <a:gd name="connsiteY58" fmla="*/ 3978229 h 5258508"/>
                <a:gd name="connsiteX59" fmla="*/ 37122 w 2397977"/>
                <a:gd name="connsiteY59" fmla="*/ 3921663 h 5258508"/>
                <a:gd name="connsiteX60" fmla="*/ 45960 w 2397977"/>
                <a:gd name="connsiteY60" fmla="*/ 3865097 h 5258508"/>
                <a:gd name="connsiteX61" fmla="*/ 58334 w 2397977"/>
                <a:gd name="connsiteY61" fmla="*/ 3808530 h 5258508"/>
                <a:gd name="connsiteX62" fmla="*/ 70708 w 2397977"/>
                <a:gd name="connsiteY62" fmla="*/ 3753732 h 5258508"/>
                <a:gd name="connsiteX63" fmla="*/ 83082 w 2397977"/>
                <a:gd name="connsiteY63" fmla="*/ 3698933 h 5258508"/>
                <a:gd name="connsiteX64" fmla="*/ 98991 w 2397977"/>
                <a:gd name="connsiteY64" fmla="*/ 3644135 h 5258508"/>
                <a:gd name="connsiteX65" fmla="*/ 114900 w 2397977"/>
                <a:gd name="connsiteY65" fmla="*/ 3589336 h 5258508"/>
                <a:gd name="connsiteX66" fmla="*/ 130810 w 2397977"/>
                <a:gd name="connsiteY66" fmla="*/ 3534537 h 5258508"/>
                <a:gd name="connsiteX67" fmla="*/ 148487 w 2397977"/>
                <a:gd name="connsiteY67" fmla="*/ 3479739 h 5258508"/>
                <a:gd name="connsiteX68" fmla="*/ 167931 w 2397977"/>
                <a:gd name="connsiteY68" fmla="*/ 3424940 h 5258508"/>
                <a:gd name="connsiteX69" fmla="*/ 187376 w 2397977"/>
                <a:gd name="connsiteY69" fmla="*/ 3371909 h 5258508"/>
                <a:gd name="connsiteX70" fmla="*/ 206821 w 2397977"/>
                <a:gd name="connsiteY70" fmla="*/ 3318878 h 5258508"/>
                <a:gd name="connsiteX71" fmla="*/ 228033 w 2397977"/>
                <a:gd name="connsiteY71" fmla="*/ 3264080 h 5258508"/>
                <a:gd name="connsiteX72" fmla="*/ 251013 w 2397977"/>
                <a:gd name="connsiteY72" fmla="*/ 3211049 h 5258508"/>
                <a:gd name="connsiteX73" fmla="*/ 273993 w 2397977"/>
                <a:gd name="connsiteY73" fmla="*/ 3158018 h 5258508"/>
                <a:gd name="connsiteX74" fmla="*/ 323489 w 2397977"/>
                <a:gd name="connsiteY74" fmla="*/ 3053724 h 5258508"/>
                <a:gd name="connsiteX75" fmla="*/ 374752 w 2397977"/>
                <a:gd name="connsiteY75" fmla="*/ 2947662 h 5258508"/>
                <a:gd name="connsiteX76" fmla="*/ 401267 w 2397977"/>
                <a:gd name="connsiteY76" fmla="*/ 2896399 h 5258508"/>
                <a:gd name="connsiteX77" fmla="*/ 429550 w 2397977"/>
                <a:gd name="connsiteY77" fmla="*/ 2845135 h 5258508"/>
                <a:gd name="connsiteX78" fmla="*/ 457833 w 2397977"/>
                <a:gd name="connsiteY78" fmla="*/ 2792105 h 5258508"/>
                <a:gd name="connsiteX79" fmla="*/ 487884 w 2397977"/>
                <a:gd name="connsiteY79" fmla="*/ 2740841 h 5258508"/>
                <a:gd name="connsiteX80" fmla="*/ 516167 w 2397977"/>
                <a:gd name="connsiteY80" fmla="*/ 2689578 h 5258508"/>
                <a:gd name="connsiteX81" fmla="*/ 546218 w 2397977"/>
                <a:gd name="connsiteY81" fmla="*/ 2638315 h 5258508"/>
                <a:gd name="connsiteX82" fmla="*/ 608088 w 2397977"/>
                <a:gd name="connsiteY82" fmla="*/ 2535788 h 5258508"/>
                <a:gd name="connsiteX83" fmla="*/ 673493 w 2397977"/>
                <a:gd name="connsiteY83" fmla="*/ 2435030 h 5258508"/>
                <a:gd name="connsiteX84" fmla="*/ 738897 w 2397977"/>
                <a:gd name="connsiteY84" fmla="*/ 2332503 h 5258508"/>
                <a:gd name="connsiteX85" fmla="*/ 806070 w 2397977"/>
                <a:gd name="connsiteY85" fmla="*/ 2231745 h 5258508"/>
                <a:gd name="connsiteX86" fmla="*/ 841424 w 2397977"/>
                <a:gd name="connsiteY86" fmla="*/ 2182249 h 5258508"/>
                <a:gd name="connsiteX87" fmla="*/ 875010 w 2397977"/>
                <a:gd name="connsiteY87" fmla="*/ 2132754 h 5258508"/>
                <a:gd name="connsiteX88" fmla="*/ 1016426 w 2397977"/>
                <a:gd name="connsiteY88" fmla="*/ 1929468 h 5258508"/>
                <a:gd name="connsiteX89" fmla="*/ 1161377 w 2397977"/>
                <a:gd name="connsiteY89" fmla="*/ 1731486 h 5258508"/>
                <a:gd name="connsiteX90" fmla="*/ 1308096 w 2397977"/>
                <a:gd name="connsiteY90" fmla="*/ 1531737 h 5258508"/>
                <a:gd name="connsiteX91" fmla="*/ 1453047 w 2397977"/>
                <a:gd name="connsiteY91" fmla="*/ 1333754 h 5258508"/>
                <a:gd name="connsiteX92" fmla="*/ 1525523 w 2397977"/>
                <a:gd name="connsiteY92" fmla="*/ 1232996 h 5258508"/>
                <a:gd name="connsiteX93" fmla="*/ 1596230 w 2397977"/>
                <a:gd name="connsiteY93" fmla="*/ 1134005 h 5258508"/>
                <a:gd name="connsiteX94" fmla="*/ 1836637 w 2397977"/>
                <a:gd name="connsiteY94" fmla="*/ 798142 h 5258508"/>
                <a:gd name="connsiteX95" fmla="*/ 2068205 w 2397977"/>
                <a:gd name="connsiteY95" fmla="*/ 472886 h 5258508"/>
                <a:gd name="connsiteX96" fmla="*/ 2177803 w 2397977"/>
                <a:gd name="connsiteY96" fmla="*/ 317329 h 5258508"/>
                <a:gd name="connsiteX97" fmla="*/ 2283865 w 2397977"/>
                <a:gd name="connsiteY97" fmla="*/ 167074 h 5258508"/>
                <a:gd name="connsiteX98" fmla="*/ 2382855 w 2397977"/>
                <a:gd name="connsiteY98" fmla="*/ 22123 h 52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97977" h="5258508">
                  <a:moveTo>
                    <a:pt x="2397977" y="0"/>
                  </a:moveTo>
                  <a:lnTo>
                    <a:pt x="2397977" y="2148607"/>
                  </a:lnTo>
                  <a:lnTo>
                    <a:pt x="2285632" y="2291846"/>
                  </a:lnTo>
                  <a:lnTo>
                    <a:pt x="2142449" y="2473919"/>
                  </a:lnTo>
                  <a:lnTo>
                    <a:pt x="1999265" y="2655992"/>
                  </a:lnTo>
                  <a:lnTo>
                    <a:pt x="1859617" y="2839832"/>
                  </a:lnTo>
                  <a:lnTo>
                    <a:pt x="1788909" y="2931753"/>
                  </a:lnTo>
                  <a:lnTo>
                    <a:pt x="1719969" y="3023673"/>
                  </a:lnTo>
                  <a:lnTo>
                    <a:pt x="1651029" y="3115593"/>
                  </a:lnTo>
                  <a:lnTo>
                    <a:pt x="1583857" y="3207513"/>
                  </a:lnTo>
                  <a:lnTo>
                    <a:pt x="1516684" y="3299434"/>
                  </a:lnTo>
                  <a:lnTo>
                    <a:pt x="1451279" y="3391354"/>
                  </a:lnTo>
                  <a:lnTo>
                    <a:pt x="1387642" y="3485042"/>
                  </a:lnTo>
                  <a:lnTo>
                    <a:pt x="1324005" y="3576962"/>
                  </a:lnTo>
                  <a:lnTo>
                    <a:pt x="1263903" y="3668882"/>
                  </a:lnTo>
                  <a:lnTo>
                    <a:pt x="1202034" y="3762570"/>
                  </a:lnTo>
                  <a:lnTo>
                    <a:pt x="1143700" y="3854491"/>
                  </a:lnTo>
                  <a:lnTo>
                    <a:pt x="1085366" y="3946411"/>
                  </a:lnTo>
                  <a:lnTo>
                    <a:pt x="1030567" y="4038331"/>
                  </a:lnTo>
                  <a:lnTo>
                    <a:pt x="977536" y="4132019"/>
                  </a:lnTo>
                  <a:lnTo>
                    <a:pt x="928041" y="4223939"/>
                  </a:lnTo>
                  <a:lnTo>
                    <a:pt x="878545" y="4315859"/>
                  </a:lnTo>
                  <a:lnTo>
                    <a:pt x="832585" y="4407780"/>
                  </a:lnTo>
                  <a:lnTo>
                    <a:pt x="788393" y="4499700"/>
                  </a:lnTo>
                  <a:lnTo>
                    <a:pt x="745968" y="4591620"/>
                  </a:lnTo>
                  <a:lnTo>
                    <a:pt x="707079" y="4681773"/>
                  </a:lnTo>
                  <a:lnTo>
                    <a:pt x="671725" y="4773693"/>
                  </a:lnTo>
                  <a:lnTo>
                    <a:pt x="638139" y="4865613"/>
                  </a:lnTo>
                  <a:lnTo>
                    <a:pt x="606320" y="4957533"/>
                  </a:lnTo>
                  <a:lnTo>
                    <a:pt x="579805" y="5047686"/>
                  </a:lnTo>
                  <a:lnTo>
                    <a:pt x="555057" y="5137839"/>
                  </a:lnTo>
                  <a:lnTo>
                    <a:pt x="533845" y="5227991"/>
                  </a:lnTo>
                  <a:lnTo>
                    <a:pt x="527741" y="5258508"/>
                  </a:lnTo>
                  <a:lnTo>
                    <a:pt x="148053" y="5258508"/>
                  </a:lnTo>
                  <a:lnTo>
                    <a:pt x="134345" y="5217385"/>
                  </a:lnTo>
                  <a:lnTo>
                    <a:pt x="120203" y="5173193"/>
                  </a:lnTo>
                  <a:lnTo>
                    <a:pt x="106062" y="5127232"/>
                  </a:lnTo>
                  <a:lnTo>
                    <a:pt x="93688" y="5083040"/>
                  </a:lnTo>
                  <a:lnTo>
                    <a:pt x="83082" y="5037080"/>
                  </a:lnTo>
                  <a:lnTo>
                    <a:pt x="72476" y="4992887"/>
                  </a:lnTo>
                  <a:lnTo>
                    <a:pt x="61869" y="4945160"/>
                  </a:lnTo>
                  <a:lnTo>
                    <a:pt x="53031" y="4899199"/>
                  </a:lnTo>
                  <a:lnTo>
                    <a:pt x="44192" y="4851472"/>
                  </a:lnTo>
                  <a:lnTo>
                    <a:pt x="37122" y="4801976"/>
                  </a:lnTo>
                  <a:lnTo>
                    <a:pt x="30051" y="4752481"/>
                  </a:lnTo>
                  <a:lnTo>
                    <a:pt x="22980" y="4702985"/>
                  </a:lnTo>
                  <a:lnTo>
                    <a:pt x="17677" y="4653490"/>
                  </a:lnTo>
                  <a:lnTo>
                    <a:pt x="12374" y="4602226"/>
                  </a:lnTo>
                  <a:lnTo>
                    <a:pt x="8838" y="4550963"/>
                  </a:lnTo>
                  <a:lnTo>
                    <a:pt x="5303" y="4497932"/>
                  </a:lnTo>
                  <a:lnTo>
                    <a:pt x="1768" y="4439598"/>
                  </a:lnTo>
                  <a:lnTo>
                    <a:pt x="0" y="4381264"/>
                  </a:lnTo>
                  <a:lnTo>
                    <a:pt x="0" y="4322930"/>
                  </a:lnTo>
                  <a:lnTo>
                    <a:pt x="1768" y="4264596"/>
                  </a:lnTo>
                  <a:lnTo>
                    <a:pt x="3535" y="4206262"/>
                  </a:lnTo>
                  <a:lnTo>
                    <a:pt x="8838" y="4147928"/>
                  </a:lnTo>
                  <a:lnTo>
                    <a:pt x="14142" y="4091362"/>
                  </a:lnTo>
                  <a:lnTo>
                    <a:pt x="19445" y="4034796"/>
                  </a:lnTo>
                  <a:lnTo>
                    <a:pt x="28283" y="3978229"/>
                  </a:lnTo>
                  <a:lnTo>
                    <a:pt x="37122" y="3921663"/>
                  </a:lnTo>
                  <a:lnTo>
                    <a:pt x="45960" y="3865097"/>
                  </a:lnTo>
                  <a:lnTo>
                    <a:pt x="58334" y="3808530"/>
                  </a:lnTo>
                  <a:lnTo>
                    <a:pt x="70708" y="3753732"/>
                  </a:lnTo>
                  <a:lnTo>
                    <a:pt x="83082" y="3698933"/>
                  </a:lnTo>
                  <a:lnTo>
                    <a:pt x="98991" y="3644135"/>
                  </a:lnTo>
                  <a:lnTo>
                    <a:pt x="114900" y="3589336"/>
                  </a:lnTo>
                  <a:lnTo>
                    <a:pt x="130810" y="3534537"/>
                  </a:lnTo>
                  <a:lnTo>
                    <a:pt x="148487" y="3479739"/>
                  </a:lnTo>
                  <a:lnTo>
                    <a:pt x="167931" y="3424940"/>
                  </a:lnTo>
                  <a:lnTo>
                    <a:pt x="187376" y="3371909"/>
                  </a:lnTo>
                  <a:lnTo>
                    <a:pt x="206821" y="3318878"/>
                  </a:lnTo>
                  <a:lnTo>
                    <a:pt x="228033" y="3264080"/>
                  </a:lnTo>
                  <a:lnTo>
                    <a:pt x="251013" y="3211049"/>
                  </a:lnTo>
                  <a:lnTo>
                    <a:pt x="273993" y="3158018"/>
                  </a:lnTo>
                  <a:lnTo>
                    <a:pt x="323489" y="3053724"/>
                  </a:lnTo>
                  <a:lnTo>
                    <a:pt x="374752" y="2947662"/>
                  </a:lnTo>
                  <a:lnTo>
                    <a:pt x="401267" y="2896399"/>
                  </a:lnTo>
                  <a:lnTo>
                    <a:pt x="429550" y="2845135"/>
                  </a:lnTo>
                  <a:lnTo>
                    <a:pt x="457833" y="2792105"/>
                  </a:lnTo>
                  <a:lnTo>
                    <a:pt x="487884" y="2740841"/>
                  </a:lnTo>
                  <a:lnTo>
                    <a:pt x="516167" y="2689578"/>
                  </a:lnTo>
                  <a:lnTo>
                    <a:pt x="546218" y="2638315"/>
                  </a:lnTo>
                  <a:lnTo>
                    <a:pt x="608088" y="2535788"/>
                  </a:lnTo>
                  <a:lnTo>
                    <a:pt x="673493" y="2435030"/>
                  </a:lnTo>
                  <a:lnTo>
                    <a:pt x="738897" y="2332503"/>
                  </a:lnTo>
                  <a:lnTo>
                    <a:pt x="806070" y="2231745"/>
                  </a:lnTo>
                  <a:lnTo>
                    <a:pt x="841424" y="2182249"/>
                  </a:lnTo>
                  <a:lnTo>
                    <a:pt x="875010" y="2132754"/>
                  </a:lnTo>
                  <a:lnTo>
                    <a:pt x="1016426" y="1929468"/>
                  </a:lnTo>
                  <a:lnTo>
                    <a:pt x="1161377" y="1731486"/>
                  </a:lnTo>
                  <a:lnTo>
                    <a:pt x="1308096" y="1531737"/>
                  </a:lnTo>
                  <a:lnTo>
                    <a:pt x="1453047" y="1333754"/>
                  </a:lnTo>
                  <a:lnTo>
                    <a:pt x="1525523" y="1232996"/>
                  </a:lnTo>
                  <a:lnTo>
                    <a:pt x="1596230" y="1134005"/>
                  </a:lnTo>
                  <a:lnTo>
                    <a:pt x="1836637" y="798142"/>
                  </a:lnTo>
                  <a:lnTo>
                    <a:pt x="2068205" y="472886"/>
                  </a:lnTo>
                  <a:lnTo>
                    <a:pt x="2177803" y="317329"/>
                  </a:lnTo>
                  <a:lnTo>
                    <a:pt x="2283865" y="167074"/>
                  </a:lnTo>
                  <a:lnTo>
                    <a:pt x="2382855" y="22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9" y="1773239"/>
            <a:ext cx="1094043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9D2E8CCC-1D0D-48E1-A9C2-52ED9DFBB9E1}" type="datetime1">
              <a:rPr lang="fi-FI" smtClean="0"/>
              <a:t>9.6.2026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dirty="0"/>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Tree>
    <p:extLst>
      <p:ext uri="{BB962C8B-B14F-4D97-AF65-F5344CB8AC3E}">
        <p14:creationId xmlns:p14="http://schemas.microsoft.com/office/powerpoint/2010/main" val="23303774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D4411C5B-2AF1-4712-94F5-513D9C48B8CD}" type="datetime1">
              <a:rPr lang="fi-FI" smtClean="0"/>
              <a:t>9.6.2026</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noFill/>
              </a:defRPr>
            </a:lvl1pPr>
          </a:lstStyle>
          <a:p>
            <a:r>
              <a:rPr lang="fi-FI"/>
              <a:t>JYU Since 1863.</a:t>
            </a:r>
            <a:endParaRPr lang="fi-FI" dirty="0"/>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132856"/>
            <a:ext cx="7200304"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8" y="4436690"/>
            <a:ext cx="7200304"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grpSp>
        <p:nvGrpSpPr>
          <p:cNvPr id="19" name="Group 18">
            <a:extLst>
              <a:ext uri="{C183D7F6-B498-43B3-948B-1728B52AA6E4}">
                <adec:decorative xmlns:adec="http://schemas.microsoft.com/office/drawing/2017/decorative" val="1"/>
              </a:ext>
            </a:extLst>
          </p:cNvPr>
          <p:cNvGrpSpPr>
            <a:grpSpLocks noChangeAspect="1"/>
          </p:cNvGrpSpPr>
          <p:nvPr userDrawn="1"/>
        </p:nvGrpSpPr>
        <p:grpSpPr>
          <a:xfrm>
            <a:off x="628603" y="476672"/>
            <a:ext cx="1810305" cy="720000"/>
            <a:chOff x="911225" y="260350"/>
            <a:chExt cx="4183063" cy="1663700"/>
          </a:xfrm>
          <a:solidFill>
            <a:schemeClr val="bg1"/>
          </a:solidFill>
        </p:grpSpPr>
        <p:sp>
          <p:nvSpPr>
            <p:cNvPr id="20"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Freeform: Shape 25">
            <a:extLst>
              <a:ext uri="{FF2B5EF4-FFF2-40B4-BE49-F238E27FC236}">
                <a16:creationId xmlns:a16="http://schemas.microsoft.com/office/drawing/2014/main" id="{CBE4B09F-A0C7-DC9A-9116-AACAB3641845}"/>
              </a:ext>
              <a:ext uri="{C183D7F6-B498-43B3-948B-1728B52AA6E4}">
                <adec:decorative xmlns:adec="http://schemas.microsoft.com/office/drawing/2017/decorative" val="1"/>
              </a:ext>
            </a:extLst>
          </p:cNvPr>
          <p:cNvSpPr>
            <a:spLocks/>
          </p:cNvSpPr>
          <p:nvPr userDrawn="1"/>
        </p:nvSpPr>
        <p:spPr bwMode="auto">
          <a:xfrm>
            <a:off x="9120336" y="0"/>
            <a:ext cx="3071665" cy="6858000"/>
          </a:xfrm>
          <a:custGeom>
            <a:avLst/>
            <a:gdLst>
              <a:gd name="connsiteX0" fmla="*/ 3071665 w 3071665"/>
              <a:gd name="connsiteY0" fmla="*/ 3924144 h 6858000"/>
              <a:gd name="connsiteX1" fmla="*/ 3071665 w 3071665"/>
              <a:gd name="connsiteY1" fmla="*/ 6105930 h 6858000"/>
              <a:gd name="connsiteX2" fmla="*/ 3045743 w 3071665"/>
              <a:gd name="connsiteY2" fmla="*/ 6134545 h 6858000"/>
              <a:gd name="connsiteX3" fmla="*/ 2906095 w 3071665"/>
              <a:gd name="connsiteY3" fmla="*/ 6291870 h 6858000"/>
              <a:gd name="connsiteX4" fmla="*/ 2762912 w 3071665"/>
              <a:gd name="connsiteY4" fmla="*/ 6458034 h 6858000"/>
              <a:gd name="connsiteX5" fmla="*/ 2690436 w 3071665"/>
              <a:gd name="connsiteY5" fmla="*/ 6541116 h 6858000"/>
              <a:gd name="connsiteX6" fmla="*/ 2619729 w 3071665"/>
              <a:gd name="connsiteY6" fmla="*/ 6625965 h 6858000"/>
              <a:gd name="connsiteX7" fmla="*/ 2549021 w 3071665"/>
              <a:gd name="connsiteY7" fmla="*/ 6710815 h 6858000"/>
              <a:gd name="connsiteX8" fmla="*/ 2480081 w 3071665"/>
              <a:gd name="connsiteY8" fmla="*/ 6795664 h 6858000"/>
              <a:gd name="connsiteX9" fmla="*/ 2446494 w 3071665"/>
              <a:gd name="connsiteY9" fmla="*/ 6838089 h 6858000"/>
              <a:gd name="connsiteX10" fmla="*/ 2430731 w 3071665"/>
              <a:gd name="connsiteY10" fmla="*/ 6858000 h 6858000"/>
              <a:gd name="connsiteX11" fmla="*/ 922500 w 3071665"/>
              <a:gd name="connsiteY11" fmla="*/ 6858000 h 6858000"/>
              <a:gd name="connsiteX12" fmla="*/ 924507 w 3071665"/>
              <a:gd name="connsiteY12" fmla="*/ 6852230 h 6858000"/>
              <a:gd name="connsiteX13" fmla="*/ 938649 w 3071665"/>
              <a:gd name="connsiteY13" fmla="*/ 6813341 h 6858000"/>
              <a:gd name="connsiteX14" fmla="*/ 954558 w 3071665"/>
              <a:gd name="connsiteY14" fmla="*/ 6772684 h 6858000"/>
              <a:gd name="connsiteX15" fmla="*/ 970467 w 3071665"/>
              <a:gd name="connsiteY15" fmla="*/ 6730259 h 6858000"/>
              <a:gd name="connsiteX16" fmla="*/ 989912 w 3071665"/>
              <a:gd name="connsiteY16" fmla="*/ 6689602 h 6858000"/>
              <a:gd name="connsiteX17" fmla="*/ 1027033 w 3071665"/>
              <a:gd name="connsiteY17" fmla="*/ 6606521 h 6858000"/>
              <a:gd name="connsiteX18" fmla="*/ 1069458 w 3071665"/>
              <a:gd name="connsiteY18" fmla="*/ 6521671 h 6858000"/>
              <a:gd name="connsiteX19" fmla="*/ 1115418 w 3071665"/>
              <a:gd name="connsiteY19" fmla="*/ 6433286 h 6858000"/>
              <a:gd name="connsiteX20" fmla="*/ 1140166 w 3071665"/>
              <a:gd name="connsiteY20" fmla="*/ 6390861 h 6858000"/>
              <a:gd name="connsiteX21" fmla="*/ 1164914 w 3071665"/>
              <a:gd name="connsiteY21" fmla="*/ 6348437 h 6858000"/>
              <a:gd name="connsiteX22" fmla="*/ 1189662 w 3071665"/>
              <a:gd name="connsiteY22" fmla="*/ 6304244 h 6858000"/>
              <a:gd name="connsiteX23" fmla="*/ 1216177 w 3071665"/>
              <a:gd name="connsiteY23" fmla="*/ 6261820 h 6858000"/>
              <a:gd name="connsiteX24" fmla="*/ 1240925 w 3071665"/>
              <a:gd name="connsiteY24" fmla="*/ 6217627 h 6858000"/>
              <a:gd name="connsiteX25" fmla="*/ 1270976 w 3071665"/>
              <a:gd name="connsiteY25" fmla="*/ 6175202 h 6858000"/>
              <a:gd name="connsiteX26" fmla="*/ 1325774 w 3071665"/>
              <a:gd name="connsiteY26" fmla="*/ 6088585 h 6858000"/>
              <a:gd name="connsiteX27" fmla="*/ 1354057 w 3071665"/>
              <a:gd name="connsiteY27" fmla="*/ 6046161 h 6858000"/>
              <a:gd name="connsiteX28" fmla="*/ 1382341 w 3071665"/>
              <a:gd name="connsiteY28" fmla="*/ 6003736 h 6858000"/>
              <a:gd name="connsiteX29" fmla="*/ 1440675 w 3071665"/>
              <a:gd name="connsiteY29" fmla="*/ 5918886 h 6858000"/>
              <a:gd name="connsiteX30" fmla="*/ 1499009 w 3071665"/>
              <a:gd name="connsiteY30" fmla="*/ 5835805 h 6858000"/>
              <a:gd name="connsiteX31" fmla="*/ 1559110 w 3071665"/>
              <a:gd name="connsiteY31" fmla="*/ 5752723 h 6858000"/>
              <a:gd name="connsiteX32" fmla="*/ 1619212 w 3071665"/>
              <a:gd name="connsiteY32" fmla="*/ 5673176 h 6858000"/>
              <a:gd name="connsiteX33" fmla="*/ 1677546 w 3071665"/>
              <a:gd name="connsiteY33" fmla="*/ 5593630 h 6858000"/>
              <a:gd name="connsiteX34" fmla="*/ 1707597 w 3071665"/>
              <a:gd name="connsiteY34" fmla="*/ 5554741 h 6858000"/>
              <a:gd name="connsiteX35" fmla="*/ 1737648 w 3071665"/>
              <a:gd name="connsiteY35" fmla="*/ 5517619 h 6858000"/>
              <a:gd name="connsiteX36" fmla="*/ 1795982 w 3071665"/>
              <a:gd name="connsiteY36" fmla="*/ 5443376 h 6858000"/>
              <a:gd name="connsiteX37" fmla="*/ 1852548 w 3071665"/>
              <a:gd name="connsiteY37" fmla="*/ 5370900 h 6858000"/>
              <a:gd name="connsiteX38" fmla="*/ 1907347 w 3071665"/>
              <a:gd name="connsiteY38" fmla="*/ 5301960 h 6858000"/>
              <a:gd name="connsiteX39" fmla="*/ 1962145 w 3071665"/>
              <a:gd name="connsiteY39" fmla="*/ 5236555 h 6858000"/>
              <a:gd name="connsiteX40" fmla="*/ 2013408 w 3071665"/>
              <a:gd name="connsiteY40" fmla="*/ 5174686 h 6858000"/>
              <a:gd name="connsiteX41" fmla="*/ 2108864 w 3071665"/>
              <a:gd name="connsiteY41" fmla="*/ 5063321 h 6858000"/>
              <a:gd name="connsiteX42" fmla="*/ 2190178 w 3071665"/>
              <a:gd name="connsiteY42" fmla="*/ 4967865 h 6858000"/>
              <a:gd name="connsiteX43" fmla="*/ 2305079 w 3071665"/>
              <a:gd name="connsiteY43" fmla="*/ 4837056 h 6858000"/>
              <a:gd name="connsiteX44" fmla="*/ 2381089 w 3071665"/>
              <a:gd name="connsiteY44" fmla="*/ 4748671 h 6858000"/>
              <a:gd name="connsiteX45" fmla="*/ 2471242 w 3071665"/>
              <a:gd name="connsiteY45" fmla="*/ 4644377 h 6858000"/>
              <a:gd name="connsiteX46" fmla="*/ 2683366 w 3071665"/>
              <a:gd name="connsiteY46" fmla="*/ 4393364 h 6858000"/>
              <a:gd name="connsiteX47" fmla="*/ 2801801 w 3071665"/>
              <a:gd name="connsiteY47" fmla="*/ 4251948 h 6858000"/>
              <a:gd name="connsiteX48" fmla="*/ 2927308 w 3071665"/>
              <a:gd name="connsiteY48" fmla="*/ 4099926 h 6858000"/>
              <a:gd name="connsiteX49" fmla="*/ 2826529 w 3071665"/>
              <a:gd name="connsiteY49" fmla="*/ 0 h 6858000"/>
              <a:gd name="connsiteX50" fmla="*/ 3071664 w 3071665"/>
              <a:gd name="connsiteY50" fmla="*/ 0 h 6858000"/>
              <a:gd name="connsiteX51" fmla="*/ 3071664 w 3071665"/>
              <a:gd name="connsiteY51" fmla="*/ 2869379 h 6858000"/>
              <a:gd name="connsiteX52" fmla="*/ 3038671 w 3071665"/>
              <a:gd name="connsiteY52" fmla="*/ 2915570 h 6858000"/>
              <a:gd name="connsiteX53" fmla="*/ 2973266 w 3071665"/>
              <a:gd name="connsiteY53" fmla="*/ 3002187 h 6858000"/>
              <a:gd name="connsiteX54" fmla="*/ 2842457 w 3071665"/>
              <a:gd name="connsiteY54" fmla="*/ 3177189 h 6858000"/>
              <a:gd name="connsiteX55" fmla="*/ 2706344 w 3071665"/>
              <a:gd name="connsiteY55" fmla="*/ 3352191 h 6858000"/>
              <a:gd name="connsiteX56" fmla="*/ 2568464 w 3071665"/>
              <a:gd name="connsiteY56" fmla="*/ 3530728 h 6858000"/>
              <a:gd name="connsiteX57" fmla="*/ 2285632 w 3071665"/>
              <a:gd name="connsiteY57" fmla="*/ 3891338 h 6858000"/>
              <a:gd name="connsiteX58" fmla="*/ 2142449 w 3071665"/>
              <a:gd name="connsiteY58" fmla="*/ 4073411 h 6858000"/>
              <a:gd name="connsiteX59" fmla="*/ 1999265 w 3071665"/>
              <a:gd name="connsiteY59" fmla="*/ 4255484 h 6858000"/>
              <a:gd name="connsiteX60" fmla="*/ 1859617 w 3071665"/>
              <a:gd name="connsiteY60" fmla="*/ 4439324 h 6858000"/>
              <a:gd name="connsiteX61" fmla="*/ 1788909 w 3071665"/>
              <a:gd name="connsiteY61" fmla="*/ 4531245 h 6858000"/>
              <a:gd name="connsiteX62" fmla="*/ 1719969 w 3071665"/>
              <a:gd name="connsiteY62" fmla="*/ 4623165 h 6858000"/>
              <a:gd name="connsiteX63" fmla="*/ 1651029 w 3071665"/>
              <a:gd name="connsiteY63" fmla="*/ 4715085 h 6858000"/>
              <a:gd name="connsiteX64" fmla="*/ 1583856 w 3071665"/>
              <a:gd name="connsiteY64" fmla="*/ 4807005 h 6858000"/>
              <a:gd name="connsiteX65" fmla="*/ 1516684 w 3071665"/>
              <a:gd name="connsiteY65" fmla="*/ 4898926 h 6858000"/>
              <a:gd name="connsiteX66" fmla="*/ 1451279 w 3071665"/>
              <a:gd name="connsiteY66" fmla="*/ 4990846 h 6858000"/>
              <a:gd name="connsiteX67" fmla="*/ 1387642 w 3071665"/>
              <a:gd name="connsiteY67" fmla="*/ 5084534 h 6858000"/>
              <a:gd name="connsiteX68" fmla="*/ 1324005 w 3071665"/>
              <a:gd name="connsiteY68" fmla="*/ 5176454 h 6858000"/>
              <a:gd name="connsiteX69" fmla="*/ 1263903 w 3071665"/>
              <a:gd name="connsiteY69" fmla="*/ 5268374 h 6858000"/>
              <a:gd name="connsiteX70" fmla="*/ 1202034 w 3071665"/>
              <a:gd name="connsiteY70" fmla="*/ 5362062 h 6858000"/>
              <a:gd name="connsiteX71" fmla="*/ 1143700 w 3071665"/>
              <a:gd name="connsiteY71" fmla="*/ 5453983 h 6858000"/>
              <a:gd name="connsiteX72" fmla="*/ 1085366 w 3071665"/>
              <a:gd name="connsiteY72" fmla="*/ 5545903 h 6858000"/>
              <a:gd name="connsiteX73" fmla="*/ 1030567 w 3071665"/>
              <a:gd name="connsiteY73" fmla="*/ 5637823 h 6858000"/>
              <a:gd name="connsiteX74" fmla="*/ 977536 w 3071665"/>
              <a:gd name="connsiteY74" fmla="*/ 5731511 h 6858000"/>
              <a:gd name="connsiteX75" fmla="*/ 928041 w 3071665"/>
              <a:gd name="connsiteY75" fmla="*/ 5823431 h 6858000"/>
              <a:gd name="connsiteX76" fmla="*/ 878545 w 3071665"/>
              <a:gd name="connsiteY76" fmla="*/ 5915351 h 6858000"/>
              <a:gd name="connsiteX77" fmla="*/ 832585 w 3071665"/>
              <a:gd name="connsiteY77" fmla="*/ 6007272 h 6858000"/>
              <a:gd name="connsiteX78" fmla="*/ 788393 w 3071665"/>
              <a:gd name="connsiteY78" fmla="*/ 6099192 h 6858000"/>
              <a:gd name="connsiteX79" fmla="*/ 745968 w 3071665"/>
              <a:gd name="connsiteY79" fmla="*/ 6191112 h 6858000"/>
              <a:gd name="connsiteX80" fmla="*/ 707079 w 3071665"/>
              <a:gd name="connsiteY80" fmla="*/ 6281265 h 6858000"/>
              <a:gd name="connsiteX81" fmla="*/ 671725 w 3071665"/>
              <a:gd name="connsiteY81" fmla="*/ 6373185 h 6858000"/>
              <a:gd name="connsiteX82" fmla="*/ 638139 w 3071665"/>
              <a:gd name="connsiteY82" fmla="*/ 6465105 h 6858000"/>
              <a:gd name="connsiteX83" fmla="*/ 606320 w 3071665"/>
              <a:gd name="connsiteY83" fmla="*/ 6557025 h 6858000"/>
              <a:gd name="connsiteX84" fmla="*/ 579805 w 3071665"/>
              <a:gd name="connsiteY84" fmla="*/ 6647178 h 6858000"/>
              <a:gd name="connsiteX85" fmla="*/ 555057 w 3071665"/>
              <a:gd name="connsiteY85" fmla="*/ 6737331 h 6858000"/>
              <a:gd name="connsiteX86" fmla="*/ 533844 w 3071665"/>
              <a:gd name="connsiteY86" fmla="*/ 6827483 h 6858000"/>
              <a:gd name="connsiteX87" fmla="*/ 527741 w 3071665"/>
              <a:gd name="connsiteY87" fmla="*/ 6858000 h 6858000"/>
              <a:gd name="connsiteX88" fmla="*/ 148053 w 3071665"/>
              <a:gd name="connsiteY88" fmla="*/ 6858000 h 6858000"/>
              <a:gd name="connsiteX89" fmla="*/ 134345 w 3071665"/>
              <a:gd name="connsiteY89" fmla="*/ 6816877 h 6858000"/>
              <a:gd name="connsiteX90" fmla="*/ 120203 w 3071665"/>
              <a:gd name="connsiteY90" fmla="*/ 6772685 h 6858000"/>
              <a:gd name="connsiteX91" fmla="*/ 106062 w 3071665"/>
              <a:gd name="connsiteY91" fmla="*/ 6726724 h 6858000"/>
              <a:gd name="connsiteX92" fmla="*/ 93688 w 3071665"/>
              <a:gd name="connsiteY92" fmla="*/ 6682532 h 6858000"/>
              <a:gd name="connsiteX93" fmla="*/ 83082 w 3071665"/>
              <a:gd name="connsiteY93" fmla="*/ 6636572 h 6858000"/>
              <a:gd name="connsiteX94" fmla="*/ 72476 w 3071665"/>
              <a:gd name="connsiteY94" fmla="*/ 6592379 h 6858000"/>
              <a:gd name="connsiteX95" fmla="*/ 61869 w 3071665"/>
              <a:gd name="connsiteY95" fmla="*/ 6544652 h 6858000"/>
              <a:gd name="connsiteX96" fmla="*/ 53031 w 3071665"/>
              <a:gd name="connsiteY96" fmla="*/ 6498691 h 6858000"/>
              <a:gd name="connsiteX97" fmla="*/ 44192 w 3071665"/>
              <a:gd name="connsiteY97" fmla="*/ 6450964 h 6858000"/>
              <a:gd name="connsiteX98" fmla="*/ 37122 w 3071665"/>
              <a:gd name="connsiteY98" fmla="*/ 6401468 h 6858000"/>
              <a:gd name="connsiteX99" fmla="*/ 30051 w 3071665"/>
              <a:gd name="connsiteY99" fmla="*/ 6351973 h 6858000"/>
              <a:gd name="connsiteX100" fmla="*/ 22980 w 3071665"/>
              <a:gd name="connsiteY100" fmla="*/ 6302477 h 6858000"/>
              <a:gd name="connsiteX101" fmla="*/ 17677 w 3071665"/>
              <a:gd name="connsiteY101" fmla="*/ 6252982 h 6858000"/>
              <a:gd name="connsiteX102" fmla="*/ 12374 w 3071665"/>
              <a:gd name="connsiteY102" fmla="*/ 6201718 h 6858000"/>
              <a:gd name="connsiteX103" fmla="*/ 8838 w 3071665"/>
              <a:gd name="connsiteY103" fmla="*/ 6150455 h 6858000"/>
              <a:gd name="connsiteX104" fmla="*/ 5303 w 3071665"/>
              <a:gd name="connsiteY104" fmla="*/ 6097424 h 6858000"/>
              <a:gd name="connsiteX105" fmla="*/ 1768 w 3071665"/>
              <a:gd name="connsiteY105" fmla="*/ 6039090 h 6858000"/>
              <a:gd name="connsiteX106" fmla="*/ 0 w 3071665"/>
              <a:gd name="connsiteY106" fmla="*/ 5980756 h 6858000"/>
              <a:gd name="connsiteX107" fmla="*/ 0 w 3071665"/>
              <a:gd name="connsiteY107" fmla="*/ 5922422 h 6858000"/>
              <a:gd name="connsiteX108" fmla="*/ 1768 w 3071665"/>
              <a:gd name="connsiteY108" fmla="*/ 5864088 h 6858000"/>
              <a:gd name="connsiteX109" fmla="*/ 3535 w 3071665"/>
              <a:gd name="connsiteY109" fmla="*/ 5805754 h 6858000"/>
              <a:gd name="connsiteX110" fmla="*/ 8838 w 3071665"/>
              <a:gd name="connsiteY110" fmla="*/ 5747420 h 6858000"/>
              <a:gd name="connsiteX111" fmla="*/ 14142 w 3071665"/>
              <a:gd name="connsiteY111" fmla="*/ 5690854 h 6858000"/>
              <a:gd name="connsiteX112" fmla="*/ 19445 w 3071665"/>
              <a:gd name="connsiteY112" fmla="*/ 5634288 h 6858000"/>
              <a:gd name="connsiteX113" fmla="*/ 28283 w 3071665"/>
              <a:gd name="connsiteY113" fmla="*/ 5577721 h 6858000"/>
              <a:gd name="connsiteX114" fmla="*/ 37122 w 3071665"/>
              <a:gd name="connsiteY114" fmla="*/ 5521155 h 6858000"/>
              <a:gd name="connsiteX115" fmla="*/ 45960 w 3071665"/>
              <a:gd name="connsiteY115" fmla="*/ 5464589 h 6858000"/>
              <a:gd name="connsiteX116" fmla="*/ 58334 w 3071665"/>
              <a:gd name="connsiteY116" fmla="*/ 5408022 h 6858000"/>
              <a:gd name="connsiteX117" fmla="*/ 70708 w 3071665"/>
              <a:gd name="connsiteY117" fmla="*/ 5353224 h 6858000"/>
              <a:gd name="connsiteX118" fmla="*/ 83082 w 3071665"/>
              <a:gd name="connsiteY118" fmla="*/ 5298425 h 6858000"/>
              <a:gd name="connsiteX119" fmla="*/ 98991 w 3071665"/>
              <a:gd name="connsiteY119" fmla="*/ 5243627 h 6858000"/>
              <a:gd name="connsiteX120" fmla="*/ 114900 w 3071665"/>
              <a:gd name="connsiteY120" fmla="*/ 5188828 h 6858000"/>
              <a:gd name="connsiteX121" fmla="*/ 130810 w 3071665"/>
              <a:gd name="connsiteY121" fmla="*/ 5134029 h 6858000"/>
              <a:gd name="connsiteX122" fmla="*/ 148487 w 3071665"/>
              <a:gd name="connsiteY122" fmla="*/ 5079231 h 6858000"/>
              <a:gd name="connsiteX123" fmla="*/ 167931 w 3071665"/>
              <a:gd name="connsiteY123" fmla="*/ 5024432 h 6858000"/>
              <a:gd name="connsiteX124" fmla="*/ 187376 w 3071665"/>
              <a:gd name="connsiteY124" fmla="*/ 4971401 h 6858000"/>
              <a:gd name="connsiteX125" fmla="*/ 206821 w 3071665"/>
              <a:gd name="connsiteY125" fmla="*/ 4918370 h 6858000"/>
              <a:gd name="connsiteX126" fmla="*/ 228033 w 3071665"/>
              <a:gd name="connsiteY126" fmla="*/ 4863572 h 6858000"/>
              <a:gd name="connsiteX127" fmla="*/ 251013 w 3071665"/>
              <a:gd name="connsiteY127" fmla="*/ 4810541 h 6858000"/>
              <a:gd name="connsiteX128" fmla="*/ 273993 w 3071665"/>
              <a:gd name="connsiteY128" fmla="*/ 4757510 h 6858000"/>
              <a:gd name="connsiteX129" fmla="*/ 323489 w 3071665"/>
              <a:gd name="connsiteY129" fmla="*/ 4653216 h 6858000"/>
              <a:gd name="connsiteX130" fmla="*/ 374752 w 3071665"/>
              <a:gd name="connsiteY130" fmla="*/ 4547154 h 6858000"/>
              <a:gd name="connsiteX131" fmla="*/ 401267 w 3071665"/>
              <a:gd name="connsiteY131" fmla="*/ 4495891 h 6858000"/>
              <a:gd name="connsiteX132" fmla="*/ 429550 w 3071665"/>
              <a:gd name="connsiteY132" fmla="*/ 4444627 h 6858000"/>
              <a:gd name="connsiteX133" fmla="*/ 457834 w 3071665"/>
              <a:gd name="connsiteY133" fmla="*/ 4391597 h 6858000"/>
              <a:gd name="connsiteX134" fmla="*/ 487884 w 3071665"/>
              <a:gd name="connsiteY134" fmla="*/ 4340333 h 6858000"/>
              <a:gd name="connsiteX135" fmla="*/ 516168 w 3071665"/>
              <a:gd name="connsiteY135" fmla="*/ 4289070 h 6858000"/>
              <a:gd name="connsiteX136" fmla="*/ 546218 w 3071665"/>
              <a:gd name="connsiteY136" fmla="*/ 4237807 h 6858000"/>
              <a:gd name="connsiteX137" fmla="*/ 608088 w 3071665"/>
              <a:gd name="connsiteY137" fmla="*/ 4135280 h 6858000"/>
              <a:gd name="connsiteX138" fmla="*/ 673493 w 3071665"/>
              <a:gd name="connsiteY138" fmla="*/ 4034522 h 6858000"/>
              <a:gd name="connsiteX139" fmla="*/ 738897 w 3071665"/>
              <a:gd name="connsiteY139" fmla="*/ 3931995 h 6858000"/>
              <a:gd name="connsiteX140" fmla="*/ 806070 w 3071665"/>
              <a:gd name="connsiteY140" fmla="*/ 3831237 h 6858000"/>
              <a:gd name="connsiteX141" fmla="*/ 841424 w 3071665"/>
              <a:gd name="connsiteY141" fmla="*/ 3781741 h 6858000"/>
              <a:gd name="connsiteX142" fmla="*/ 875010 w 3071665"/>
              <a:gd name="connsiteY142" fmla="*/ 3732246 h 6858000"/>
              <a:gd name="connsiteX143" fmla="*/ 1016426 w 3071665"/>
              <a:gd name="connsiteY143" fmla="*/ 3528960 h 6858000"/>
              <a:gd name="connsiteX144" fmla="*/ 1161377 w 3071665"/>
              <a:gd name="connsiteY144" fmla="*/ 3330978 h 6858000"/>
              <a:gd name="connsiteX145" fmla="*/ 1308096 w 3071665"/>
              <a:gd name="connsiteY145" fmla="*/ 3131229 h 6858000"/>
              <a:gd name="connsiteX146" fmla="*/ 1453047 w 3071665"/>
              <a:gd name="connsiteY146" fmla="*/ 2933246 h 6858000"/>
              <a:gd name="connsiteX147" fmla="*/ 1525522 w 3071665"/>
              <a:gd name="connsiteY147" fmla="*/ 2832488 h 6858000"/>
              <a:gd name="connsiteX148" fmla="*/ 1596230 w 3071665"/>
              <a:gd name="connsiteY148" fmla="*/ 2733497 h 6858000"/>
              <a:gd name="connsiteX149" fmla="*/ 1836637 w 3071665"/>
              <a:gd name="connsiteY149" fmla="*/ 2397634 h 6858000"/>
              <a:gd name="connsiteX150" fmla="*/ 2068205 w 3071665"/>
              <a:gd name="connsiteY150" fmla="*/ 2072378 h 6858000"/>
              <a:gd name="connsiteX151" fmla="*/ 2177803 w 3071665"/>
              <a:gd name="connsiteY151" fmla="*/ 1916821 h 6858000"/>
              <a:gd name="connsiteX152" fmla="*/ 2283864 w 3071665"/>
              <a:gd name="connsiteY152" fmla="*/ 1766566 h 6858000"/>
              <a:gd name="connsiteX153" fmla="*/ 2382856 w 3071665"/>
              <a:gd name="connsiteY153" fmla="*/ 1621615 h 6858000"/>
              <a:gd name="connsiteX154" fmla="*/ 2478311 w 3071665"/>
              <a:gd name="connsiteY154" fmla="*/ 1481967 h 6858000"/>
              <a:gd name="connsiteX155" fmla="*/ 2564928 w 3071665"/>
              <a:gd name="connsiteY155" fmla="*/ 1349390 h 6858000"/>
              <a:gd name="connsiteX156" fmla="*/ 2644475 w 3071665"/>
              <a:gd name="connsiteY156" fmla="*/ 1223883 h 6858000"/>
              <a:gd name="connsiteX157" fmla="*/ 2716950 w 3071665"/>
              <a:gd name="connsiteY157" fmla="*/ 1105448 h 6858000"/>
              <a:gd name="connsiteX158" fmla="*/ 2748769 w 3071665"/>
              <a:gd name="connsiteY158" fmla="*/ 1048881 h 6858000"/>
              <a:gd name="connsiteX159" fmla="*/ 2778820 w 3071665"/>
              <a:gd name="connsiteY159" fmla="*/ 995850 h 6858000"/>
              <a:gd name="connsiteX160" fmla="*/ 2807103 w 3071665"/>
              <a:gd name="connsiteY160" fmla="*/ 942820 h 6858000"/>
              <a:gd name="connsiteX161" fmla="*/ 2831850 w 3071665"/>
              <a:gd name="connsiteY161" fmla="*/ 893324 h 6858000"/>
              <a:gd name="connsiteX162" fmla="*/ 2854830 w 3071665"/>
              <a:gd name="connsiteY162" fmla="*/ 845596 h 6858000"/>
              <a:gd name="connsiteX163" fmla="*/ 2876043 w 3071665"/>
              <a:gd name="connsiteY163" fmla="*/ 799636 h 6858000"/>
              <a:gd name="connsiteX164" fmla="*/ 2891952 w 3071665"/>
              <a:gd name="connsiteY164" fmla="*/ 757211 h 6858000"/>
              <a:gd name="connsiteX165" fmla="*/ 2906094 w 3071665"/>
              <a:gd name="connsiteY165" fmla="*/ 718322 h 6858000"/>
              <a:gd name="connsiteX166" fmla="*/ 2918468 w 3071665"/>
              <a:gd name="connsiteY166" fmla="*/ 681200 h 6858000"/>
              <a:gd name="connsiteX167" fmla="*/ 2923771 w 3071665"/>
              <a:gd name="connsiteY167" fmla="*/ 663523 h 6858000"/>
              <a:gd name="connsiteX168" fmla="*/ 2927306 w 3071665"/>
              <a:gd name="connsiteY168" fmla="*/ 645846 h 6858000"/>
              <a:gd name="connsiteX169" fmla="*/ 2930842 w 3071665"/>
              <a:gd name="connsiteY169" fmla="*/ 621099 h 6858000"/>
              <a:gd name="connsiteX170" fmla="*/ 2934377 w 3071665"/>
              <a:gd name="connsiteY170" fmla="*/ 596351 h 6858000"/>
              <a:gd name="connsiteX171" fmla="*/ 2937912 w 3071665"/>
              <a:gd name="connsiteY171" fmla="*/ 571603 h 6858000"/>
              <a:gd name="connsiteX172" fmla="*/ 2939680 w 3071665"/>
              <a:gd name="connsiteY172" fmla="*/ 546855 h 6858000"/>
              <a:gd name="connsiteX173" fmla="*/ 2941448 w 3071665"/>
              <a:gd name="connsiteY173" fmla="*/ 495592 h 6858000"/>
              <a:gd name="connsiteX174" fmla="*/ 2939680 w 3071665"/>
              <a:gd name="connsiteY174" fmla="*/ 446097 h 6858000"/>
              <a:gd name="connsiteX175" fmla="*/ 2937912 w 3071665"/>
              <a:gd name="connsiteY175" fmla="*/ 421349 h 6858000"/>
              <a:gd name="connsiteX176" fmla="*/ 2936144 w 3071665"/>
              <a:gd name="connsiteY176" fmla="*/ 394833 h 6858000"/>
              <a:gd name="connsiteX177" fmla="*/ 2932609 w 3071665"/>
              <a:gd name="connsiteY177" fmla="*/ 370086 h 6858000"/>
              <a:gd name="connsiteX178" fmla="*/ 2929074 w 3071665"/>
              <a:gd name="connsiteY178" fmla="*/ 345338 h 6858000"/>
              <a:gd name="connsiteX179" fmla="*/ 2920235 w 3071665"/>
              <a:gd name="connsiteY179" fmla="*/ 297610 h 6858000"/>
              <a:gd name="connsiteX180" fmla="*/ 2914932 w 3071665"/>
              <a:gd name="connsiteY180" fmla="*/ 272862 h 6858000"/>
              <a:gd name="connsiteX181" fmla="*/ 2909629 w 3071665"/>
              <a:gd name="connsiteY181" fmla="*/ 248115 h 6858000"/>
              <a:gd name="connsiteX182" fmla="*/ 2897255 w 3071665"/>
              <a:gd name="connsiteY182" fmla="*/ 202154 h 6858000"/>
              <a:gd name="connsiteX183" fmla="*/ 2883114 w 3071665"/>
              <a:gd name="connsiteY183" fmla="*/ 154427 h 6858000"/>
              <a:gd name="connsiteX184" fmla="*/ 2868972 w 3071665"/>
              <a:gd name="connsiteY184" fmla="*/ 110234 h 6858000"/>
              <a:gd name="connsiteX185" fmla="*/ 2853063 w 3071665"/>
              <a:gd name="connsiteY185" fmla="*/ 67809 h 6858000"/>
              <a:gd name="connsiteX186" fmla="*/ 2837154 w 3071665"/>
              <a:gd name="connsiteY186" fmla="*/ 271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3071665" h="6858000">
                <a:moveTo>
                  <a:pt x="3071665" y="3924144"/>
                </a:moveTo>
                <a:lnTo>
                  <a:pt x="3071665" y="6105930"/>
                </a:lnTo>
                <a:lnTo>
                  <a:pt x="3045743" y="6134545"/>
                </a:lnTo>
                <a:lnTo>
                  <a:pt x="2906095" y="6291870"/>
                </a:lnTo>
                <a:lnTo>
                  <a:pt x="2762912" y="6458034"/>
                </a:lnTo>
                <a:lnTo>
                  <a:pt x="2690436" y="6541116"/>
                </a:lnTo>
                <a:lnTo>
                  <a:pt x="2619729" y="6625965"/>
                </a:lnTo>
                <a:lnTo>
                  <a:pt x="2549021" y="6710815"/>
                </a:lnTo>
                <a:lnTo>
                  <a:pt x="2480081" y="6795664"/>
                </a:lnTo>
                <a:lnTo>
                  <a:pt x="2446494" y="6838089"/>
                </a:lnTo>
                <a:lnTo>
                  <a:pt x="2430731" y="6858000"/>
                </a:lnTo>
                <a:lnTo>
                  <a:pt x="922500" y="6858000"/>
                </a:lnTo>
                <a:lnTo>
                  <a:pt x="924507" y="6852230"/>
                </a:lnTo>
                <a:lnTo>
                  <a:pt x="938649" y="6813341"/>
                </a:lnTo>
                <a:lnTo>
                  <a:pt x="954558" y="6772684"/>
                </a:lnTo>
                <a:lnTo>
                  <a:pt x="970467" y="6730259"/>
                </a:lnTo>
                <a:lnTo>
                  <a:pt x="989912" y="6689602"/>
                </a:lnTo>
                <a:lnTo>
                  <a:pt x="1027033" y="6606521"/>
                </a:lnTo>
                <a:lnTo>
                  <a:pt x="1069458" y="6521671"/>
                </a:lnTo>
                <a:lnTo>
                  <a:pt x="1115418" y="6433286"/>
                </a:lnTo>
                <a:lnTo>
                  <a:pt x="1140166" y="6390861"/>
                </a:lnTo>
                <a:lnTo>
                  <a:pt x="1164914" y="6348437"/>
                </a:lnTo>
                <a:lnTo>
                  <a:pt x="1189662" y="6304244"/>
                </a:lnTo>
                <a:lnTo>
                  <a:pt x="1216177" y="6261820"/>
                </a:lnTo>
                <a:lnTo>
                  <a:pt x="1240925" y="6217627"/>
                </a:lnTo>
                <a:lnTo>
                  <a:pt x="1270976" y="6175202"/>
                </a:lnTo>
                <a:lnTo>
                  <a:pt x="1325774" y="6088585"/>
                </a:lnTo>
                <a:lnTo>
                  <a:pt x="1354057" y="6046161"/>
                </a:lnTo>
                <a:lnTo>
                  <a:pt x="1382341" y="6003736"/>
                </a:lnTo>
                <a:lnTo>
                  <a:pt x="1440675" y="5918886"/>
                </a:lnTo>
                <a:lnTo>
                  <a:pt x="1499009" y="5835805"/>
                </a:lnTo>
                <a:lnTo>
                  <a:pt x="1559110" y="5752723"/>
                </a:lnTo>
                <a:lnTo>
                  <a:pt x="1619212" y="5673176"/>
                </a:lnTo>
                <a:lnTo>
                  <a:pt x="1677546" y="5593630"/>
                </a:lnTo>
                <a:lnTo>
                  <a:pt x="1707597" y="5554741"/>
                </a:lnTo>
                <a:lnTo>
                  <a:pt x="1737648" y="5517619"/>
                </a:lnTo>
                <a:lnTo>
                  <a:pt x="1795982" y="5443376"/>
                </a:lnTo>
                <a:lnTo>
                  <a:pt x="1852548" y="5370900"/>
                </a:lnTo>
                <a:lnTo>
                  <a:pt x="1907347" y="5301960"/>
                </a:lnTo>
                <a:lnTo>
                  <a:pt x="1962145" y="5236555"/>
                </a:lnTo>
                <a:lnTo>
                  <a:pt x="2013408" y="5174686"/>
                </a:lnTo>
                <a:lnTo>
                  <a:pt x="2108864" y="5063321"/>
                </a:lnTo>
                <a:lnTo>
                  <a:pt x="2190178" y="4967865"/>
                </a:lnTo>
                <a:lnTo>
                  <a:pt x="2305079" y="4837056"/>
                </a:lnTo>
                <a:lnTo>
                  <a:pt x="2381089" y="4748671"/>
                </a:lnTo>
                <a:lnTo>
                  <a:pt x="2471242" y="4644377"/>
                </a:lnTo>
                <a:lnTo>
                  <a:pt x="2683366" y="4393364"/>
                </a:lnTo>
                <a:lnTo>
                  <a:pt x="2801801" y="4251948"/>
                </a:lnTo>
                <a:lnTo>
                  <a:pt x="2927308" y="4099926"/>
                </a:lnTo>
                <a:close/>
                <a:moveTo>
                  <a:pt x="2826529" y="0"/>
                </a:moveTo>
                <a:lnTo>
                  <a:pt x="3071664" y="0"/>
                </a:lnTo>
                <a:lnTo>
                  <a:pt x="3071664" y="2869379"/>
                </a:lnTo>
                <a:lnTo>
                  <a:pt x="3038671" y="2915570"/>
                </a:lnTo>
                <a:lnTo>
                  <a:pt x="2973266" y="3002187"/>
                </a:lnTo>
                <a:lnTo>
                  <a:pt x="2842457" y="3177189"/>
                </a:lnTo>
                <a:lnTo>
                  <a:pt x="2706344" y="3352191"/>
                </a:lnTo>
                <a:lnTo>
                  <a:pt x="2568464" y="3530728"/>
                </a:lnTo>
                <a:lnTo>
                  <a:pt x="2285632" y="3891338"/>
                </a:lnTo>
                <a:lnTo>
                  <a:pt x="2142449" y="4073411"/>
                </a:lnTo>
                <a:lnTo>
                  <a:pt x="1999265" y="4255484"/>
                </a:lnTo>
                <a:lnTo>
                  <a:pt x="1859617" y="4439324"/>
                </a:lnTo>
                <a:lnTo>
                  <a:pt x="1788909" y="4531245"/>
                </a:lnTo>
                <a:lnTo>
                  <a:pt x="1719969" y="4623165"/>
                </a:lnTo>
                <a:lnTo>
                  <a:pt x="1651029" y="4715085"/>
                </a:lnTo>
                <a:lnTo>
                  <a:pt x="1583856" y="4807005"/>
                </a:lnTo>
                <a:lnTo>
                  <a:pt x="1516684" y="4898926"/>
                </a:lnTo>
                <a:lnTo>
                  <a:pt x="1451279" y="4990846"/>
                </a:lnTo>
                <a:lnTo>
                  <a:pt x="1387642" y="5084534"/>
                </a:lnTo>
                <a:lnTo>
                  <a:pt x="1324005" y="5176454"/>
                </a:lnTo>
                <a:lnTo>
                  <a:pt x="1263903" y="5268374"/>
                </a:lnTo>
                <a:lnTo>
                  <a:pt x="1202034" y="5362062"/>
                </a:lnTo>
                <a:lnTo>
                  <a:pt x="1143700" y="5453983"/>
                </a:lnTo>
                <a:lnTo>
                  <a:pt x="1085366" y="5545903"/>
                </a:lnTo>
                <a:lnTo>
                  <a:pt x="1030567" y="5637823"/>
                </a:lnTo>
                <a:lnTo>
                  <a:pt x="977536" y="5731511"/>
                </a:lnTo>
                <a:lnTo>
                  <a:pt x="928041" y="5823431"/>
                </a:lnTo>
                <a:lnTo>
                  <a:pt x="878545" y="5915351"/>
                </a:lnTo>
                <a:lnTo>
                  <a:pt x="832585" y="6007272"/>
                </a:lnTo>
                <a:lnTo>
                  <a:pt x="788393" y="6099192"/>
                </a:lnTo>
                <a:lnTo>
                  <a:pt x="745968" y="6191112"/>
                </a:lnTo>
                <a:lnTo>
                  <a:pt x="707079" y="6281265"/>
                </a:lnTo>
                <a:lnTo>
                  <a:pt x="671725" y="6373185"/>
                </a:lnTo>
                <a:lnTo>
                  <a:pt x="638139" y="6465105"/>
                </a:lnTo>
                <a:lnTo>
                  <a:pt x="606320" y="6557025"/>
                </a:lnTo>
                <a:lnTo>
                  <a:pt x="579805" y="6647178"/>
                </a:lnTo>
                <a:lnTo>
                  <a:pt x="555057" y="6737331"/>
                </a:lnTo>
                <a:lnTo>
                  <a:pt x="533844" y="6827483"/>
                </a:lnTo>
                <a:lnTo>
                  <a:pt x="527741" y="6858000"/>
                </a:lnTo>
                <a:lnTo>
                  <a:pt x="148053" y="6858000"/>
                </a:lnTo>
                <a:lnTo>
                  <a:pt x="134345" y="6816877"/>
                </a:lnTo>
                <a:lnTo>
                  <a:pt x="120203" y="6772685"/>
                </a:lnTo>
                <a:lnTo>
                  <a:pt x="106062" y="6726724"/>
                </a:lnTo>
                <a:lnTo>
                  <a:pt x="93688" y="6682532"/>
                </a:lnTo>
                <a:lnTo>
                  <a:pt x="83082" y="6636572"/>
                </a:lnTo>
                <a:lnTo>
                  <a:pt x="72476" y="6592379"/>
                </a:lnTo>
                <a:lnTo>
                  <a:pt x="61869" y="6544652"/>
                </a:lnTo>
                <a:lnTo>
                  <a:pt x="53031" y="6498691"/>
                </a:lnTo>
                <a:lnTo>
                  <a:pt x="44192" y="6450964"/>
                </a:lnTo>
                <a:lnTo>
                  <a:pt x="37122" y="6401468"/>
                </a:lnTo>
                <a:lnTo>
                  <a:pt x="30051" y="6351973"/>
                </a:lnTo>
                <a:lnTo>
                  <a:pt x="22980" y="6302477"/>
                </a:lnTo>
                <a:lnTo>
                  <a:pt x="17677" y="6252982"/>
                </a:lnTo>
                <a:lnTo>
                  <a:pt x="12374" y="6201718"/>
                </a:lnTo>
                <a:lnTo>
                  <a:pt x="8838" y="6150455"/>
                </a:lnTo>
                <a:lnTo>
                  <a:pt x="5303" y="6097424"/>
                </a:lnTo>
                <a:lnTo>
                  <a:pt x="1768" y="6039090"/>
                </a:lnTo>
                <a:lnTo>
                  <a:pt x="0" y="5980756"/>
                </a:lnTo>
                <a:lnTo>
                  <a:pt x="0" y="5922422"/>
                </a:lnTo>
                <a:lnTo>
                  <a:pt x="1768" y="5864088"/>
                </a:lnTo>
                <a:lnTo>
                  <a:pt x="3535" y="5805754"/>
                </a:lnTo>
                <a:lnTo>
                  <a:pt x="8838" y="5747420"/>
                </a:lnTo>
                <a:lnTo>
                  <a:pt x="14142" y="5690854"/>
                </a:lnTo>
                <a:lnTo>
                  <a:pt x="19445" y="5634288"/>
                </a:lnTo>
                <a:lnTo>
                  <a:pt x="28283" y="5577721"/>
                </a:lnTo>
                <a:lnTo>
                  <a:pt x="37122" y="5521155"/>
                </a:lnTo>
                <a:lnTo>
                  <a:pt x="45960" y="5464589"/>
                </a:lnTo>
                <a:lnTo>
                  <a:pt x="58334" y="5408022"/>
                </a:lnTo>
                <a:lnTo>
                  <a:pt x="70708" y="5353224"/>
                </a:lnTo>
                <a:lnTo>
                  <a:pt x="83082" y="5298425"/>
                </a:lnTo>
                <a:lnTo>
                  <a:pt x="98991" y="5243627"/>
                </a:lnTo>
                <a:lnTo>
                  <a:pt x="114900" y="5188828"/>
                </a:lnTo>
                <a:lnTo>
                  <a:pt x="130810" y="5134029"/>
                </a:lnTo>
                <a:lnTo>
                  <a:pt x="148487" y="5079231"/>
                </a:lnTo>
                <a:lnTo>
                  <a:pt x="167931" y="5024432"/>
                </a:lnTo>
                <a:lnTo>
                  <a:pt x="187376" y="4971401"/>
                </a:lnTo>
                <a:lnTo>
                  <a:pt x="206821" y="4918370"/>
                </a:lnTo>
                <a:lnTo>
                  <a:pt x="228033" y="4863572"/>
                </a:lnTo>
                <a:lnTo>
                  <a:pt x="251013" y="4810541"/>
                </a:lnTo>
                <a:lnTo>
                  <a:pt x="273993" y="4757510"/>
                </a:lnTo>
                <a:lnTo>
                  <a:pt x="323489" y="4653216"/>
                </a:lnTo>
                <a:lnTo>
                  <a:pt x="374752" y="4547154"/>
                </a:lnTo>
                <a:lnTo>
                  <a:pt x="401267" y="4495891"/>
                </a:lnTo>
                <a:lnTo>
                  <a:pt x="429550" y="4444627"/>
                </a:lnTo>
                <a:lnTo>
                  <a:pt x="457834" y="4391597"/>
                </a:lnTo>
                <a:lnTo>
                  <a:pt x="487884" y="4340333"/>
                </a:lnTo>
                <a:lnTo>
                  <a:pt x="516168" y="4289070"/>
                </a:lnTo>
                <a:lnTo>
                  <a:pt x="546218" y="4237807"/>
                </a:lnTo>
                <a:lnTo>
                  <a:pt x="608088" y="4135280"/>
                </a:lnTo>
                <a:lnTo>
                  <a:pt x="673493" y="4034522"/>
                </a:lnTo>
                <a:lnTo>
                  <a:pt x="738897" y="3931995"/>
                </a:lnTo>
                <a:lnTo>
                  <a:pt x="806070" y="3831237"/>
                </a:lnTo>
                <a:lnTo>
                  <a:pt x="841424" y="3781741"/>
                </a:lnTo>
                <a:lnTo>
                  <a:pt x="875010" y="3732246"/>
                </a:lnTo>
                <a:lnTo>
                  <a:pt x="1016426" y="3528960"/>
                </a:lnTo>
                <a:lnTo>
                  <a:pt x="1161377" y="3330978"/>
                </a:lnTo>
                <a:lnTo>
                  <a:pt x="1308096" y="3131229"/>
                </a:lnTo>
                <a:lnTo>
                  <a:pt x="1453047" y="2933246"/>
                </a:lnTo>
                <a:lnTo>
                  <a:pt x="1525522" y="2832488"/>
                </a:lnTo>
                <a:lnTo>
                  <a:pt x="1596230" y="2733497"/>
                </a:lnTo>
                <a:lnTo>
                  <a:pt x="1836637" y="2397634"/>
                </a:lnTo>
                <a:lnTo>
                  <a:pt x="2068205" y="2072378"/>
                </a:lnTo>
                <a:lnTo>
                  <a:pt x="2177803" y="1916821"/>
                </a:lnTo>
                <a:lnTo>
                  <a:pt x="2283864" y="1766566"/>
                </a:lnTo>
                <a:lnTo>
                  <a:pt x="2382856" y="1621615"/>
                </a:lnTo>
                <a:lnTo>
                  <a:pt x="2478311" y="1481967"/>
                </a:lnTo>
                <a:lnTo>
                  <a:pt x="2564928" y="1349390"/>
                </a:lnTo>
                <a:lnTo>
                  <a:pt x="2644475" y="1223883"/>
                </a:lnTo>
                <a:lnTo>
                  <a:pt x="2716950" y="1105448"/>
                </a:lnTo>
                <a:lnTo>
                  <a:pt x="2748769" y="1048881"/>
                </a:lnTo>
                <a:lnTo>
                  <a:pt x="2778820" y="995850"/>
                </a:lnTo>
                <a:lnTo>
                  <a:pt x="2807103" y="942820"/>
                </a:lnTo>
                <a:lnTo>
                  <a:pt x="2831850" y="893324"/>
                </a:lnTo>
                <a:lnTo>
                  <a:pt x="2854830" y="845596"/>
                </a:lnTo>
                <a:lnTo>
                  <a:pt x="2876043" y="799636"/>
                </a:lnTo>
                <a:lnTo>
                  <a:pt x="2891952" y="757211"/>
                </a:lnTo>
                <a:lnTo>
                  <a:pt x="2906094" y="718322"/>
                </a:lnTo>
                <a:lnTo>
                  <a:pt x="2918468" y="681200"/>
                </a:lnTo>
                <a:lnTo>
                  <a:pt x="2923771" y="663523"/>
                </a:lnTo>
                <a:lnTo>
                  <a:pt x="2927306" y="645846"/>
                </a:lnTo>
                <a:lnTo>
                  <a:pt x="2930842" y="621099"/>
                </a:lnTo>
                <a:lnTo>
                  <a:pt x="2934377" y="596351"/>
                </a:lnTo>
                <a:lnTo>
                  <a:pt x="2937912" y="571603"/>
                </a:lnTo>
                <a:lnTo>
                  <a:pt x="2939680" y="546855"/>
                </a:lnTo>
                <a:lnTo>
                  <a:pt x="2941448" y="495592"/>
                </a:lnTo>
                <a:lnTo>
                  <a:pt x="2939680" y="446097"/>
                </a:lnTo>
                <a:lnTo>
                  <a:pt x="2937912" y="421349"/>
                </a:lnTo>
                <a:lnTo>
                  <a:pt x="2936144" y="394833"/>
                </a:lnTo>
                <a:lnTo>
                  <a:pt x="2932609" y="370086"/>
                </a:lnTo>
                <a:lnTo>
                  <a:pt x="2929074" y="345338"/>
                </a:lnTo>
                <a:lnTo>
                  <a:pt x="2920235" y="297610"/>
                </a:lnTo>
                <a:lnTo>
                  <a:pt x="2914932" y="272862"/>
                </a:lnTo>
                <a:lnTo>
                  <a:pt x="2909629" y="248115"/>
                </a:lnTo>
                <a:lnTo>
                  <a:pt x="2897255" y="202154"/>
                </a:lnTo>
                <a:lnTo>
                  <a:pt x="2883114" y="154427"/>
                </a:lnTo>
                <a:lnTo>
                  <a:pt x="2868972" y="110234"/>
                </a:lnTo>
                <a:lnTo>
                  <a:pt x="2853063" y="67809"/>
                </a:lnTo>
                <a:lnTo>
                  <a:pt x="2837154" y="27152"/>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Tree>
    <p:extLst>
      <p:ext uri="{BB962C8B-B14F-4D97-AF65-F5344CB8AC3E}">
        <p14:creationId xmlns:p14="http://schemas.microsoft.com/office/powerpoint/2010/main" val="39284715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623888" y="476250"/>
            <a:ext cx="10296648" cy="1080542"/>
          </a:xfrm>
          <a:prstGeom prst="rect">
            <a:avLst/>
          </a:prstGeom>
        </p:spPr>
        <p:txBody>
          <a:bodyPr vert="horz" lIns="0" tIns="0" rIns="0" bIns="0" rtlCol="0" anchor="t" anchorCtr="0">
            <a:noAutofit/>
          </a:bodyPr>
          <a:lstStyle/>
          <a:p>
            <a:r>
              <a:rPr lang="en-US"/>
              <a:t>Click to edit Master title style</a:t>
            </a:r>
            <a:endParaRPr lang="fi-FI" dirty="0"/>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623888" y="1773239"/>
            <a:ext cx="10944225" cy="4392612"/>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55440" y="6381329"/>
            <a:ext cx="5040560" cy="216024"/>
          </a:xfrm>
          <a:prstGeom prst="rect">
            <a:avLst/>
          </a:prstGeom>
        </p:spPr>
        <p:txBody>
          <a:bodyPr vert="horz" lIns="0" tIns="0" rIns="0" bIns="0" rtlCol="0" anchor="ctr" anchorCtr="0">
            <a:noAutofit/>
          </a:bodyPr>
          <a:lstStyle>
            <a:lvl1pPr algn="l">
              <a:defRPr sz="900" b="0" i="0" cap="all" spc="50" baseline="0">
                <a:solidFill>
                  <a:schemeClr val="accent1"/>
                </a:solidFill>
                <a:latin typeface="+mj-lt"/>
              </a:defRPr>
            </a:lvl1pPr>
          </a:lstStyle>
          <a:p>
            <a:fld id="{7916B682-A471-4BEF-8515-6E2F4426B414}" type="datetime1">
              <a:rPr lang="fi-FI" smtClean="0"/>
              <a:t>9.6.2026</a:t>
            </a:fld>
            <a:endParaRPr lang="fi-FI" dirty="0"/>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381329"/>
            <a:ext cx="5472113" cy="216023"/>
          </a:xfrm>
          <a:prstGeom prst="rect">
            <a:avLst/>
          </a:prstGeom>
        </p:spPr>
        <p:txBody>
          <a:bodyPr vert="horz" lIns="0" tIns="0" rIns="0" bIns="0" rtlCol="0" anchor="ctr" anchorCtr="0">
            <a:noAutofit/>
          </a:bodyPr>
          <a:lstStyle>
            <a:lvl1pPr algn="r">
              <a:defRPr sz="900" b="0" i="0" cap="all" spc="50" baseline="0">
                <a:solidFill>
                  <a:schemeClr val="accent1"/>
                </a:solidFill>
                <a:latin typeface="+mj-lt"/>
              </a:defRPr>
            </a:lvl1pPr>
          </a:lstStyle>
          <a:p>
            <a:r>
              <a:rPr lang="fi-FI"/>
              <a:t>JYU Since 1863.</a:t>
            </a:r>
            <a:endParaRPr lang="fi-FI" dirty="0"/>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623888" y="6381551"/>
            <a:ext cx="431998" cy="215801"/>
          </a:xfrm>
          <a:prstGeom prst="rect">
            <a:avLst/>
          </a:prstGeom>
        </p:spPr>
        <p:txBody>
          <a:bodyPr vert="horz" lIns="0" tIns="0" rIns="0" bIns="0" rtlCol="0" anchor="ctr" anchorCtr="0">
            <a:noAutofit/>
          </a:bodyPr>
          <a:lstStyle>
            <a:lvl1pPr algn="l">
              <a:defRPr sz="900" b="0" i="0" cap="all" spc="50" baseline="0">
                <a:solidFill>
                  <a:schemeClr val="accent1"/>
                </a:solidFill>
                <a:latin typeface="+mj-lt"/>
              </a:defRPr>
            </a:lvl1pPr>
          </a:lstStyle>
          <a:p>
            <a:fld id="{9E548902-A2E1-4711-A467-290FB9FE5D63}" type="slidenum">
              <a:rPr lang="fi-FI" smtClean="0"/>
              <a:pPr/>
              <a:t>‹#›</a:t>
            </a:fld>
            <a:endParaRPr lang="fi-FI" dirty="0"/>
          </a:p>
        </p:txBody>
      </p:sp>
      <p:sp>
        <p:nvSpPr>
          <p:cNvPr id="14" name="Freeform 6">
            <a:extLst>
              <a:ext uri="{C183D7F6-B498-43B3-948B-1728B52AA6E4}">
                <adec:decorative xmlns:adec="http://schemas.microsoft.com/office/drawing/2017/decorative" val="1"/>
              </a:ext>
            </a:extLst>
          </p:cNvPr>
          <p:cNvSpPr>
            <a:spLocks noChangeAspect="1" noEditPoints="1"/>
          </p:cNvSpPr>
          <p:nvPr userDrawn="1"/>
        </p:nvSpPr>
        <p:spPr bwMode="auto">
          <a:xfrm>
            <a:off x="11251724" y="476250"/>
            <a:ext cx="316884" cy="720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11" name="(c)" hidden="1"/>
          <p:cNvSpPr txBox="1">
            <a:spLocks noGrp="1" noRot="1" noMove="1" noResize="1" noEditPoints="1" noAdjustHandles="1" noChangeArrowheads="1" noChangeShapeType="1"/>
          </p:cNvSpPr>
          <p:nvPr userDrawn="1"/>
        </p:nvSpPr>
        <p:spPr>
          <a:xfrm>
            <a:off x="12017123" y="6877509"/>
            <a:ext cx="171522"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dirty="0">
                <a:solidFill>
                  <a:schemeClr val="bg1"/>
                </a:solidFill>
                <a:latin typeface="+mn-lt"/>
              </a:rPr>
              <a:t>©grow. for</a:t>
            </a:r>
            <a:r>
              <a:rPr lang="fi-FI" sz="200" baseline="0" dirty="0">
                <a:solidFill>
                  <a:schemeClr val="bg1"/>
                </a:solidFill>
                <a:latin typeface="+mn-lt"/>
              </a:rPr>
              <a:t> JYU</a:t>
            </a:r>
            <a:endParaRPr lang="en-GB" sz="200" dirty="0" err="1">
              <a:solidFill>
                <a:schemeClr val="bg1"/>
              </a:solidFill>
              <a:latin typeface="+mn-lt"/>
            </a:endParaRPr>
          </a:p>
        </p:txBody>
      </p:sp>
      <p:pic>
        <p:nvPicPr>
          <p:cNvPr id="12" name="(logo)" descr="Z:\GRW (grow)\logot\copyright_grow.png" hidden="1"/>
          <p:cNvPicPr>
            <a:picLocks noGrp="1" noRot="1" noChangeAspect="1" noMove="1" noResize="1" noEditPoints="1" noAdjustHandles="1" noChangeArrowheads="1" noChangeShapeType="1" noCrop="1"/>
          </p:cNvPicPr>
          <p:nvPr userDrawn="1"/>
        </p:nvPicPr>
        <p:blipFill>
          <a:blip r:embed="rId53" cstate="print">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37803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0" r:id="rId5"/>
    <p:sldLayoutId id="2147483674" r:id="rId6"/>
    <p:sldLayoutId id="2147483697" r:id="rId7"/>
    <p:sldLayoutId id="2147483698" r:id="rId8"/>
    <p:sldLayoutId id="2147483663" r:id="rId9"/>
    <p:sldLayoutId id="2147483651" r:id="rId10"/>
    <p:sldLayoutId id="2147483664" r:id="rId11"/>
    <p:sldLayoutId id="2147483667" r:id="rId12"/>
    <p:sldLayoutId id="2147483652" r:id="rId13"/>
    <p:sldLayoutId id="2147483699" r:id="rId14"/>
    <p:sldLayoutId id="2147483653" r:id="rId15"/>
    <p:sldLayoutId id="2147483710" r:id="rId16"/>
    <p:sldLayoutId id="2147483668" r:id="rId17"/>
    <p:sldLayoutId id="2147483711" r:id="rId18"/>
    <p:sldLayoutId id="2147483670" r:id="rId19"/>
    <p:sldLayoutId id="2147483671" r:id="rId20"/>
    <p:sldLayoutId id="2147483702" r:id="rId21"/>
    <p:sldLayoutId id="2147483703" r:id="rId22"/>
    <p:sldLayoutId id="2147483672" r:id="rId23"/>
    <p:sldLayoutId id="2147483673" r:id="rId24"/>
    <p:sldLayoutId id="2147483704" r:id="rId25"/>
    <p:sldLayoutId id="2147483705" r:id="rId26"/>
    <p:sldLayoutId id="2147483669" r:id="rId27"/>
    <p:sldLayoutId id="2147483709" r:id="rId28"/>
    <p:sldLayoutId id="2147483690" r:id="rId29"/>
    <p:sldLayoutId id="2147483691" r:id="rId30"/>
    <p:sldLayoutId id="2147483706" r:id="rId31"/>
    <p:sldLayoutId id="2147483707" r:id="rId32"/>
    <p:sldLayoutId id="2147483692" r:id="rId33"/>
    <p:sldLayoutId id="2147483708" r:id="rId34"/>
    <p:sldLayoutId id="2147483695" r:id="rId35"/>
    <p:sldLayoutId id="2147483696" r:id="rId36"/>
    <p:sldLayoutId id="2147483700" r:id="rId37"/>
    <p:sldLayoutId id="2147483701" r:id="rId38"/>
    <p:sldLayoutId id="2147483683" r:id="rId39"/>
    <p:sldLayoutId id="2147483682" r:id="rId40"/>
    <p:sldLayoutId id="2147483685" r:id="rId41"/>
    <p:sldLayoutId id="2147483693" r:id="rId42"/>
    <p:sldLayoutId id="2147483679" r:id="rId43"/>
    <p:sldLayoutId id="2147483680" r:id="rId44"/>
    <p:sldLayoutId id="2147483681" r:id="rId45"/>
    <p:sldLayoutId id="2147483654" r:id="rId46"/>
    <p:sldLayoutId id="2147483655" r:id="rId47"/>
    <p:sldLayoutId id="2147483687" r:id="rId48"/>
    <p:sldLayoutId id="2147483689" r:id="rId49"/>
    <p:sldLayoutId id="2147483688" r:id="rId50"/>
    <p:sldLayoutId id="2147483694" r:id="rId5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l" defTabSz="914400" rtl="0" eaLnBrk="1" latinLnBrk="0" hangingPunct="1">
        <a:lnSpc>
          <a:spcPct val="90000"/>
        </a:lnSpc>
        <a:spcBef>
          <a:spcPct val="0"/>
        </a:spcBef>
        <a:buNone/>
        <a:defRPr sz="3200" b="1" kern="1200" spc="-20" baseline="0">
          <a:solidFill>
            <a:schemeClr val="accent1"/>
          </a:solidFill>
          <a:latin typeface="+mj-lt"/>
          <a:ea typeface="+mj-ea"/>
          <a:cs typeface="+mj-cs"/>
        </a:defRPr>
      </a:lvl1pPr>
    </p:titleStyle>
    <p:bodyStyle>
      <a:lvl1pPr marL="269875" indent="-269875" algn="l" defTabSz="914400" rtl="0" eaLnBrk="1" latinLnBrk="0" hangingPunct="1">
        <a:lnSpc>
          <a:spcPct val="120000"/>
        </a:lnSpc>
        <a:spcBef>
          <a:spcPts val="400"/>
        </a:spcBef>
        <a:buClr>
          <a:schemeClr val="accent3"/>
        </a:buClr>
        <a:buFont typeface="Arial" panose="020B0604020202020204" pitchFamily="34" charset="0"/>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3"/>
        </a:buClr>
        <a:buFont typeface="Lato" panose="020F0502020204030203" pitchFamily="34" charset="0"/>
        <a:buChar char="–"/>
        <a:defRPr sz="18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3"/>
        </a:buClr>
        <a:buFont typeface="Arial" panose="020B0604020202020204" pitchFamily="34" charset="0"/>
        <a:buChar char="•"/>
        <a:defRPr sz="18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3"/>
        </a:buClr>
        <a:buFont typeface="Lato" panose="020F0502020204030203" pitchFamily="34" charset="0"/>
        <a:buChar char="–"/>
        <a:defRPr sz="18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3"/>
        </a:buClr>
        <a:buFont typeface="Arial" panose="020B0604020202020204" pitchFamily="34" charset="0"/>
        <a:buChar char="•"/>
        <a:defRPr sz="18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3"/>
        </a:buClr>
        <a:buFont typeface="Arial" panose="020B0604020202020204" pitchFamily="34" charset="0"/>
        <a:buChar char="•"/>
        <a:defRPr sz="18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3"/>
        </a:buClr>
        <a:buFont typeface="Arial" panose="020B0604020202020204" pitchFamily="34" charset="0"/>
        <a:buChar char="•"/>
        <a:defRPr sz="18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3"/>
        </a:buClr>
        <a:buFont typeface="Arial" panose="020B0604020202020204" pitchFamily="34" charset="0"/>
        <a:buChar char="•"/>
        <a:defRPr sz="18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3"/>
        </a:buClr>
        <a:buFont typeface="Arial" panose="020B0604020202020204" pitchFamily="34" charset="0"/>
        <a:buChar char="•"/>
        <a:defRPr sz="18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93" userDrawn="1">
          <p15:clr>
            <a:srgbClr val="F26B43"/>
          </p15:clr>
        </p15:guide>
        <p15:guide id="4" pos="7287" userDrawn="1">
          <p15:clr>
            <a:srgbClr val="F26B43"/>
          </p15:clr>
        </p15:guide>
        <p15:guide id="5" orient="horz" pos="1117" userDrawn="1">
          <p15:clr>
            <a:srgbClr val="F26B43"/>
          </p15:clr>
        </p15:guide>
        <p15:guide id="6" orient="horz" pos="3884" userDrawn="1">
          <p15:clr>
            <a:srgbClr val="F26B43"/>
          </p15:clr>
        </p15:guide>
        <p15:guide id="7" orient="horz" pos="30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9C6209ED-FC0B-AEF9-32FF-89971D09EE5E}"/>
              </a:ext>
            </a:extLst>
          </p:cNvPr>
          <p:cNvSpPr>
            <a:spLocks noGrp="1"/>
          </p:cNvSpPr>
          <p:nvPr>
            <p:ph type="ctrTitle"/>
          </p:nvPr>
        </p:nvSpPr>
        <p:spPr>
          <a:xfrm>
            <a:off x="2207568" y="2311947"/>
            <a:ext cx="7776864" cy="2016224"/>
          </a:xfrm>
        </p:spPr>
        <p:txBody>
          <a:bodyPr/>
          <a:lstStyle/>
          <a:p>
            <a:r>
              <a:rPr lang="en-GB" noProof="0" dirty="0"/>
              <a:t>WORKING IN A CHANGING WORLD</a:t>
            </a:r>
          </a:p>
        </p:txBody>
      </p:sp>
      <p:sp>
        <p:nvSpPr>
          <p:cNvPr id="9" name="Alaotsikko 8">
            <a:extLst>
              <a:ext uri="{FF2B5EF4-FFF2-40B4-BE49-F238E27FC236}">
                <a16:creationId xmlns:a16="http://schemas.microsoft.com/office/drawing/2014/main" id="{C3B6B6EA-7294-184F-0F27-9E7FCE880207}"/>
              </a:ext>
            </a:extLst>
          </p:cNvPr>
          <p:cNvSpPr>
            <a:spLocks noGrp="1"/>
          </p:cNvSpPr>
          <p:nvPr>
            <p:ph type="subTitle" idx="1"/>
          </p:nvPr>
        </p:nvSpPr>
        <p:spPr>
          <a:xfrm>
            <a:off x="2495600" y="4412490"/>
            <a:ext cx="7200800" cy="1464782"/>
          </a:xfrm>
        </p:spPr>
        <p:txBody>
          <a:bodyPr/>
          <a:lstStyle/>
          <a:p>
            <a:r>
              <a:rPr lang="en-GB" noProof="0" dirty="0"/>
              <a:t>9.6.2026 JYU Staff Week</a:t>
            </a:r>
          </a:p>
          <a:p>
            <a:r>
              <a:rPr lang="en-GB" noProof="0" dirty="0"/>
              <a:t>Antero Holmila, Professor of History, </a:t>
            </a:r>
          </a:p>
          <a:p>
            <a:r>
              <a:rPr lang="en-GB" noProof="0" dirty="0"/>
              <a:t>Department of History and Ethnology, University of Jyväskylä</a:t>
            </a:r>
          </a:p>
        </p:txBody>
      </p:sp>
      <p:sp>
        <p:nvSpPr>
          <p:cNvPr id="3" name="Päivämäärän paikkamerkki 2">
            <a:extLst>
              <a:ext uri="{FF2B5EF4-FFF2-40B4-BE49-F238E27FC236}">
                <a16:creationId xmlns:a16="http://schemas.microsoft.com/office/drawing/2014/main" id="{1061BCFC-1A57-62DE-B749-14F9F0B851EA}"/>
              </a:ext>
            </a:extLst>
          </p:cNvPr>
          <p:cNvSpPr>
            <a:spLocks noGrp="1"/>
          </p:cNvSpPr>
          <p:nvPr>
            <p:ph type="dt" sz="half" idx="10"/>
          </p:nvPr>
        </p:nvSpPr>
        <p:spPr/>
        <p:txBody>
          <a:bodyPr/>
          <a:lstStyle/>
          <a:p>
            <a:fld id="{FE53753E-95AF-47EE-BCF8-DFFACE6AEFFF}" type="datetime1">
              <a:rPr lang="en-GB" noProof="0" smtClean="0"/>
              <a:t>9.6.2026</a:t>
            </a:fld>
            <a:endParaRPr lang="en-GB" noProof="0" dirty="0"/>
          </a:p>
        </p:txBody>
      </p:sp>
      <p:sp>
        <p:nvSpPr>
          <p:cNvPr id="4" name="Alatunnisteen paikkamerkki 3">
            <a:extLst>
              <a:ext uri="{FF2B5EF4-FFF2-40B4-BE49-F238E27FC236}">
                <a16:creationId xmlns:a16="http://schemas.microsoft.com/office/drawing/2014/main" id="{89108291-BE02-9A19-7A0F-970FFB81A8A2}"/>
              </a:ext>
            </a:extLst>
          </p:cNvPr>
          <p:cNvSpPr>
            <a:spLocks noGrp="1"/>
          </p:cNvSpPr>
          <p:nvPr>
            <p:ph type="ftr" sz="quarter" idx="11"/>
          </p:nvPr>
        </p:nvSpPr>
        <p:spPr/>
        <p:txBody>
          <a:bodyPr/>
          <a:lstStyle/>
          <a:p>
            <a:r>
              <a:rPr lang="en-GB" noProof="0" dirty="0"/>
              <a:t>JYU Since 1863.</a:t>
            </a:r>
          </a:p>
        </p:txBody>
      </p:sp>
      <p:sp>
        <p:nvSpPr>
          <p:cNvPr id="5" name="Dian numeron paikkamerkki 4">
            <a:extLst>
              <a:ext uri="{FF2B5EF4-FFF2-40B4-BE49-F238E27FC236}">
                <a16:creationId xmlns:a16="http://schemas.microsoft.com/office/drawing/2014/main" id="{00FAF042-68F5-BDDC-7B3D-6EF46C59C76C}"/>
              </a:ext>
            </a:extLst>
          </p:cNvPr>
          <p:cNvSpPr>
            <a:spLocks noGrp="1"/>
          </p:cNvSpPr>
          <p:nvPr>
            <p:ph type="sldNum" sz="quarter" idx="12"/>
          </p:nvPr>
        </p:nvSpPr>
        <p:spPr/>
        <p:txBody>
          <a:bodyPr/>
          <a:lstStyle/>
          <a:p>
            <a:fld id="{9E548902-A2E1-4711-A467-290FB9FE5D63}" type="slidenum">
              <a:rPr lang="en-GB" noProof="0" smtClean="0"/>
              <a:pPr/>
              <a:t>1</a:t>
            </a:fld>
            <a:endParaRPr lang="en-GB" noProof="0" dirty="0"/>
          </a:p>
        </p:txBody>
      </p:sp>
    </p:spTree>
    <p:extLst>
      <p:ext uri="{BB962C8B-B14F-4D97-AF65-F5344CB8AC3E}">
        <p14:creationId xmlns:p14="http://schemas.microsoft.com/office/powerpoint/2010/main" val="27516084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60FC5-39D8-C2DC-D40C-ED81CA95CB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60D0F1-6B2F-6A69-EADB-B47AD83C32F6}"/>
              </a:ext>
            </a:extLst>
          </p:cNvPr>
          <p:cNvSpPr>
            <a:spLocks noGrp="1"/>
          </p:cNvSpPr>
          <p:nvPr>
            <p:ph type="title"/>
          </p:nvPr>
        </p:nvSpPr>
        <p:spPr/>
        <p:txBody>
          <a:bodyPr/>
          <a:lstStyle/>
          <a:p>
            <a:r>
              <a:rPr lang="en-GB" noProof="0" dirty="0"/>
              <a:t>PART II: HIGHER EDUCATION – WHAT DOES ALL THIS MEAN?</a:t>
            </a:r>
          </a:p>
        </p:txBody>
      </p:sp>
      <p:sp>
        <p:nvSpPr>
          <p:cNvPr id="3" name="Date Placeholder 2">
            <a:extLst>
              <a:ext uri="{FF2B5EF4-FFF2-40B4-BE49-F238E27FC236}">
                <a16:creationId xmlns:a16="http://schemas.microsoft.com/office/drawing/2014/main" id="{568C522C-A361-C598-DF17-F31686A7B282}"/>
              </a:ext>
            </a:extLst>
          </p:cNvPr>
          <p:cNvSpPr>
            <a:spLocks noGrp="1"/>
          </p:cNvSpPr>
          <p:nvPr>
            <p:ph type="dt" sz="half" idx="10"/>
          </p:nvPr>
        </p:nvSpPr>
        <p:spPr/>
        <p:txBody>
          <a:bodyPr/>
          <a:lstStyle/>
          <a:p>
            <a:fld id="{2CB2C9BA-9F49-4668-B03D-C19CF1E513F6}" type="datetime1">
              <a:rPr lang="en-GB" noProof="0" smtClean="0"/>
              <a:t>9.6.2026</a:t>
            </a:fld>
            <a:endParaRPr lang="en-GB" noProof="0" dirty="0"/>
          </a:p>
        </p:txBody>
      </p:sp>
      <p:sp>
        <p:nvSpPr>
          <p:cNvPr id="4" name="Footer Placeholder 3">
            <a:extLst>
              <a:ext uri="{FF2B5EF4-FFF2-40B4-BE49-F238E27FC236}">
                <a16:creationId xmlns:a16="http://schemas.microsoft.com/office/drawing/2014/main" id="{8FA797F5-4893-1CD5-F93D-21495047ECEC}"/>
              </a:ext>
            </a:extLst>
          </p:cNvPr>
          <p:cNvSpPr>
            <a:spLocks noGrp="1"/>
          </p:cNvSpPr>
          <p:nvPr>
            <p:ph type="ftr" sz="quarter" idx="11"/>
          </p:nvPr>
        </p:nvSpPr>
        <p:spPr/>
        <p:txBody>
          <a:bodyPr/>
          <a:lstStyle/>
          <a:p>
            <a:r>
              <a:rPr lang="en-GB" noProof="0" dirty="0"/>
              <a:t>JYU Since 1863.</a:t>
            </a:r>
          </a:p>
        </p:txBody>
      </p:sp>
      <p:sp>
        <p:nvSpPr>
          <p:cNvPr id="5" name="Slide Number Placeholder 4">
            <a:extLst>
              <a:ext uri="{FF2B5EF4-FFF2-40B4-BE49-F238E27FC236}">
                <a16:creationId xmlns:a16="http://schemas.microsoft.com/office/drawing/2014/main" id="{E5885258-D077-F3E3-F9D9-2575DE8981CE}"/>
              </a:ext>
            </a:extLst>
          </p:cNvPr>
          <p:cNvSpPr>
            <a:spLocks noGrp="1"/>
          </p:cNvSpPr>
          <p:nvPr>
            <p:ph type="sldNum" sz="quarter" idx="12"/>
          </p:nvPr>
        </p:nvSpPr>
        <p:spPr/>
        <p:txBody>
          <a:bodyPr/>
          <a:lstStyle/>
          <a:p>
            <a:fld id="{9E548902-A2E1-4711-A467-290FB9FE5D63}" type="slidenum">
              <a:rPr lang="en-GB" noProof="0" smtClean="0"/>
              <a:t>10</a:t>
            </a:fld>
            <a:endParaRPr lang="en-GB" noProof="0" dirty="0"/>
          </a:p>
        </p:txBody>
      </p:sp>
      <p:sp>
        <p:nvSpPr>
          <p:cNvPr id="6" name="Text Placeholder 5">
            <a:extLst>
              <a:ext uri="{FF2B5EF4-FFF2-40B4-BE49-F238E27FC236}">
                <a16:creationId xmlns:a16="http://schemas.microsoft.com/office/drawing/2014/main" id="{29E7A728-C4FB-B646-9E11-6EF5F27F80BA}"/>
              </a:ext>
            </a:extLst>
          </p:cNvPr>
          <p:cNvSpPr>
            <a:spLocks noGrp="1"/>
          </p:cNvSpPr>
          <p:nvPr>
            <p:ph type="body" sz="quarter" idx="13"/>
          </p:nvPr>
        </p:nvSpPr>
        <p:spPr>
          <a:xfrm>
            <a:off x="3791744" y="2152836"/>
            <a:ext cx="7776368" cy="3631481"/>
          </a:xfrm>
        </p:spPr>
        <p:txBody>
          <a:bodyPr/>
          <a:lstStyle/>
          <a:p>
            <a:r>
              <a:rPr lang="en-GB" noProof="0" dirty="0">
                <a:solidFill>
                  <a:schemeClr val="accent1"/>
                </a:solidFill>
              </a:rPr>
              <a:t>World is changing – and so are universities</a:t>
            </a:r>
          </a:p>
          <a:p>
            <a:r>
              <a:rPr lang="en-GB" noProof="0" dirty="0">
                <a:solidFill>
                  <a:schemeClr val="accent1"/>
                </a:solidFill>
              </a:rPr>
              <a:t>Question to be asked = not only what they do, but how they function</a:t>
            </a:r>
          </a:p>
          <a:p>
            <a:pPr marL="0" indent="0">
              <a:buNone/>
            </a:pPr>
            <a:endParaRPr lang="en-GB" noProof="0" dirty="0">
              <a:solidFill>
                <a:schemeClr val="accent1"/>
              </a:solidFill>
            </a:endParaRPr>
          </a:p>
          <a:p>
            <a:r>
              <a:rPr lang="en-GB" noProof="0" dirty="0">
                <a:solidFill>
                  <a:schemeClr val="accent1"/>
                </a:solidFill>
              </a:rPr>
              <a:t>In this section:</a:t>
            </a:r>
          </a:p>
          <a:p>
            <a:pPr marL="612775" lvl="1" indent="-342900">
              <a:buFont typeface="+mj-lt"/>
              <a:buAutoNum type="arabicPeriod"/>
            </a:pPr>
            <a:r>
              <a:rPr lang="en-GB" noProof="0" dirty="0">
                <a:solidFill>
                  <a:schemeClr val="accent1"/>
                </a:solidFill>
              </a:rPr>
              <a:t>Thinking ”fast and slow”</a:t>
            </a:r>
          </a:p>
          <a:p>
            <a:pPr marL="612775" lvl="1" indent="-342900">
              <a:buFont typeface="+mj-lt"/>
              <a:buAutoNum type="arabicPeriod"/>
            </a:pPr>
            <a:r>
              <a:rPr lang="en-GB" noProof="0" dirty="0">
                <a:solidFill>
                  <a:schemeClr val="accent1"/>
                </a:solidFill>
              </a:rPr>
              <a:t>Seeing the world, a.k.a. ”academic bias”</a:t>
            </a:r>
          </a:p>
          <a:p>
            <a:pPr marL="612775" lvl="1" indent="-342900">
              <a:buFont typeface="+mj-lt"/>
              <a:buAutoNum type="arabicPeriod"/>
            </a:pPr>
            <a:r>
              <a:rPr lang="en-GB" noProof="0" dirty="0">
                <a:solidFill>
                  <a:schemeClr val="accent1"/>
                </a:solidFill>
              </a:rPr>
              <a:t>Thinking critically: two sides of education</a:t>
            </a:r>
          </a:p>
          <a:p>
            <a:pPr marL="612775" lvl="1" indent="-342900">
              <a:buFont typeface="+mj-lt"/>
              <a:buAutoNum type="arabicPeriod"/>
            </a:pPr>
            <a:r>
              <a:rPr lang="en-GB" noProof="0" dirty="0">
                <a:solidFill>
                  <a:schemeClr val="accent1"/>
                </a:solidFill>
              </a:rPr>
              <a:t>The internal transformation of universities (from slow to fast)</a:t>
            </a:r>
          </a:p>
        </p:txBody>
      </p:sp>
      <p:pic>
        <p:nvPicPr>
          <p:cNvPr id="8" name="Picture 7">
            <a:extLst>
              <a:ext uri="{FF2B5EF4-FFF2-40B4-BE49-F238E27FC236}">
                <a16:creationId xmlns:a16="http://schemas.microsoft.com/office/drawing/2014/main" id="{9348A6B5-1E4F-0DC0-9B45-8ED5D5485266}"/>
              </a:ext>
            </a:extLst>
          </p:cNvPr>
          <p:cNvPicPr>
            <a:picLocks noChangeAspect="1"/>
          </p:cNvPicPr>
          <p:nvPr/>
        </p:nvPicPr>
        <p:blipFill>
          <a:blip r:embed="rId3"/>
          <a:srcRect l="5935" t="14324" r="66524"/>
          <a:stretch>
            <a:fillRect/>
          </a:stretch>
        </p:blipFill>
        <p:spPr>
          <a:xfrm>
            <a:off x="620620" y="2153804"/>
            <a:ext cx="2880320" cy="3631480"/>
          </a:xfrm>
          <a:prstGeom prst="rect">
            <a:avLst/>
          </a:prstGeom>
        </p:spPr>
      </p:pic>
    </p:spTree>
    <p:extLst>
      <p:ext uri="{BB962C8B-B14F-4D97-AF65-F5344CB8AC3E}">
        <p14:creationId xmlns:p14="http://schemas.microsoft.com/office/powerpoint/2010/main" val="4921579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0B481-96BD-C9CD-8E0B-F73DF41D506C}"/>
              </a:ext>
            </a:extLst>
          </p:cNvPr>
          <p:cNvSpPr>
            <a:spLocks noGrp="1"/>
          </p:cNvSpPr>
          <p:nvPr>
            <p:ph type="title"/>
          </p:nvPr>
        </p:nvSpPr>
        <p:spPr/>
        <p:txBody>
          <a:bodyPr/>
          <a:lstStyle/>
          <a:p>
            <a:r>
              <a:rPr lang="en-GB" noProof="0" dirty="0"/>
              <a:t>Thinking fast and slow – University as ”slow institution”</a:t>
            </a:r>
          </a:p>
        </p:txBody>
      </p:sp>
      <p:sp>
        <p:nvSpPr>
          <p:cNvPr id="3" name="Date Placeholder 2">
            <a:extLst>
              <a:ext uri="{FF2B5EF4-FFF2-40B4-BE49-F238E27FC236}">
                <a16:creationId xmlns:a16="http://schemas.microsoft.com/office/drawing/2014/main" id="{D7B259C7-D028-8D4D-6D8A-9BC9F5ECFB66}"/>
              </a:ext>
            </a:extLst>
          </p:cNvPr>
          <p:cNvSpPr>
            <a:spLocks noGrp="1"/>
          </p:cNvSpPr>
          <p:nvPr>
            <p:ph type="dt" sz="half" idx="10"/>
          </p:nvPr>
        </p:nvSpPr>
        <p:spPr/>
        <p:txBody>
          <a:bodyPr/>
          <a:lstStyle/>
          <a:p>
            <a:fld id="{2CB2C9BA-9F49-4668-B03D-C19CF1E513F6}" type="datetime1">
              <a:rPr lang="en-GB" noProof="0" smtClean="0"/>
              <a:t>9.6.2026</a:t>
            </a:fld>
            <a:endParaRPr lang="en-GB" noProof="0" dirty="0"/>
          </a:p>
        </p:txBody>
      </p:sp>
      <p:sp>
        <p:nvSpPr>
          <p:cNvPr id="4" name="Footer Placeholder 3">
            <a:extLst>
              <a:ext uri="{FF2B5EF4-FFF2-40B4-BE49-F238E27FC236}">
                <a16:creationId xmlns:a16="http://schemas.microsoft.com/office/drawing/2014/main" id="{B5D7ECDC-DB71-149A-CB46-DFEE064A4482}"/>
              </a:ext>
            </a:extLst>
          </p:cNvPr>
          <p:cNvSpPr>
            <a:spLocks noGrp="1"/>
          </p:cNvSpPr>
          <p:nvPr>
            <p:ph type="ftr" sz="quarter" idx="11"/>
          </p:nvPr>
        </p:nvSpPr>
        <p:spPr/>
        <p:txBody>
          <a:bodyPr/>
          <a:lstStyle/>
          <a:p>
            <a:r>
              <a:rPr lang="en-GB" noProof="0" dirty="0"/>
              <a:t>JYU Since 1863.</a:t>
            </a:r>
          </a:p>
        </p:txBody>
      </p:sp>
      <p:sp>
        <p:nvSpPr>
          <p:cNvPr id="5" name="Slide Number Placeholder 4">
            <a:extLst>
              <a:ext uri="{FF2B5EF4-FFF2-40B4-BE49-F238E27FC236}">
                <a16:creationId xmlns:a16="http://schemas.microsoft.com/office/drawing/2014/main" id="{DB4BBD84-3D2A-AB80-5F3E-88856BDC7B6D}"/>
              </a:ext>
            </a:extLst>
          </p:cNvPr>
          <p:cNvSpPr>
            <a:spLocks noGrp="1"/>
          </p:cNvSpPr>
          <p:nvPr>
            <p:ph type="sldNum" sz="quarter" idx="12"/>
          </p:nvPr>
        </p:nvSpPr>
        <p:spPr/>
        <p:txBody>
          <a:bodyPr/>
          <a:lstStyle/>
          <a:p>
            <a:fld id="{9E548902-A2E1-4711-A467-290FB9FE5D63}" type="slidenum">
              <a:rPr lang="en-GB" noProof="0" smtClean="0"/>
              <a:t>11</a:t>
            </a:fld>
            <a:endParaRPr lang="en-GB" noProof="0" dirty="0"/>
          </a:p>
        </p:txBody>
      </p:sp>
      <p:sp>
        <p:nvSpPr>
          <p:cNvPr id="6" name="Text Placeholder 5">
            <a:extLst>
              <a:ext uri="{FF2B5EF4-FFF2-40B4-BE49-F238E27FC236}">
                <a16:creationId xmlns:a16="http://schemas.microsoft.com/office/drawing/2014/main" id="{6E3747B9-1482-6847-3C52-06EA2B9E38E3}"/>
              </a:ext>
            </a:extLst>
          </p:cNvPr>
          <p:cNvSpPr>
            <a:spLocks noGrp="1"/>
          </p:cNvSpPr>
          <p:nvPr>
            <p:ph type="body" sz="quarter" idx="13"/>
          </p:nvPr>
        </p:nvSpPr>
        <p:spPr>
          <a:xfrm>
            <a:off x="407368" y="1232694"/>
            <a:ext cx="6720035" cy="4788594"/>
          </a:xfrm>
        </p:spPr>
        <p:txBody>
          <a:bodyPr/>
          <a:lstStyle/>
          <a:p>
            <a:r>
              <a:rPr lang="en-GB" noProof="0" dirty="0">
                <a:solidFill>
                  <a:schemeClr val="accent1"/>
                </a:solidFill>
              </a:rPr>
              <a:t>Universities as ”slow” (reflective, careful, deliberative, ”objective”)</a:t>
            </a:r>
          </a:p>
          <a:p>
            <a:pPr lvl="1"/>
            <a:r>
              <a:rPr lang="en-GB" noProof="0" dirty="0">
                <a:solidFill>
                  <a:schemeClr val="accent1"/>
                </a:solidFill>
                <a:sym typeface="Wingdings" panose="05000000000000000000" pitchFamily="2" charset="2"/>
              </a:rPr>
              <a:t>Historically it’s strength</a:t>
            </a:r>
          </a:p>
          <a:p>
            <a:r>
              <a:rPr lang="en-GB" noProof="0" dirty="0">
                <a:solidFill>
                  <a:schemeClr val="accent1"/>
                </a:solidFill>
                <a:sym typeface="Wingdings" panose="05000000000000000000" pitchFamily="2" charset="2"/>
              </a:rPr>
              <a:t>Today’s context (&amp;megatrends)</a:t>
            </a:r>
          </a:p>
          <a:p>
            <a:pPr lvl="1"/>
            <a:r>
              <a:rPr lang="en-GB" noProof="0" dirty="0">
                <a:solidFill>
                  <a:schemeClr val="accent1"/>
                </a:solidFill>
                <a:sym typeface="Wingdings" panose="05000000000000000000" pitchFamily="2" charset="2"/>
              </a:rPr>
              <a:t>Fast public debate, instant opinions</a:t>
            </a:r>
          </a:p>
          <a:p>
            <a:pPr lvl="1"/>
            <a:r>
              <a:rPr lang="en-GB" noProof="0" dirty="0">
                <a:solidFill>
                  <a:schemeClr val="accent1"/>
                </a:solidFill>
                <a:sym typeface="Wingdings" panose="05000000000000000000" pitchFamily="2" charset="2"/>
              </a:rPr>
              <a:t>Decision-making cycle shorter (politically also polarized)</a:t>
            </a:r>
          </a:p>
          <a:p>
            <a:pPr lvl="1"/>
            <a:r>
              <a:rPr lang="en-GB" noProof="0" dirty="0">
                <a:solidFill>
                  <a:schemeClr val="accent1"/>
                </a:solidFill>
                <a:sym typeface="Wingdings" panose="05000000000000000000" pitchFamily="2" charset="2"/>
              </a:rPr>
              <a:t>Expertise eroding &amp; challenged, social media ”experts”, conspiracy theorists</a:t>
            </a:r>
          </a:p>
          <a:p>
            <a:pPr marL="269875" lvl="1" indent="0">
              <a:buNone/>
            </a:pPr>
            <a:endParaRPr lang="en-GB" noProof="0" dirty="0">
              <a:solidFill>
                <a:schemeClr val="accent1"/>
              </a:solidFill>
              <a:sym typeface="Wingdings" panose="05000000000000000000" pitchFamily="2" charset="2"/>
            </a:endParaRPr>
          </a:p>
          <a:p>
            <a:r>
              <a:rPr lang="en-GB" noProof="0" dirty="0">
                <a:solidFill>
                  <a:schemeClr val="accent1"/>
                </a:solidFill>
                <a:sym typeface="Wingdings" panose="05000000000000000000" pitchFamily="2" charset="2"/>
              </a:rPr>
              <a:t>Tension: how can a slow-thinking institution remain relevant?</a:t>
            </a:r>
          </a:p>
          <a:p>
            <a:r>
              <a:rPr lang="en-GB" noProof="0" dirty="0">
                <a:solidFill>
                  <a:schemeClr val="accent1"/>
                </a:solidFill>
                <a:sym typeface="Wingdings" panose="05000000000000000000" pitchFamily="2" charset="2"/>
              </a:rPr>
              <a:t>Or even: are universities becoming too slow not only to respond but to matter? (trust in academia fast sinking)</a:t>
            </a:r>
          </a:p>
          <a:p>
            <a:pPr>
              <a:buFont typeface="Wingdings" panose="05000000000000000000" pitchFamily="2" charset="2"/>
              <a:buChar char="Ø"/>
            </a:pPr>
            <a:r>
              <a:rPr lang="en-GB" b="1" noProof="0" dirty="0">
                <a:solidFill>
                  <a:schemeClr val="accent1"/>
                </a:solidFill>
                <a:sym typeface="Wingdings" panose="05000000000000000000" pitchFamily="2" charset="2"/>
              </a:rPr>
              <a:t>Transition towards ”fast” endangers the quality of self-reflection</a:t>
            </a:r>
            <a:endParaRPr lang="en-GB" b="1" noProof="0" dirty="0">
              <a:solidFill>
                <a:schemeClr val="accent1"/>
              </a:solidFill>
            </a:endParaRPr>
          </a:p>
        </p:txBody>
      </p:sp>
      <p:pic>
        <p:nvPicPr>
          <p:cNvPr id="2050" name="Picture 2" descr="Why, why, why, why, why do you think fast and slow?">
            <a:extLst>
              <a:ext uri="{FF2B5EF4-FFF2-40B4-BE49-F238E27FC236}">
                <a16:creationId xmlns:a16="http://schemas.microsoft.com/office/drawing/2014/main" id="{9889D183-43D5-3965-FB9A-BE0030461B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3923" y="1451167"/>
            <a:ext cx="4200525"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6850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6">
                                            <p:txEl>
                                              <p:pRg st="9" end="9"/>
                                            </p:txEl>
                                          </p:spTgt>
                                        </p:tgtEl>
                                        <p:attrNameLst>
                                          <p:attrName>style.visibility</p:attrName>
                                        </p:attrNameLst>
                                      </p:cBhvr>
                                      <p:to>
                                        <p:strVal val="visible"/>
                                      </p:to>
                                    </p:set>
                                    <p:animEffect transition="in" filter="randombar(horizontal)">
                                      <p:cBhvr>
                                        <p:cTn id="45"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ABDA6-B3B7-6558-6210-AAE2487EE5EF}"/>
              </a:ext>
            </a:extLst>
          </p:cNvPr>
          <p:cNvSpPr>
            <a:spLocks noGrp="1"/>
          </p:cNvSpPr>
          <p:nvPr>
            <p:ph type="title"/>
          </p:nvPr>
        </p:nvSpPr>
        <p:spPr/>
        <p:txBody>
          <a:bodyPr/>
          <a:lstStyle/>
          <a:p>
            <a:r>
              <a:rPr lang="en-GB" noProof="0" dirty="0"/>
              <a:t>Seeing the world - academic bias</a:t>
            </a:r>
          </a:p>
        </p:txBody>
      </p:sp>
      <p:sp>
        <p:nvSpPr>
          <p:cNvPr id="3" name="Date Placeholder 2">
            <a:extLst>
              <a:ext uri="{FF2B5EF4-FFF2-40B4-BE49-F238E27FC236}">
                <a16:creationId xmlns:a16="http://schemas.microsoft.com/office/drawing/2014/main" id="{06BADB5E-3A77-AF27-390A-B2D2C0E8A339}"/>
              </a:ext>
            </a:extLst>
          </p:cNvPr>
          <p:cNvSpPr>
            <a:spLocks noGrp="1"/>
          </p:cNvSpPr>
          <p:nvPr>
            <p:ph type="dt" sz="half" idx="10"/>
          </p:nvPr>
        </p:nvSpPr>
        <p:spPr/>
        <p:txBody>
          <a:bodyPr/>
          <a:lstStyle/>
          <a:p>
            <a:fld id="{2CB2C9BA-9F49-4668-B03D-C19CF1E513F6}" type="datetime1">
              <a:rPr lang="en-GB" noProof="0" smtClean="0"/>
              <a:t>9.6.2026</a:t>
            </a:fld>
            <a:endParaRPr lang="en-GB" noProof="0" dirty="0"/>
          </a:p>
        </p:txBody>
      </p:sp>
      <p:sp>
        <p:nvSpPr>
          <p:cNvPr id="4" name="Footer Placeholder 3">
            <a:extLst>
              <a:ext uri="{FF2B5EF4-FFF2-40B4-BE49-F238E27FC236}">
                <a16:creationId xmlns:a16="http://schemas.microsoft.com/office/drawing/2014/main" id="{FA4B7F77-BB2F-71EA-19F5-221065D0E12E}"/>
              </a:ext>
            </a:extLst>
          </p:cNvPr>
          <p:cNvSpPr>
            <a:spLocks noGrp="1"/>
          </p:cNvSpPr>
          <p:nvPr>
            <p:ph type="ftr" sz="quarter" idx="11"/>
          </p:nvPr>
        </p:nvSpPr>
        <p:spPr/>
        <p:txBody>
          <a:bodyPr/>
          <a:lstStyle/>
          <a:p>
            <a:r>
              <a:rPr lang="en-GB" noProof="0" dirty="0"/>
              <a:t>JYU Since 1863.</a:t>
            </a:r>
          </a:p>
        </p:txBody>
      </p:sp>
      <p:sp>
        <p:nvSpPr>
          <p:cNvPr id="5" name="Slide Number Placeholder 4">
            <a:extLst>
              <a:ext uri="{FF2B5EF4-FFF2-40B4-BE49-F238E27FC236}">
                <a16:creationId xmlns:a16="http://schemas.microsoft.com/office/drawing/2014/main" id="{637B18A4-FB33-5FA7-BFF9-D816A76E64B2}"/>
              </a:ext>
            </a:extLst>
          </p:cNvPr>
          <p:cNvSpPr>
            <a:spLocks noGrp="1"/>
          </p:cNvSpPr>
          <p:nvPr>
            <p:ph type="sldNum" sz="quarter" idx="12"/>
          </p:nvPr>
        </p:nvSpPr>
        <p:spPr/>
        <p:txBody>
          <a:bodyPr/>
          <a:lstStyle/>
          <a:p>
            <a:fld id="{9E548902-A2E1-4711-A467-290FB9FE5D63}" type="slidenum">
              <a:rPr lang="en-GB" noProof="0" smtClean="0"/>
              <a:t>12</a:t>
            </a:fld>
            <a:endParaRPr lang="en-GB" noProof="0" dirty="0"/>
          </a:p>
        </p:txBody>
      </p:sp>
      <p:sp>
        <p:nvSpPr>
          <p:cNvPr id="6" name="Text Placeholder 5">
            <a:extLst>
              <a:ext uri="{FF2B5EF4-FFF2-40B4-BE49-F238E27FC236}">
                <a16:creationId xmlns:a16="http://schemas.microsoft.com/office/drawing/2014/main" id="{B3706323-890C-86F1-989D-DAEB470ABAD8}"/>
              </a:ext>
            </a:extLst>
          </p:cNvPr>
          <p:cNvSpPr>
            <a:spLocks noGrp="1"/>
          </p:cNvSpPr>
          <p:nvPr>
            <p:ph type="body" sz="quarter" idx="13"/>
          </p:nvPr>
        </p:nvSpPr>
        <p:spPr>
          <a:xfrm>
            <a:off x="623888" y="1412776"/>
            <a:ext cx="7465983" cy="4356546"/>
          </a:xfrm>
        </p:spPr>
        <p:txBody>
          <a:bodyPr/>
          <a:lstStyle/>
          <a:p>
            <a:r>
              <a:rPr lang="en-GB" noProof="0" dirty="0">
                <a:solidFill>
                  <a:schemeClr val="accent1"/>
                </a:solidFill>
                <a:sym typeface="Wingdings" panose="05000000000000000000" pitchFamily="2" charset="2"/>
              </a:rPr>
              <a:t>We are not good at recognizing our own faults, but good at pinpointing others – institutions do just that </a:t>
            </a:r>
          </a:p>
          <a:p>
            <a:r>
              <a:rPr lang="en-GB" noProof="0" dirty="0">
                <a:solidFill>
                  <a:schemeClr val="accent1"/>
                </a:solidFill>
                <a:sym typeface="Wingdings" panose="05000000000000000000" pitchFamily="2" charset="2"/>
              </a:rPr>
              <a:t>University as ”as rational collective”</a:t>
            </a:r>
          </a:p>
          <a:p>
            <a:r>
              <a:rPr lang="en-GB" noProof="0" dirty="0">
                <a:solidFill>
                  <a:schemeClr val="accent1"/>
                </a:solidFill>
                <a:sym typeface="Wingdings" panose="05000000000000000000" pitchFamily="2" charset="2"/>
              </a:rPr>
              <a:t>”Transition towards ”fast” endangers the quality of self-reflection”</a:t>
            </a:r>
            <a:endParaRPr lang="en-GB" noProof="0" dirty="0">
              <a:solidFill>
                <a:schemeClr val="accent1"/>
              </a:solidFill>
            </a:endParaRPr>
          </a:p>
          <a:p>
            <a:pPr marL="0" indent="0">
              <a:buNone/>
            </a:pPr>
            <a:endParaRPr lang="en-GB" noProof="0" dirty="0">
              <a:solidFill>
                <a:schemeClr val="accent1"/>
              </a:solidFill>
              <a:sym typeface="Wingdings" panose="05000000000000000000" pitchFamily="2" charset="2"/>
            </a:endParaRPr>
          </a:p>
          <a:p>
            <a:r>
              <a:rPr lang="en-GB" noProof="0" dirty="0">
                <a:solidFill>
                  <a:schemeClr val="accent1"/>
                </a:solidFill>
                <a:sym typeface="Wingdings" panose="05000000000000000000" pitchFamily="2" charset="2"/>
              </a:rPr>
              <a:t>Example 1: scientists perform NO better in true-false climate questions than climate deniers (Steven Pinker)</a:t>
            </a:r>
          </a:p>
          <a:p>
            <a:r>
              <a:rPr lang="en-GB" noProof="0" dirty="0">
                <a:solidFill>
                  <a:schemeClr val="accent1"/>
                </a:solidFill>
                <a:sym typeface="Wingdings" panose="05000000000000000000" pitchFamily="2" charset="2"/>
              </a:rPr>
              <a:t>What (according to studies) predict climate denialism?</a:t>
            </a:r>
          </a:p>
          <a:p>
            <a:r>
              <a:rPr lang="en-GB" noProof="0" dirty="0">
                <a:solidFill>
                  <a:schemeClr val="accent1"/>
                </a:solidFill>
                <a:sym typeface="Wingdings" panose="05000000000000000000" pitchFamily="2" charset="2"/>
              </a:rPr>
              <a:t>Example 2: </a:t>
            </a:r>
            <a:r>
              <a:rPr lang="en-GB" noProof="0" dirty="0" err="1">
                <a:solidFill>
                  <a:schemeClr val="accent1"/>
                </a:solidFill>
                <a:sym typeface="Wingdings" panose="05000000000000000000" pitchFamily="2" charset="2"/>
              </a:rPr>
              <a:t>Monkies</a:t>
            </a:r>
            <a:r>
              <a:rPr lang="en-GB" noProof="0" dirty="0">
                <a:solidFill>
                  <a:schemeClr val="accent1"/>
                </a:solidFill>
                <a:sym typeface="Wingdings" panose="05000000000000000000" pitchFamily="2" charset="2"/>
              </a:rPr>
              <a:t> vs. well-educated about world data (Hans Rosling)</a:t>
            </a:r>
          </a:p>
          <a:p>
            <a:r>
              <a:rPr lang="en-GB" noProof="0" dirty="0">
                <a:solidFill>
                  <a:schemeClr val="accent1"/>
                </a:solidFill>
                <a:sym typeface="Wingdings" panose="05000000000000000000" pitchFamily="2" charset="2"/>
              </a:rPr>
              <a:t>Example 3: ”the rationale of education” </a:t>
            </a:r>
          </a:p>
        </p:txBody>
      </p:sp>
      <p:pic>
        <p:nvPicPr>
          <p:cNvPr id="10" name="Picture 9">
            <a:extLst>
              <a:ext uri="{FF2B5EF4-FFF2-40B4-BE49-F238E27FC236}">
                <a16:creationId xmlns:a16="http://schemas.microsoft.com/office/drawing/2014/main" id="{6A44BACB-384B-EB2C-C143-C6E81A5E971B}"/>
              </a:ext>
            </a:extLst>
          </p:cNvPr>
          <p:cNvPicPr>
            <a:picLocks noChangeAspect="1"/>
          </p:cNvPicPr>
          <p:nvPr/>
        </p:nvPicPr>
        <p:blipFill>
          <a:blip r:embed="rId3"/>
          <a:srcRect l="10917" t="11117" r="18124" b="10000"/>
          <a:stretch>
            <a:fillRect/>
          </a:stretch>
        </p:blipFill>
        <p:spPr>
          <a:xfrm>
            <a:off x="8696281" y="1474548"/>
            <a:ext cx="2871831" cy="4356546"/>
          </a:xfrm>
          <a:prstGeom prst="rect">
            <a:avLst/>
          </a:prstGeom>
        </p:spPr>
      </p:pic>
    </p:spTree>
    <p:extLst>
      <p:ext uri="{BB962C8B-B14F-4D97-AF65-F5344CB8AC3E}">
        <p14:creationId xmlns:p14="http://schemas.microsoft.com/office/powerpoint/2010/main" val="8021636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barn(inVertical)">
                                      <p:cBhvr>
                                        <p:cTn id="20" dur="500"/>
                                        <p:tgtEl>
                                          <p:spTgt spid="6">
                                            <p:txEl>
                                              <p:pRg st="4" end="4"/>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barn(inVertical)">
                                      <p:cBhvr>
                                        <p:cTn id="23" dur="500"/>
                                        <p:tgtEl>
                                          <p:spTgt spid="6">
                                            <p:txEl>
                                              <p:pRg st="5" end="5"/>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animEffect transition="in" filter="barn(inVertical)">
                                      <p:cBhvr>
                                        <p:cTn id="26" dur="500"/>
                                        <p:tgtEl>
                                          <p:spTgt spid="6">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randombar(horizontal)">
                                      <p:cBhvr>
                                        <p:cTn id="31"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10867-4F2F-86AD-DEAA-533D868A4536}"/>
              </a:ext>
            </a:extLst>
          </p:cNvPr>
          <p:cNvSpPr>
            <a:spLocks noGrp="1"/>
          </p:cNvSpPr>
          <p:nvPr>
            <p:ph type="title"/>
          </p:nvPr>
        </p:nvSpPr>
        <p:spPr/>
        <p:txBody>
          <a:bodyPr/>
          <a:lstStyle/>
          <a:p>
            <a:r>
              <a:rPr lang="en-GB" noProof="0" dirty="0"/>
              <a:t>Thinking critically: two sides of education</a:t>
            </a:r>
          </a:p>
        </p:txBody>
      </p:sp>
      <p:sp>
        <p:nvSpPr>
          <p:cNvPr id="3" name="Date Placeholder 2">
            <a:extLst>
              <a:ext uri="{FF2B5EF4-FFF2-40B4-BE49-F238E27FC236}">
                <a16:creationId xmlns:a16="http://schemas.microsoft.com/office/drawing/2014/main" id="{7A8FF8A0-34E2-4F7A-7921-89A1C0D88AC4}"/>
              </a:ext>
            </a:extLst>
          </p:cNvPr>
          <p:cNvSpPr>
            <a:spLocks noGrp="1"/>
          </p:cNvSpPr>
          <p:nvPr>
            <p:ph type="dt" sz="half" idx="10"/>
          </p:nvPr>
        </p:nvSpPr>
        <p:spPr/>
        <p:txBody>
          <a:bodyPr/>
          <a:lstStyle/>
          <a:p>
            <a:fld id="{2CB2C9BA-9F49-4668-B03D-C19CF1E513F6}" type="datetime1">
              <a:rPr lang="en-GB" noProof="0" smtClean="0"/>
              <a:t>9.6.2026</a:t>
            </a:fld>
            <a:endParaRPr lang="en-GB" noProof="0" dirty="0"/>
          </a:p>
        </p:txBody>
      </p:sp>
      <p:sp>
        <p:nvSpPr>
          <p:cNvPr id="4" name="Footer Placeholder 3">
            <a:extLst>
              <a:ext uri="{FF2B5EF4-FFF2-40B4-BE49-F238E27FC236}">
                <a16:creationId xmlns:a16="http://schemas.microsoft.com/office/drawing/2014/main" id="{D04CDBD8-3949-6989-4201-8816663020EA}"/>
              </a:ext>
            </a:extLst>
          </p:cNvPr>
          <p:cNvSpPr>
            <a:spLocks noGrp="1"/>
          </p:cNvSpPr>
          <p:nvPr>
            <p:ph type="ftr" sz="quarter" idx="11"/>
          </p:nvPr>
        </p:nvSpPr>
        <p:spPr/>
        <p:txBody>
          <a:bodyPr/>
          <a:lstStyle/>
          <a:p>
            <a:r>
              <a:rPr lang="en-GB" noProof="0" dirty="0"/>
              <a:t>JYU Since 1863.</a:t>
            </a:r>
          </a:p>
        </p:txBody>
      </p:sp>
      <p:sp>
        <p:nvSpPr>
          <p:cNvPr id="5" name="Slide Number Placeholder 4">
            <a:extLst>
              <a:ext uri="{FF2B5EF4-FFF2-40B4-BE49-F238E27FC236}">
                <a16:creationId xmlns:a16="http://schemas.microsoft.com/office/drawing/2014/main" id="{1FE9D7E7-CD41-1CA2-4E27-BF04D8F1FB4B}"/>
              </a:ext>
            </a:extLst>
          </p:cNvPr>
          <p:cNvSpPr>
            <a:spLocks noGrp="1"/>
          </p:cNvSpPr>
          <p:nvPr>
            <p:ph type="sldNum" sz="quarter" idx="12"/>
          </p:nvPr>
        </p:nvSpPr>
        <p:spPr/>
        <p:txBody>
          <a:bodyPr/>
          <a:lstStyle/>
          <a:p>
            <a:fld id="{9E548902-A2E1-4711-A467-290FB9FE5D63}" type="slidenum">
              <a:rPr lang="en-GB" noProof="0" smtClean="0"/>
              <a:t>13</a:t>
            </a:fld>
            <a:endParaRPr lang="en-GB" noProof="0" dirty="0"/>
          </a:p>
        </p:txBody>
      </p:sp>
      <p:sp>
        <p:nvSpPr>
          <p:cNvPr id="6" name="Text Placeholder 5">
            <a:extLst>
              <a:ext uri="{FF2B5EF4-FFF2-40B4-BE49-F238E27FC236}">
                <a16:creationId xmlns:a16="http://schemas.microsoft.com/office/drawing/2014/main" id="{89D47D18-42FA-A34F-970B-8D7D5F897B24}"/>
              </a:ext>
            </a:extLst>
          </p:cNvPr>
          <p:cNvSpPr>
            <a:spLocks noGrp="1"/>
          </p:cNvSpPr>
          <p:nvPr>
            <p:ph type="body" sz="quarter" idx="13"/>
          </p:nvPr>
        </p:nvSpPr>
        <p:spPr>
          <a:xfrm>
            <a:off x="623887" y="1232694"/>
            <a:ext cx="6120185" cy="4860602"/>
          </a:xfrm>
        </p:spPr>
        <p:txBody>
          <a:bodyPr/>
          <a:lstStyle/>
          <a:p>
            <a:r>
              <a:rPr lang="en-GB" noProof="0" dirty="0">
                <a:solidFill>
                  <a:schemeClr val="accent1"/>
                </a:solidFill>
              </a:rPr>
              <a:t>Education traditionally seen as:</a:t>
            </a:r>
          </a:p>
          <a:p>
            <a:pPr lvl="1"/>
            <a:r>
              <a:rPr lang="en-GB" noProof="0" dirty="0">
                <a:solidFill>
                  <a:schemeClr val="accent1"/>
                </a:solidFill>
              </a:rPr>
              <a:t>A tool for social mobility</a:t>
            </a:r>
          </a:p>
          <a:p>
            <a:pPr lvl="1"/>
            <a:r>
              <a:rPr lang="en-GB" noProof="0" dirty="0">
                <a:solidFill>
                  <a:schemeClr val="accent1"/>
                </a:solidFill>
              </a:rPr>
              <a:t>A mechanisms of equality</a:t>
            </a:r>
          </a:p>
          <a:p>
            <a:pPr lvl="1"/>
            <a:r>
              <a:rPr lang="en-GB" noProof="0" dirty="0">
                <a:solidFill>
                  <a:schemeClr val="accent1"/>
                </a:solidFill>
              </a:rPr>
              <a:t>A foundation of shared understanding</a:t>
            </a:r>
          </a:p>
          <a:p>
            <a:pPr>
              <a:buFont typeface="Wingdings" panose="05000000000000000000" pitchFamily="2" charset="2"/>
              <a:buChar char="Ø"/>
            </a:pPr>
            <a:r>
              <a:rPr lang="en-GB" noProof="0" dirty="0">
                <a:solidFill>
                  <a:schemeClr val="accent1"/>
                </a:solidFill>
              </a:rPr>
              <a:t>All these claims are valid and supported by scientific evidence</a:t>
            </a:r>
          </a:p>
          <a:p>
            <a:pPr>
              <a:buFont typeface="Wingdings" panose="05000000000000000000" pitchFamily="2" charset="2"/>
              <a:buChar char="Ø"/>
            </a:pPr>
            <a:r>
              <a:rPr lang="en-GB" noProof="0" dirty="0">
                <a:solidFill>
                  <a:schemeClr val="accent1"/>
                </a:solidFill>
              </a:rPr>
              <a:t>In Finland, education is part of our national metanarrative</a:t>
            </a:r>
          </a:p>
          <a:p>
            <a:pPr>
              <a:buFont typeface="Wingdings" panose="05000000000000000000" pitchFamily="2" charset="2"/>
              <a:buChar char="Ø"/>
            </a:pPr>
            <a:r>
              <a:rPr lang="en-GB" noProof="0" dirty="0">
                <a:solidFill>
                  <a:schemeClr val="accent1"/>
                </a:solidFill>
              </a:rPr>
              <a:t>But – also another side to the story – more evident in the last 10 years or so…</a:t>
            </a:r>
          </a:p>
          <a:p>
            <a:pPr marL="0" indent="0">
              <a:buNone/>
            </a:pPr>
            <a:endParaRPr lang="en-GB" b="1" noProof="0" dirty="0">
              <a:solidFill>
                <a:schemeClr val="accent1"/>
              </a:solidFill>
            </a:endParaRPr>
          </a:p>
          <a:p>
            <a:pPr marL="0" indent="0">
              <a:buNone/>
            </a:pPr>
            <a:endParaRPr lang="en-GB" noProof="0" dirty="0">
              <a:solidFill>
                <a:schemeClr val="accent1"/>
              </a:solidFill>
            </a:endParaRPr>
          </a:p>
        </p:txBody>
      </p:sp>
      <p:pic>
        <p:nvPicPr>
          <p:cNvPr id="3074" name="Picture 2">
            <a:extLst>
              <a:ext uri="{FF2B5EF4-FFF2-40B4-BE49-F238E27FC236}">
                <a16:creationId xmlns:a16="http://schemas.microsoft.com/office/drawing/2014/main" id="{35C798EA-96D9-9940-C9A7-717E5BB267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8316" y="1268820"/>
            <a:ext cx="3865870" cy="388837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17CDB5A-6732-D8DB-9000-4963099F34F3}"/>
              </a:ext>
            </a:extLst>
          </p:cNvPr>
          <p:cNvSpPr txBox="1"/>
          <p:nvPr/>
        </p:nvSpPr>
        <p:spPr>
          <a:xfrm>
            <a:off x="7901797" y="5214392"/>
            <a:ext cx="4176464" cy="461665"/>
          </a:xfrm>
          <a:prstGeom prst="rect">
            <a:avLst/>
          </a:prstGeom>
          <a:noFill/>
        </p:spPr>
        <p:txBody>
          <a:bodyPr wrap="square" rtlCol="0">
            <a:spAutoFit/>
          </a:bodyPr>
          <a:lstStyle/>
          <a:p>
            <a:r>
              <a:rPr lang="en-GB" sz="1200" noProof="0" dirty="0">
                <a:solidFill>
                  <a:schemeClr val="accent1"/>
                </a:solidFill>
              </a:rPr>
              <a:t>Exams in Lappeenranta, 1962. Source: </a:t>
            </a:r>
            <a:r>
              <a:rPr lang="en-GB" sz="1200" noProof="0" dirty="0" err="1">
                <a:solidFill>
                  <a:schemeClr val="accent1"/>
                </a:solidFill>
              </a:rPr>
              <a:t>Etelä-Karjalan</a:t>
            </a:r>
            <a:r>
              <a:rPr lang="en-GB" sz="1200" noProof="0" dirty="0">
                <a:solidFill>
                  <a:schemeClr val="accent1"/>
                </a:solidFill>
              </a:rPr>
              <a:t> </a:t>
            </a:r>
            <a:r>
              <a:rPr lang="en-GB" sz="1200" noProof="0" dirty="0" err="1">
                <a:solidFill>
                  <a:schemeClr val="accent1"/>
                </a:solidFill>
              </a:rPr>
              <a:t>museo</a:t>
            </a:r>
            <a:endParaRPr lang="en-GB" sz="1200" noProof="0" dirty="0">
              <a:solidFill>
                <a:schemeClr val="accent1"/>
              </a:solidFill>
            </a:endParaRPr>
          </a:p>
        </p:txBody>
      </p:sp>
    </p:spTree>
    <p:extLst>
      <p:ext uri="{BB962C8B-B14F-4D97-AF65-F5344CB8AC3E}">
        <p14:creationId xmlns:p14="http://schemas.microsoft.com/office/powerpoint/2010/main" val="33723503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7" dur="500"/>
                                        <p:tgtEl>
                                          <p:spTgt spid="6">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0" dur="500"/>
                                        <p:tgtEl>
                                          <p:spTgt spid="6">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3" dur="500"/>
                                        <p:tgtEl>
                                          <p:spTgt spid="6">
                                            <p:txEl>
                                              <p:pRg st="3" end="3"/>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randombar(horizontal)">
                                      <p:cBhvr>
                                        <p:cTn id="16" dur="500"/>
                                        <p:tgtEl>
                                          <p:spTgt spid="6">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randombar(horizontal)">
                                      <p:cBhvr>
                                        <p:cTn id="21" dur="500"/>
                                        <p:tgtEl>
                                          <p:spTgt spid="6">
                                            <p:txEl>
                                              <p:pRg st="5" end="5"/>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randombar(horizontal)">
                                      <p:cBhvr>
                                        <p:cTn id="24"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18A2A-6564-DA23-12A5-8AD4F5513A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2C55B4-4A9D-93AF-92AA-D5A80F882BEE}"/>
              </a:ext>
            </a:extLst>
          </p:cNvPr>
          <p:cNvSpPr>
            <a:spLocks noGrp="1"/>
          </p:cNvSpPr>
          <p:nvPr>
            <p:ph type="title"/>
          </p:nvPr>
        </p:nvSpPr>
        <p:spPr/>
        <p:txBody>
          <a:bodyPr/>
          <a:lstStyle/>
          <a:p>
            <a:r>
              <a:rPr lang="en-GB" noProof="0" dirty="0"/>
              <a:t>Thinking critically: two sides of education</a:t>
            </a:r>
          </a:p>
        </p:txBody>
      </p:sp>
      <p:sp>
        <p:nvSpPr>
          <p:cNvPr id="3" name="Date Placeholder 2">
            <a:extLst>
              <a:ext uri="{FF2B5EF4-FFF2-40B4-BE49-F238E27FC236}">
                <a16:creationId xmlns:a16="http://schemas.microsoft.com/office/drawing/2014/main" id="{5A89CB6B-534B-6A47-B198-6509348D28F1}"/>
              </a:ext>
            </a:extLst>
          </p:cNvPr>
          <p:cNvSpPr>
            <a:spLocks noGrp="1"/>
          </p:cNvSpPr>
          <p:nvPr>
            <p:ph type="dt" sz="half" idx="10"/>
          </p:nvPr>
        </p:nvSpPr>
        <p:spPr/>
        <p:txBody>
          <a:bodyPr/>
          <a:lstStyle/>
          <a:p>
            <a:fld id="{2CB2C9BA-9F49-4668-B03D-C19CF1E513F6}" type="datetime1">
              <a:rPr lang="en-GB" noProof="0" smtClean="0"/>
              <a:t>9.6.2026</a:t>
            </a:fld>
            <a:endParaRPr lang="en-GB" noProof="0" dirty="0"/>
          </a:p>
        </p:txBody>
      </p:sp>
      <p:sp>
        <p:nvSpPr>
          <p:cNvPr id="4" name="Footer Placeholder 3">
            <a:extLst>
              <a:ext uri="{FF2B5EF4-FFF2-40B4-BE49-F238E27FC236}">
                <a16:creationId xmlns:a16="http://schemas.microsoft.com/office/drawing/2014/main" id="{0A24B87E-2D5E-5F58-4842-39EE3F790617}"/>
              </a:ext>
            </a:extLst>
          </p:cNvPr>
          <p:cNvSpPr>
            <a:spLocks noGrp="1"/>
          </p:cNvSpPr>
          <p:nvPr>
            <p:ph type="ftr" sz="quarter" idx="11"/>
          </p:nvPr>
        </p:nvSpPr>
        <p:spPr/>
        <p:txBody>
          <a:bodyPr/>
          <a:lstStyle/>
          <a:p>
            <a:r>
              <a:rPr lang="en-GB" noProof="0" dirty="0"/>
              <a:t>JYU Since 1863.</a:t>
            </a:r>
          </a:p>
        </p:txBody>
      </p:sp>
      <p:sp>
        <p:nvSpPr>
          <p:cNvPr id="5" name="Slide Number Placeholder 4">
            <a:extLst>
              <a:ext uri="{FF2B5EF4-FFF2-40B4-BE49-F238E27FC236}">
                <a16:creationId xmlns:a16="http://schemas.microsoft.com/office/drawing/2014/main" id="{4B147347-6E48-6D6F-21C8-1033BEA890D4}"/>
              </a:ext>
            </a:extLst>
          </p:cNvPr>
          <p:cNvSpPr>
            <a:spLocks noGrp="1"/>
          </p:cNvSpPr>
          <p:nvPr>
            <p:ph type="sldNum" sz="quarter" idx="12"/>
          </p:nvPr>
        </p:nvSpPr>
        <p:spPr/>
        <p:txBody>
          <a:bodyPr/>
          <a:lstStyle/>
          <a:p>
            <a:fld id="{9E548902-A2E1-4711-A467-290FB9FE5D63}" type="slidenum">
              <a:rPr lang="en-GB" noProof="0" smtClean="0"/>
              <a:t>14</a:t>
            </a:fld>
            <a:endParaRPr lang="en-GB" noProof="0" dirty="0"/>
          </a:p>
        </p:txBody>
      </p:sp>
      <p:sp>
        <p:nvSpPr>
          <p:cNvPr id="6" name="Text Placeholder 5">
            <a:extLst>
              <a:ext uri="{FF2B5EF4-FFF2-40B4-BE49-F238E27FC236}">
                <a16:creationId xmlns:a16="http://schemas.microsoft.com/office/drawing/2014/main" id="{2E1B42F2-58C1-E882-D326-98DD943057F0}"/>
              </a:ext>
            </a:extLst>
          </p:cNvPr>
          <p:cNvSpPr>
            <a:spLocks noGrp="1"/>
          </p:cNvSpPr>
          <p:nvPr>
            <p:ph type="body" sz="quarter" idx="13"/>
          </p:nvPr>
        </p:nvSpPr>
        <p:spPr>
          <a:xfrm>
            <a:off x="623887" y="1232694"/>
            <a:ext cx="10944225" cy="5364658"/>
          </a:xfrm>
        </p:spPr>
        <p:txBody>
          <a:bodyPr/>
          <a:lstStyle/>
          <a:p>
            <a:r>
              <a:rPr lang="en-GB" noProof="0" dirty="0">
                <a:solidFill>
                  <a:schemeClr val="accent1"/>
                </a:solidFill>
              </a:rPr>
              <a:t>Education is one of the drivers of polarization – how &amp; why?</a:t>
            </a:r>
          </a:p>
          <a:p>
            <a:pPr lvl="1"/>
            <a:r>
              <a:rPr lang="en-GB" noProof="0" dirty="0">
                <a:solidFill>
                  <a:schemeClr val="accent1"/>
                </a:solidFill>
              </a:rPr>
              <a:t>Higher education is not only about knowledge transfer</a:t>
            </a:r>
          </a:p>
          <a:p>
            <a:pPr lvl="1"/>
            <a:r>
              <a:rPr lang="en-GB" noProof="0" dirty="0">
                <a:solidFill>
                  <a:schemeClr val="accent1"/>
                </a:solidFill>
              </a:rPr>
              <a:t>Shapes values, worldviews and identities</a:t>
            </a:r>
          </a:p>
          <a:p>
            <a:pPr lvl="1"/>
            <a:r>
              <a:rPr lang="en-GB" noProof="0" dirty="0">
                <a:solidFill>
                  <a:schemeClr val="accent1"/>
                </a:solidFill>
              </a:rPr>
              <a:t>Think about exchange students – what do they experience…</a:t>
            </a:r>
          </a:p>
          <a:p>
            <a:pPr lvl="1"/>
            <a:r>
              <a:rPr lang="en-GB" noProof="0" dirty="0">
                <a:solidFill>
                  <a:schemeClr val="accent1"/>
                </a:solidFill>
              </a:rPr>
              <a:t>Education not only integrate, but also separate</a:t>
            </a:r>
          </a:p>
          <a:p>
            <a:r>
              <a:rPr lang="en-GB" noProof="0" dirty="0">
                <a:solidFill>
                  <a:schemeClr val="accent1"/>
                </a:solidFill>
              </a:rPr>
              <a:t>Ivan Krastev &amp; Stephen Holmes, </a:t>
            </a:r>
            <a:r>
              <a:rPr lang="en-GB" i="1" noProof="0" dirty="0">
                <a:solidFill>
                  <a:schemeClr val="accent1"/>
                </a:solidFill>
              </a:rPr>
              <a:t>A light that failed </a:t>
            </a:r>
            <a:r>
              <a:rPr lang="en-GB" noProof="0" dirty="0">
                <a:solidFill>
                  <a:schemeClr val="accent1"/>
                </a:solidFill>
              </a:rPr>
              <a:t>2019:</a:t>
            </a:r>
          </a:p>
          <a:p>
            <a:pPr lvl="1"/>
            <a:r>
              <a:rPr lang="en-GB" noProof="0" dirty="0">
                <a:solidFill>
                  <a:schemeClr val="accent1"/>
                </a:solidFill>
              </a:rPr>
              <a:t>Educated as the winners of the Cold War &amp; globalization</a:t>
            </a:r>
          </a:p>
          <a:p>
            <a:pPr lvl="1"/>
            <a:r>
              <a:rPr lang="en-GB" noProof="0" dirty="0">
                <a:solidFill>
                  <a:schemeClr val="accent1"/>
                </a:solidFill>
              </a:rPr>
              <a:t>Cosmopolitan educated elites vs. less-educated locally rooted populations (”left behind”)</a:t>
            </a:r>
          </a:p>
          <a:p>
            <a:pPr lvl="1"/>
            <a:r>
              <a:rPr lang="en-GB" noProof="0" dirty="0">
                <a:solidFill>
                  <a:schemeClr val="accent1"/>
                </a:solidFill>
              </a:rPr>
              <a:t>Education has (unwittingly) created a gap – not just income gap, but a gap how ”reality” is interpreted</a:t>
            </a:r>
          </a:p>
          <a:p>
            <a:pPr lvl="1"/>
            <a:endParaRPr lang="en-GB" noProof="0" dirty="0">
              <a:solidFill>
                <a:schemeClr val="accent1"/>
              </a:solidFill>
            </a:endParaRPr>
          </a:p>
          <a:p>
            <a:pPr>
              <a:buFont typeface="Wingdings" panose="05000000000000000000" pitchFamily="2" charset="2"/>
              <a:buChar char="Ø"/>
            </a:pPr>
            <a:r>
              <a:rPr lang="en-GB" noProof="0" dirty="0">
                <a:solidFill>
                  <a:schemeClr val="accent1"/>
                </a:solidFill>
              </a:rPr>
              <a:t>Highly educated people not </a:t>
            </a:r>
            <a:r>
              <a:rPr lang="en-GB" b="1" noProof="0" dirty="0">
                <a:solidFill>
                  <a:schemeClr val="accent1"/>
                </a:solidFill>
              </a:rPr>
              <a:t>”less polarized”</a:t>
            </a:r>
          </a:p>
          <a:p>
            <a:pPr>
              <a:buFont typeface="Wingdings" panose="05000000000000000000" pitchFamily="2" charset="2"/>
              <a:buChar char="Ø"/>
            </a:pPr>
            <a:r>
              <a:rPr lang="en-GB" noProof="0" dirty="0">
                <a:solidFill>
                  <a:schemeClr val="accent1"/>
                </a:solidFill>
              </a:rPr>
              <a:t>Dan Kahan: educated people are good at arguing, but </a:t>
            </a:r>
            <a:r>
              <a:rPr lang="en-GB" b="1" noProof="0" dirty="0">
                <a:solidFill>
                  <a:schemeClr val="accent1"/>
                </a:solidFill>
              </a:rPr>
              <a:t>argument used for defending identity, not truth </a:t>
            </a:r>
          </a:p>
          <a:p>
            <a:pPr>
              <a:buFont typeface="Wingdings" panose="05000000000000000000" pitchFamily="2" charset="2"/>
              <a:buChar char="Ø"/>
            </a:pPr>
            <a:r>
              <a:rPr lang="en-GB" noProof="0" dirty="0">
                <a:solidFill>
                  <a:schemeClr val="accent1"/>
                </a:solidFill>
              </a:rPr>
              <a:t>As university life is getting ”faster” – </a:t>
            </a:r>
            <a:r>
              <a:rPr lang="en-GB" b="1" noProof="0" dirty="0">
                <a:solidFill>
                  <a:schemeClr val="accent1"/>
                </a:solidFill>
              </a:rPr>
              <a:t>we are also losing the sight of self-reflection</a:t>
            </a:r>
          </a:p>
          <a:p>
            <a:pPr>
              <a:buFont typeface="Wingdings" panose="05000000000000000000" pitchFamily="2" charset="2"/>
              <a:buChar char="Ø"/>
            </a:pPr>
            <a:endParaRPr lang="en-GB" b="1" noProof="0" dirty="0">
              <a:solidFill>
                <a:schemeClr val="accent1"/>
              </a:solidFill>
            </a:endParaRPr>
          </a:p>
          <a:p>
            <a:pPr marL="0" indent="0">
              <a:buNone/>
            </a:pPr>
            <a:endParaRPr lang="en-GB" noProof="0" dirty="0">
              <a:solidFill>
                <a:schemeClr val="accent1"/>
              </a:solidFill>
            </a:endParaRPr>
          </a:p>
        </p:txBody>
      </p:sp>
      <p:pic>
        <p:nvPicPr>
          <p:cNvPr id="8" name="Picture 7">
            <a:extLst>
              <a:ext uri="{FF2B5EF4-FFF2-40B4-BE49-F238E27FC236}">
                <a16:creationId xmlns:a16="http://schemas.microsoft.com/office/drawing/2014/main" id="{022EA812-FD6D-D3E0-BE95-8921037E7E01}"/>
              </a:ext>
            </a:extLst>
          </p:cNvPr>
          <p:cNvPicPr>
            <a:picLocks noChangeAspect="1"/>
          </p:cNvPicPr>
          <p:nvPr/>
        </p:nvPicPr>
        <p:blipFill>
          <a:blip r:embed="rId3"/>
          <a:srcRect l="9422" t="834" r="15293" b="5833"/>
          <a:stretch>
            <a:fillRect/>
          </a:stretch>
        </p:blipFill>
        <p:spPr>
          <a:xfrm>
            <a:off x="8650515" y="476249"/>
            <a:ext cx="2270021" cy="3241185"/>
          </a:xfrm>
          <a:prstGeom prst="rect">
            <a:avLst/>
          </a:prstGeom>
        </p:spPr>
      </p:pic>
    </p:spTree>
    <p:extLst>
      <p:ext uri="{BB962C8B-B14F-4D97-AF65-F5344CB8AC3E}">
        <p14:creationId xmlns:p14="http://schemas.microsoft.com/office/powerpoint/2010/main" val="27133905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additive="base">
                                        <p:cTn id="3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anim calcmode="lin" valueType="num">
                                      <p:cBhvr additive="base">
                                        <p:cTn id="4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wipe(down)">
                                      <p:cBhvr>
                                        <p:cTn id="47" dur="500"/>
                                        <p:tgtEl>
                                          <p:spTgt spid="6">
                                            <p:txEl>
                                              <p:pRg st="10" end="10"/>
                                            </p:txEl>
                                          </p:spTgt>
                                        </p:tgtEl>
                                      </p:cBhvr>
                                    </p:animEffect>
                                  </p:childTnLst>
                                </p:cTn>
                              </p:par>
                              <p:par>
                                <p:cTn id="48" presetID="22" presetClass="entr" presetSubtype="4" fill="hold" nodeType="withEffect">
                                  <p:stCondLst>
                                    <p:cond delay="0"/>
                                  </p:stCondLst>
                                  <p:childTnLst>
                                    <p:set>
                                      <p:cBhvr>
                                        <p:cTn id="49" dur="1" fill="hold">
                                          <p:stCondLst>
                                            <p:cond delay="0"/>
                                          </p:stCondLst>
                                        </p:cTn>
                                        <p:tgtEl>
                                          <p:spTgt spid="6">
                                            <p:txEl>
                                              <p:pRg st="11" end="11"/>
                                            </p:txEl>
                                          </p:spTgt>
                                        </p:tgtEl>
                                        <p:attrNameLst>
                                          <p:attrName>style.visibility</p:attrName>
                                        </p:attrNameLst>
                                      </p:cBhvr>
                                      <p:to>
                                        <p:strVal val="visible"/>
                                      </p:to>
                                    </p:set>
                                    <p:animEffect transition="in" filter="wipe(down)">
                                      <p:cBhvr>
                                        <p:cTn id="50" dur="500"/>
                                        <p:tgtEl>
                                          <p:spTgt spid="6">
                                            <p:txEl>
                                              <p:pRg st="11" end="11"/>
                                            </p:txEl>
                                          </p:spTgt>
                                        </p:tgtEl>
                                      </p:cBhvr>
                                    </p:animEffect>
                                  </p:childTnLst>
                                </p:cTn>
                              </p:par>
                              <p:par>
                                <p:cTn id="51" presetID="22" presetClass="entr" presetSubtype="4" fill="hold" nodeType="withEffect">
                                  <p:stCondLst>
                                    <p:cond delay="0"/>
                                  </p:stCondLst>
                                  <p:childTnLst>
                                    <p:set>
                                      <p:cBhvr>
                                        <p:cTn id="52" dur="1" fill="hold">
                                          <p:stCondLst>
                                            <p:cond delay="0"/>
                                          </p:stCondLst>
                                        </p:cTn>
                                        <p:tgtEl>
                                          <p:spTgt spid="6">
                                            <p:txEl>
                                              <p:pRg st="12" end="12"/>
                                            </p:txEl>
                                          </p:spTgt>
                                        </p:tgtEl>
                                        <p:attrNameLst>
                                          <p:attrName>style.visibility</p:attrName>
                                        </p:attrNameLst>
                                      </p:cBhvr>
                                      <p:to>
                                        <p:strVal val="visible"/>
                                      </p:to>
                                    </p:set>
                                    <p:animEffect transition="in" filter="wipe(down)">
                                      <p:cBhvr>
                                        <p:cTn id="53"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52F8F-1CF5-40B8-266E-A8EF2DA821C6}"/>
              </a:ext>
            </a:extLst>
          </p:cNvPr>
          <p:cNvSpPr>
            <a:spLocks noGrp="1"/>
          </p:cNvSpPr>
          <p:nvPr>
            <p:ph type="title"/>
          </p:nvPr>
        </p:nvSpPr>
        <p:spPr/>
        <p:txBody>
          <a:bodyPr/>
          <a:lstStyle/>
          <a:p>
            <a:r>
              <a:rPr lang="en-GB" noProof="0" dirty="0"/>
              <a:t>Internal transformation of universities (from slow to fast)</a:t>
            </a:r>
          </a:p>
        </p:txBody>
      </p:sp>
      <p:sp>
        <p:nvSpPr>
          <p:cNvPr id="3" name="Date Placeholder 2">
            <a:extLst>
              <a:ext uri="{FF2B5EF4-FFF2-40B4-BE49-F238E27FC236}">
                <a16:creationId xmlns:a16="http://schemas.microsoft.com/office/drawing/2014/main" id="{A68E1216-15B6-2F84-E68A-AE0B25B6E2BE}"/>
              </a:ext>
            </a:extLst>
          </p:cNvPr>
          <p:cNvSpPr>
            <a:spLocks noGrp="1"/>
          </p:cNvSpPr>
          <p:nvPr>
            <p:ph type="dt" sz="half" idx="10"/>
          </p:nvPr>
        </p:nvSpPr>
        <p:spPr/>
        <p:txBody>
          <a:bodyPr/>
          <a:lstStyle/>
          <a:p>
            <a:fld id="{2CB2C9BA-9F49-4668-B03D-C19CF1E513F6}" type="datetime1">
              <a:rPr lang="en-GB" noProof="0" smtClean="0"/>
              <a:t>9.6.2026</a:t>
            </a:fld>
            <a:endParaRPr lang="en-GB" noProof="0" dirty="0"/>
          </a:p>
        </p:txBody>
      </p:sp>
      <p:sp>
        <p:nvSpPr>
          <p:cNvPr id="4" name="Footer Placeholder 3">
            <a:extLst>
              <a:ext uri="{FF2B5EF4-FFF2-40B4-BE49-F238E27FC236}">
                <a16:creationId xmlns:a16="http://schemas.microsoft.com/office/drawing/2014/main" id="{1DACAFB5-72C8-78E6-60D5-F369A44B31EF}"/>
              </a:ext>
            </a:extLst>
          </p:cNvPr>
          <p:cNvSpPr>
            <a:spLocks noGrp="1"/>
          </p:cNvSpPr>
          <p:nvPr>
            <p:ph type="ftr" sz="quarter" idx="11"/>
          </p:nvPr>
        </p:nvSpPr>
        <p:spPr/>
        <p:txBody>
          <a:bodyPr/>
          <a:lstStyle/>
          <a:p>
            <a:r>
              <a:rPr lang="en-GB" noProof="0" dirty="0"/>
              <a:t>JYU Since 1863.</a:t>
            </a:r>
          </a:p>
        </p:txBody>
      </p:sp>
      <p:sp>
        <p:nvSpPr>
          <p:cNvPr id="5" name="Slide Number Placeholder 4">
            <a:extLst>
              <a:ext uri="{FF2B5EF4-FFF2-40B4-BE49-F238E27FC236}">
                <a16:creationId xmlns:a16="http://schemas.microsoft.com/office/drawing/2014/main" id="{C666C8C8-6162-B277-3EE9-B9D9304110F6}"/>
              </a:ext>
            </a:extLst>
          </p:cNvPr>
          <p:cNvSpPr>
            <a:spLocks noGrp="1"/>
          </p:cNvSpPr>
          <p:nvPr>
            <p:ph type="sldNum" sz="quarter" idx="12"/>
          </p:nvPr>
        </p:nvSpPr>
        <p:spPr/>
        <p:txBody>
          <a:bodyPr/>
          <a:lstStyle/>
          <a:p>
            <a:fld id="{9E548902-A2E1-4711-A467-290FB9FE5D63}" type="slidenum">
              <a:rPr lang="en-GB" noProof="0" smtClean="0"/>
              <a:t>15</a:t>
            </a:fld>
            <a:endParaRPr lang="en-GB" noProof="0" dirty="0"/>
          </a:p>
        </p:txBody>
      </p:sp>
      <p:pic>
        <p:nvPicPr>
          <p:cNvPr id="8" name="Picture 7">
            <a:extLst>
              <a:ext uri="{FF2B5EF4-FFF2-40B4-BE49-F238E27FC236}">
                <a16:creationId xmlns:a16="http://schemas.microsoft.com/office/drawing/2014/main" id="{6730D063-F0C9-5731-2CD6-30FA7C35B84D}"/>
              </a:ext>
            </a:extLst>
          </p:cNvPr>
          <p:cNvPicPr>
            <a:picLocks noChangeAspect="1"/>
          </p:cNvPicPr>
          <p:nvPr/>
        </p:nvPicPr>
        <p:blipFill>
          <a:blip r:embed="rId2"/>
          <a:stretch>
            <a:fillRect/>
          </a:stretch>
        </p:blipFill>
        <p:spPr>
          <a:xfrm>
            <a:off x="19582" y="1340768"/>
            <a:ext cx="10009112" cy="3624408"/>
          </a:xfrm>
          <a:prstGeom prst="rect">
            <a:avLst/>
          </a:prstGeom>
        </p:spPr>
      </p:pic>
      <p:pic>
        <p:nvPicPr>
          <p:cNvPr id="12" name="Picture 11">
            <a:extLst>
              <a:ext uri="{FF2B5EF4-FFF2-40B4-BE49-F238E27FC236}">
                <a16:creationId xmlns:a16="http://schemas.microsoft.com/office/drawing/2014/main" id="{E4F50074-D0F1-29DA-E92C-3CDB3D84BEE3}"/>
              </a:ext>
            </a:extLst>
          </p:cNvPr>
          <p:cNvPicPr>
            <a:picLocks noChangeAspect="1"/>
          </p:cNvPicPr>
          <p:nvPr/>
        </p:nvPicPr>
        <p:blipFill>
          <a:blip r:embed="rId3"/>
          <a:srcRect t="23318"/>
          <a:stretch>
            <a:fillRect/>
          </a:stretch>
        </p:blipFill>
        <p:spPr>
          <a:xfrm>
            <a:off x="2166937" y="5247667"/>
            <a:ext cx="7745487" cy="1241673"/>
          </a:xfrm>
          <a:prstGeom prst="rect">
            <a:avLst/>
          </a:prstGeom>
        </p:spPr>
      </p:pic>
    </p:spTree>
    <p:extLst>
      <p:ext uri="{BB962C8B-B14F-4D97-AF65-F5344CB8AC3E}">
        <p14:creationId xmlns:p14="http://schemas.microsoft.com/office/powerpoint/2010/main" val="9733002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0D076-CF88-239B-8C31-BECCEBAC1A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F4F6C7-3774-2454-0FC3-AF27FD39B919}"/>
              </a:ext>
            </a:extLst>
          </p:cNvPr>
          <p:cNvSpPr>
            <a:spLocks noGrp="1"/>
          </p:cNvSpPr>
          <p:nvPr>
            <p:ph type="title"/>
          </p:nvPr>
        </p:nvSpPr>
        <p:spPr/>
        <p:txBody>
          <a:bodyPr/>
          <a:lstStyle/>
          <a:p>
            <a:r>
              <a:rPr lang="en-GB" noProof="0" dirty="0"/>
              <a:t>Internal transformation of universities (from slow to fast)</a:t>
            </a:r>
          </a:p>
        </p:txBody>
      </p:sp>
      <p:sp>
        <p:nvSpPr>
          <p:cNvPr id="3" name="Date Placeholder 2">
            <a:extLst>
              <a:ext uri="{FF2B5EF4-FFF2-40B4-BE49-F238E27FC236}">
                <a16:creationId xmlns:a16="http://schemas.microsoft.com/office/drawing/2014/main" id="{A0326EE2-4286-8D40-C636-0BB447E3FB8C}"/>
              </a:ext>
            </a:extLst>
          </p:cNvPr>
          <p:cNvSpPr>
            <a:spLocks noGrp="1"/>
          </p:cNvSpPr>
          <p:nvPr>
            <p:ph type="dt" sz="half" idx="10"/>
          </p:nvPr>
        </p:nvSpPr>
        <p:spPr/>
        <p:txBody>
          <a:bodyPr/>
          <a:lstStyle/>
          <a:p>
            <a:fld id="{2CB2C9BA-9F49-4668-B03D-C19CF1E513F6}" type="datetime1">
              <a:rPr lang="en-GB" noProof="0" smtClean="0"/>
              <a:t>9.6.2026</a:t>
            </a:fld>
            <a:endParaRPr lang="en-GB" noProof="0" dirty="0"/>
          </a:p>
        </p:txBody>
      </p:sp>
      <p:sp>
        <p:nvSpPr>
          <p:cNvPr id="4" name="Footer Placeholder 3">
            <a:extLst>
              <a:ext uri="{FF2B5EF4-FFF2-40B4-BE49-F238E27FC236}">
                <a16:creationId xmlns:a16="http://schemas.microsoft.com/office/drawing/2014/main" id="{6191E9E6-6BD4-BB84-1638-834092D738FD}"/>
              </a:ext>
            </a:extLst>
          </p:cNvPr>
          <p:cNvSpPr>
            <a:spLocks noGrp="1"/>
          </p:cNvSpPr>
          <p:nvPr>
            <p:ph type="ftr" sz="quarter" idx="11"/>
          </p:nvPr>
        </p:nvSpPr>
        <p:spPr/>
        <p:txBody>
          <a:bodyPr/>
          <a:lstStyle/>
          <a:p>
            <a:r>
              <a:rPr lang="en-GB" noProof="0" dirty="0"/>
              <a:t>JYU Since 1863.</a:t>
            </a:r>
          </a:p>
        </p:txBody>
      </p:sp>
      <p:sp>
        <p:nvSpPr>
          <p:cNvPr id="5" name="Slide Number Placeholder 4">
            <a:extLst>
              <a:ext uri="{FF2B5EF4-FFF2-40B4-BE49-F238E27FC236}">
                <a16:creationId xmlns:a16="http://schemas.microsoft.com/office/drawing/2014/main" id="{1349ADB6-BF2C-D2F1-6C2D-F501066B413B}"/>
              </a:ext>
            </a:extLst>
          </p:cNvPr>
          <p:cNvSpPr>
            <a:spLocks noGrp="1"/>
          </p:cNvSpPr>
          <p:nvPr>
            <p:ph type="sldNum" sz="quarter" idx="12"/>
          </p:nvPr>
        </p:nvSpPr>
        <p:spPr/>
        <p:txBody>
          <a:bodyPr/>
          <a:lstStyle/>
          <a:p>
            <a:fld id="{9E548902-A2E1-4711-A467-290FB9FE5D63}" type="slidenum">
              <a:rPr lang="en-GB" noProof="0" smtClean="0"/>
              <a:t>16</a:t>
            </a:fld>
            <a:endParaRPr lang="en-GB" noProof="0" dirty="0"/>
          </a:p>
        </p:txBody>
      </p:sp>
      <p:sp>
        <p:nvSpPr>
          <p:cNvPr id="6" name="Text Placeholder 5">
            <a:extLst>
              <a:ext uri="{FF2B5EF4-FFF2-40B4-BE49-F238E27FC236}">
                <a16:creationId xmlns:a16="http://schemas.microsoft.com/office/drawing/2014/main" id="{AFB12381-BD15-4A8D-86D1-12B69658D7F7}"/>
              </a:ext>
            </a:extLst>
          </p:cNvPr>
          <p:cNvSpPr>
            <a:spLocks noGrp="1"/>
          </p:cNvSpPr>
          <p:nvPr>
            <p:ph type="body" sz="quarter" idx="13"/>
          </p:nvPr>
        </p:nvSpPr>
        <p:spPr>
          <a:xfrm>
            <a:off x="839887" y="1789186"/>
            <a:ext cx="10944225" cy="4392612"/>
          </a:xfrm>
        </p:spPr>
        <p:txBody>
          <a:bodyPr/>
          <a:lstStyle/>
          <a:p>
            <a:r>
              <a:rPr lang="en-GB" noProof="0" dirty="0">
                <a:solidFill>
                  <a:schemeClr val="accent1"/>
                </a:solidFill>
              </a:rPr>
              <a:t>Gradual but real shift inside universities: from knowledge creation &amp; teaching towards:</a:t>
            </a:r>
            <a:r>
              <a:rPr lang="en-GB" noProof="0" dirty="0">
                <a:solidFill>
                  <a:schemeClr val="accent1"/>
                </a:solidFill>
                <a:sym typeface="Wingdings" panose="05000000000000000000" pitchFamily="2" charset="2"/>
              </a:rPr>
              <a:t> </a:t>
            </a:r>
            <a:endParaRPr lang="en-GB" noProof="0" dirty="0">
              <a:solidFill>
                <a:schemeClr val="accent1"/>
              </a:solidFill>
            </a:endParaRPr>
          </a:p>
          <a:p>
            <a:pPr lvl="1"/>
            <a:r>
              <a:rPr lang="en-GB" noProof="0" dirty="0">
                <a:solidFill>
                  <a:schemeClr val="accent1"/>
                </a:solidFill>
              </a:rPr>
              <a:t>Strategy, performance measurement, administration and institutional development</a:t>
            </a:r>
          </a:p>
          <a:p>
            <a:pPr lvl="1"/>
            <a:r>
              <a:rPr lang="en-GB" noProof="0" dirty="0">
                <a:solidFill>
                  <a:schemeClr val="accent1"/>
                </a:solidFill>
              </a:rPr>
              <a:t>Growth in administrative structures, increasing reporting, proliferation of strategies, KPIs etc.</a:t>
            </a:r>
          </a:p>
          <a:p>
            <a:endParaRPr lang="en-GB" noProof="0" dirty="0">
              <a:solidFill>
                <a:schemeClr val="accent1"/>
              </a:solidFill>
            </a:endParaRPr>
          </a:p>
          <a:p>
            <a:r>
              <a:rPr lang="en-GB" noProof="0" dirty="0">
                <a:solidFill>
                  <a:schemeClr val="accent1"/>
                </a:solidFill>
              </a:rPr>
              <a:t>Risk: optimizing measurable performance, not intellectual work.</a:t>
            </a:r>
            <a:r>
              <a:rPr lang="en-GB" b="1" noProof="0" dirty="0">
                <a:solidFill>
                  <a:schemeClr val="accent1"/>
                </a:solidFill>
              </a:rPr>
              <a:t> </a:t>
            </a:r>
          </a:p>
          <a:p>
            <a:r>
              <a:rPr lang="en-GB" b="1" noProof="0" dirty="0">
                <a:solidFill>
                  <a:schemeClr val="accent1"/>
                </a:solidFill>
              </a:rPr>
              <a:t>Paradox: </a:t>
            </a:r>
            <a:r>
              <a:rPr lang="en-GB" noProof="0" dirty="0">
                <a:solidFill>
                  <a:schemeClr val="accent1"/>
                </a:solidFill>
              </a:rPr>
              <a:t>Expectation of more knowledge while time for its production is reduced. </a:t>
            </a:r>
          </a:p>
          <a:p>
            <a:r>
              <a:rPr lang="en-GB" b="1" noProof="0" dirty="0">
                <a:solidFill>
                  <a:schemeClr val="accent1"/>
                </a:solidFill>
              </a:rPr>
              <a:t>TIME</a:t>
            </a:r>
            <a:r>
              <a:rPr lang="en-GB" noProof="0" dirty="0">
                <a:solidFill>
                  <a:schemeClr val="accent1"/>
                </a:solidFill>
              </a:rPr>
              <a:t> is the most important resource universities have and it is most severely affected.</a:t>
            </a:r>
          </a:p>
          <a:p>
            <a:pPr lvl="1"/>
            <a:r>
              <a:rPr lang="en-GB" noProof="0" dirty="0">
                <a:solidFill>
                  <a:schemeClr val="accent1"/>
                </a:solidFill>
              </a:rPr>
              <a:t>Deep thinking, sustained inquiry, teaching engagement all require time</a:t>
            </a:r>
          </a:p>
        </p:txBody>
      </p:sp>
    </p:spTree>
    <p:extLst>
      <p:ext uri="{BB962C8B-B14F-4D97-AF65-F5344CB8AC3E}">
        <p14:creationId xmlns:p14="http://schemas.microsoft.com/office/powerpoint/2010/main" val="28244131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randombar(horizontal)">
                                      <p:cBhvr>
                                        <p:cTn id="15" dur="500"/>
                                        <p:tgtEl>
                                          <p:spTgt spid="6">
                                            <p:txEl>
                                              <p:pRg st="4" end="4"/>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randombar(horizontal)">
                                      <p:cBhvr>
                                        <p:cTn id="18" dur="500"/>
                                        <p:tgtEl>
                                          <p:spTgt spid="6">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randombar(horizontal)">
                                      <p:cBhvr>
                                        <p:cTn id="23" dur="500"/>
                                        <p:tgtEl>
                                          <p:spTgt spid="6">
                                            <p:txEl>
                                              <p:pRg st="6" end="6"/>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Effect transition="in" filter="randombar(horizontal)">
                                      <p:cBhvr>
                                        <p:cTn id="26"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476250"/>
            <a:ext cx="10584680" cy="1080542"/>
          </a:xfrm>
        </p:spPr>
        <p:txBody>
          <a:bodyPr/>
          <a:lstStyle/>
          <a:p>
            <a:r>
              <a:rPr lang="en-GB" noProof="0" dirty="0"/>
              <a:t>Transition: </a:t>
            </a:r>
            <a:r>
              <a:rPr lang="en-GB" sz="1800" noProof="0" dirty="0"/>
              <a:t>external world and internal change come together – at a critical juncture in history</a:t>
            </a:r>
          </a:p>
        </p:txBody>
      </p:sp>
      <p:sp>
        <p:nvSpPr>
          <p:cNvPr id="3" name="Content Placeholder 2"/>
          <p:cNvSpPr>
            <a:spLocks noGrp="1"/>
          </p:cNvSpPr>
          <p:nvPr>
            <p:ph sz="half" idx="1"/>
          </p:nvPr>
        </p:nvSpPr>
        <p:spPr>
          <a:xfrm>
            <a:off x="555769" y="1773239"/>
            <a:ext cx="5328096" cy="2015801"/>
          </a:xfrm>
        </p:spPr>
        <p:txBody>
          <a:bodyPr/>
          <a:lstStyle/>
          <a:p>
            <a:r>
              <a:rPr lang="en-GB" b="1" noProof="0" dirty="0">
                <a:solidFill>
                  <a:schemeClr val="accent1"/>
                </a:solidFill>
                <a:sym typeface="Arial" charset="0"/>
              </a:rPr>
              <a:t>In a fragmented and changing world universities:</a:t>
            </a:r>
          </a:p>
          <a:p>
            <a:pPr lvl="1"/>
            <a:r>
              <a:rPr lang="en-GB" noProof="0" dirty="0">
                <a:solidFill>
                  <a:schemeClr val="accent1"/>
                </a:solidFill>
                <a:sym typeface="Arial" charset="0"/>
              </a:rPr>
              <a:t>Among the few transnational institutions</a:t>
            </a:r>
          </a:p>
          <a:p>
            <a:pPr lvl="1"/>
            <a:r>
              <a:rPr lang="en-GB" noProof="0" dirty="0">
                <a:solidFill>
                  <a:schemeClr val="accent1"/>
                </a:solidFill>
                <a:sym typeface="Arial" charset="0"/>
              </a:rPr>
              <a:t>Central to knowledge production &amp; validation</a:t>
            </a:r>
          </a:p>
          <a:p>
            <a:pPr lvl="1"/>
            <a:r>
              <a:rPr lang="en-GB" noProof="0" dirty="0">
                <a:solidFill>
                  <a:schemeClr val="accent1"/>
                </a:solidFill>
                <a:sym typeface="Arial" charset="0"/>
              </a:rPr>
              <a:t>Are expected to be trusted source of expertise</a:t>
            </a:r>
            <a:endParaRPr lang="en-GB" noProof="0" dirty="0">
              <a:solidFill>
                <a:schemeClr val="accent1"/>
              </a:solidFill>
            </a:endParaRPr>
          </a:p>
        </p:txBody>
      </p:sp>
      <p:sp>
        <p:nvSpPr>
          <p:cNvPr id="4" name="Content Placeholder 3"/>
          <p:cNvSpPr>
            <a:spLocks noGrp="1"/>
          </p:cNvSpPr>
          <p:nvPr>
            <p:ph sz="half" idx="2"/>
          </p:nvPr>
        </p:nvSpPr>
        <p:spPr>
          <a:xfrm>
            <a:off x="6672064" y="1773239"/>
            <a:ext cx="5328098" cy="1799778"/>
          </a:xfrm>
        </p:spPr>
        <p:txBody>
          <a:bodyPr/>
          <a:lstStyle/>
          <a:p>
            <a:r>
              <a:rPr lang="en-GB" b="1" noProof="0" dirty="0">
                <a:solidFill>
                  <a:schemeClr val="accent1"/>
                </a:solidFill>
                <a:sym typeface="Arial" charset="0"/>
              </a:rPr>
              <a:t>At the same time:</a:t>
            </a:r>
          </a:p>
          <a:p>
            <a:pPr lvl="1"/>
            <a:r>
              <a:rPr lang="en-GB" noProof="0" dirty="0">
                <a:solidFill>
                  <a:schemeClr val="accent1"/>
                </a:solidFill>
                <a:sym typeface="Arial" charset="0"/>
              </a:rPr>
              <a:t>Politics challenging institutional autonomy</a:t>
            </a:r>
          </a:p>
          <a:p>
            <a:pPr lvl="1"/>
            <a:r>
              <a:rPr lang="en-GB" noProof="0" dirty="0">
                <a:solidFill>
                  <a:schemeClr val="accent1"/>
                </a:solidFill>
                <a:sym typeface="Arial" charset="0"/>
              </a:rPr>
              <a:t>Polarization challenging shared knowledge</a:t>
            </a:r>
          </a:p>
          <a:p>
            <a:pPr lvl="1"/>
            <a:r>
              <a:rPr lang="en-GB" noProof="0" dirty="0">
                <a:solidFill>
                  <a:schemeClr val="accent1"/>
                </a:solidFill>
                <a:sym typeface="Arial" charset="0"/>
              </a:rPr>
              <a:t>AI challenging traditional forms of expertise</a:t>
            </a:r>
            <a:endParaRPr lang="en-GB" noProof="0" dirty="0">
              <a:solidFill>
                <a:schemeClr val="accent1"/>
              </a:solidFill>
            </a:endParaRPr>
          </a:p>
        </p:txBody>
      </p:sp>
      <p:sp>
        <p:nvSpPr>
          <p:cNvPr id="5" name="Date Placeholder 4">
            <a:extLst>
              <a:ext uri="{FF2B5EF4-FFF2-40B4-BE49-F238E27FC236}">
                <a16:creationId xmlns:a16="http://schemas.microsoft.com/office/drawing/2014/main" id="{2C366BE6-C688-13D7-E70C-F7B6FA4CFCBD}"/>
              </a:ext>
            </a:extLst>
          </p:cNvPr>
          <p:cNvSpPr>
            <a:spLocks noGrp="1"/>
          </p:cNvSpPr>
          <p:nvPr>
            <p:ph type="dt" sz="half" idx="10"/>
          </p:nvPr>
        </p:nvSpPr>
        <p:spPr/>
        <p:txBody>
          <a:bodyPr/>
          <a:lstStyle/>
          <a:p>
            <a:fld id="{FA238A52-C703-4E13-A0FA-C9037E5A2E24}" type="datetime1">
              <a:rPr lang="en-GB" noProof="0" smtClean="0"/>
              <a:t>9.6.2026</a:t>
            </a:fld>
            <a:endParaRPr lang="en-GB" noProof="0" dirty="0"/>
          </a:p>
        </p:txBody>
      </p:sp>
      <p:sp>
        <p:nvSpPr>
          <p:cNvPr id="6" name="Footer Placeholder 5">
            <a:extLst>
              <a:ext uri="{FF2B5EF4-FFF2-40B4-BE49-F238E27FC236}">
                <a16:creationId xmlns:a16="http://schemas.microsoft.com/office/drawing/2014/main" id="{55EA272F-4FE2-0C42-9AD8-E05BD2B6A395}"/>
              </a:ext>
            </a:extLst>
          </p:cNvPr>
          <p:cNvSpPr>
            <a:spLocks noGrp="1"/>
          </p:cNvSpPr>
          <p:nvPr>
            <p:ph type="ftr" sz="quarter" idx="11"/>
          </p:nvPr>
        </p:nvSpPr>
        <p:spPr/>
        <p:txBody>
          <a:bodyPr/>
          <a:lstStyle/>
          <a:p>
            <a:r>
              <a:rPr lang="en-GB" noProof="0" dirty="0"/>
              <a:t>JYU Since 1863.</a:t>
            </a:r>
          </a:p>
        </p:txBody>
      </p:sp>
      <p:sp>
        <p:nvSpPr>
          <p:cNvPr id="7" name="Slide Number Placeholder 6">
            <a:extLst>
              <a:ext uri="{FF2B5EF4-FFF2-40B4-BE49-F238E27FC236}">
                <a16:creationId xmlns:a16="http://schemas.microsoft.com/office/drawing/2014/main" id="{6D1BBDEB-313E-25E0-1646-D8F9127FD8BE}"/>
              </a:ext>
            </a:extLst>
          </p:cNvPr>
          <p:cNvSpPr>
            <a:spLocks noGrp="1"/>
          </p:cNvSpPr>
          <p:nvPr>
            <p:ph type="sldNum" sz="quarter" idx="12"/>
          </p:nvPr>
        </p:nvSpPr>
        <p:spPr/>
        <p:txBody>
          <a:bodyPr/>
          <a:lstStyle/>
          <a:p>
            <a:fld id="{9E548902-A2E1-4711-A467-290FB9FE5D63}" type="slidenum">
              <a:rPr lang="en-GB" noProof="0" smtClean="0"/>
              <a:t>17</a:t>
            </a:fld>
            <a:endParaRPr lang="en-GB" noProof="0" dirty="0"/>
          </a:p>
        </p:txBody>
      </p:sp>
      <p:sp>
        <p:nvSpPr>
          <p:cNvPr id="8" name="Arrow: Chevron 7">
            <a:extLst>
              <a:ext uri="{FF2B5EF4-FFF2-40B4-BE49-F238E27FC236}">
                <a16:creationId xmlns:a16="http://schemas.microsoft.com/office/drawing/2014/main" id="{DBB28C47-A047-F23C-0D1B-C5F6F0B7DFAA}"/>
              </a:ext>
            </a:extLst>
          </p:cNvPr>
          <p:cNvSpPr/>
          <p:nvPr/>
        </p:nvSpPr>
        <p:spPr>
          <a:xfrm>
            <a:off x="5991877" y="2094807"/>
            <a:ext cx="572175" cy="936104"/>
          </a:xfrm>
          <a:prstGeom prst="chevron">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solidFill>
                <a:schemeClr val="tx1"/>
              </a:solidFill>
            </a:endParaRPr>
          </a:p>
        </p:txBody>
      </p:sp>
      <p:sp>
        <p:nvSpPr>
          <p:cNvPr id="9" name="TextBox 8">
            <a:extLst>
              <a:ext uri="{FF2B5EF4-FFF2-40B4-BE49-F238E27FC236}">
                <a16:creationId xmlns:a16="http://schemas.microsoft.com/office/drawing/2014/main" id="{A31B8824-9B3B-BF73-789A-1F5270E9374E}"/>
              </a:ext>
            </a:extLst>
          </p:cNvPr>
          <p:cNvSpPr txBox="1"/>
          <p:nvPr/>
        </p:nvSpPr>
        <p:spPr>
          <a:xfrm>
            <a:off x="985624" y="4289486"/>
            <a:ext cx="10584680" cy="1200329"/>
          </a:xfrm>
          <a:prstGeom prst="rect">
            <a:avLst/>
          </a:prstGeom>
          <a:noFill/>
        </p:spPr>
        <p:txBody>
          <a:bodyPr wrap="square" rtlCol="0">
            <a:spAutoFit/>
          </a:bodyPr>
          <a:lstStyle/>
          <a:p>
            <a:r>
              <a:rPr lang="en-GB" b="1" noProof="0" dirty="0">
                <a:solidFill>
                  <a:schemeClr val="accent1"/>
                </a:solidFill>
              </a:rPr>
              <a:t>Externally: expectations placed on universities are increasing – but internally our capacity is diffusing;</a:t>
            </a:r>
          </a:p>
          <a:p>
            <a:endParaRPr lang="en-GB" b="1" noProof="0" dirty="0">
              <a:solidFill>
                <a:schemeClr val="accent1"/>
              </a:solidFill>
            </a:endParaRPr>
          </a:p>
          <a:p>
            <a:r>
              <a:rPr lang="en-GB" b="1" noProof="0" dirty="0">
                <a:solidFill>
                  <a:schemeClr val="accent1"/>
                </a:solidFill>
              </a:rPr>
              <a:t>Especially the core functions of teaching and research have been decreasing in importance </a:t>
            </a:r>
          </a:p>
          <a:p>
            <a:r>
              <a:rPr lang="en-GB" noProof="0" dirty="0">
                <a:solidFill>
                  <a:schemeClr val="accent1"/>
                </a:solidFill>
              </a:rPr>
              <a:t> </a:t>
            </a:r>
          </a:p>
        </p:txBody>
      </p:sp>
    </p:spTree>
    <p:extLst>
      <p:ext uri="{BB962C8B-B14F-4D97-AF65-F5344CB8AC3E}">
        <p14:creationId xmlns:p14="http://schemas.microsoft.com/office/powerpoint/2010/main" val="1250051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barn(inVertical)">
                                      <p:cBhvr>
                                        <p:cTn id="10"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71C01-CECF-40F2-F257-56CFEA7C4510}"/>
              </a:ext>
            </a:extLst>
          </p:cNvPr>
          <p:cNvSpPr>
            <a:spLocks noGrp="1"/>
          </p:cNvSpPr>
          <p:nvPr>
            <p:ph type="title"/>
          </p:nvPr>
        </p:nvSpPr>
        <p:spPr>
          <a:xfrm>
            <a:off x="623888" y="476250"/>
            <a:ext cx="5328096" cy="1080542"/>
          </a:xfrm>
        </p:spPr>
        <p:txBody>
          <a:bodyPr anchor="t">
            <a:normAutofit/>
          </a:bodyPr>
          <a:lstStyle/>
          <a:p>
            <a:r>
              <a:rPr lang="en-GB" noProof="0" dirty="0"/>
              <a:t>PART III: NOW WHAT</a:t>
            </a:r>
          </a:p>
        </p:txBody>
      </p:sp>
      <p:sp>
        <p:nvSpPr>
          <p:cNvPr id="6" name="Text Placeholder 5">
            <a:extLst>
              <a:ext uri="{FF2B5EF4-FFF2-40B4-BE49-F238E27FC236}">
                <a16:creationId xmlns:a16="http://schemas.microsoft.com/office/drawing/2014/main" id="{36B1A772-594D-8E8F-1415-0E0D56514924}"/>
              </a:ext>
            </a:extLst>
          </p:cNvPr>
          <p:cNvSpPr>
            <a:spLocks noGrp="1"/>
          </p:cNvSpPr>
          <p:nvPr>
            <p:ph idx="1"/>
          </p:nvPr>
        </p:nvSpPr>
        <p:spPr>
          <a:xfrm>
            <a:off x="623888" y="1773239"/>
            <a:ext cx="5328096" cy="4392612"/>
          </a:xfrm>
        </p:spPr>
        <p:txBody>
          <a:bodyPr anchor="t">
            <a:normAutofit/>
          </a:bodyPr>
          <a:lstStyle/>
          <a:p>
            <a:r>
              <a:rPr lang="en-GB" b="1" noProof="0" dirty="0">
                <a:solidFill>
                  <a:schemeClr val="accent1"/>
                </a:solidFill>
              </a:rPr>
              <a:t>A few provocations – not solutions but challenges for reflection</a:t>
            </a:r>
          </a:p>
        </p:txBody>
      </p:sp>
      <p:pic>
        <p:nvPicPr>
          <p:cNvPr id="8" name="Picture 7">
            <a:extLst>
              <a:ext uri="{FF2B5EF4-FFF2-40B4-BE49-F238E27FC236}">
                <a16:creationId xmlns:a16="http://schemas.microsoft.com/office/drawing/2014/main" id="{761A23DE-9AEB-FE5F-C34A-4E913C7DB3F4}"/>
              </a:ext>
            </a:extLst>
          </p:cNvPr>
          <p:cNvPicPr>
            <a:picLocks noChangeAspect="1"/>
          </p:cNvPicPr>
          <p:nvPr/>
        </p:nvPicPr>
        <p:blipFill>
          <a:blip r:embed="rId2">
            <a:extLst>
              <a:ext uri="{28A0092B-C50C-407E-A947-70E740481C1C}">
                <a14:useLocalDpi xmlns:a14="http://schemas.microsoft.com/office/drawing/2010/main" val="0"/>
              </a:ext>
            </a:extLst>
          </a:blip>
          <a:srcRect l="33784" r="8283" b="-1"/>
          <a:stretch>
            <a:fillRect/>
          </a:stretch>
        </p:blipFill>
        <p:spPr>
          <a:xfrm>
            <a:off x="6240016" y="10"/>
            <a:ext cx="5951984" cy="685799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noFill/>
        </p:spPr>
      </p:pic>
      <p:sp>
        <p:nvSpPr>
          <p:cNvPr id="13" name="Text Placeholder 4">
            <a:extLst>
              <a:ext uri="{FF2B5EF4-FFF2-40B4-BE49-F238E27FC236}">
                <a16:creationId xmlns:a16="http://schemas.microsoft.com/office/drawing/2014/main" id="{2FD89178-E93B-7001-AF64-6C2D3EFD0C73}"/>
              </a:ext>
            </a:extLst>
          </p:cNvPr>
          <p:cNvSpPr>
            <a:spLocks noGrp="1"/>
          </p:cNvSpPr>
          <p:nvPr>
            <p:ph type="body" sz="quarter" idx="19"/>
          </p:nvPr>
        </p:nvSpPr>
        <p:spPr>
          <a:xfrm>
            <a:off x="11251313" y="476250"/>
            <a:ext cx="316800" cy="720000"/>
          </a:xfrm>
        </p:spPr>
        <p:txBody>
          <a:bodyPr/>
          <a:lstStyle/>
          <a:p>
            <a:endParaRPr lang="en-GB" noProof="0" dirty="0"/>
          </a:p>
        </p:txBody>
      </p:sp>
      <p:sp>
        <p:nvSpPr>
          <p:cNvPr id="3" name="Date Placeholder 2">
            <a:extLst>
              <a:ext uri="{FF2B5EF4-FFF2-40B4-BE49-F238E27FC236}">
                <a16:creationId xmlns:a16="http://schemas.microsoft.com/office/drawing/2014/main" id="{675591BC-221B-2DF0-6188-A7202C8C55EB}"/>
              </a:ext>
            </a:extLst>
          </p:cNvPr>
          <p:cNvSpPr>
            <a:spLocks noGrp="1"/>
          </p:cNvSpPr>
          <p:nvPr>
            <p:ph type="dt" sz="half" idx="20"/>
          </p:nvPr>
        </p:nvSpPr>
        <p:spPr>
          <a:xfrm>
            <a:off x="1055440" y="6381329"/>
            <a:ext cx="5040560" cy="216024"/>
          </a:xfrm>
        </p:spPr>
        <p:txBody>
          <a:bodyPr anchor="ctr">
            <a:normAutofit/>
          </a:bodyPr>
          <a:lstStyle/>
          <a:p>
            <a:pPr>
              <a:spcAft>
                <a:spcPts val="600"/>
              </a:spcAft>
            </a:pPr>
            <a:fld id="{2CB2C9BA-9F49-4668-B03D-C19CF1E513F6}" type="datetime1">
              <a:rPr lang="en-GB" noProof="0" smtClean="0"/>
              <a:pPr>
                <a:spcAft>
                  <a:spcPts val="600"/>
                </a:spcAft>
              </a:pPr>
              <a:t>9.6.2026</a:t>
            </a:fld>
            <a:endParaRPr lang="en-GB" noProof="0" dirty="0"/>
          </a:p>
        </p:txBody>
      </p:sp>
      <p:sp>
        <p:nvSpPr>
          <p:cNvPr id="4" name="Footer Placeholder 3">
            <a:extLst>
              <a:ext uri="{FF2B5EF4-FFF2-40B4-BE49-F238E27FC236}">
                <a16:creationId xmlns:a16="http://schemas.microsoft.com/office/drawing/2014/main" id="{0BC0D3D1-C50E-F9FB-3D6E-F65A1B180B8B}"/>
              </a:ext>
            </a:extLst>
          </p:cNvPr>
          <p:cNvSpPr>
            <a:spLocks noGrp="1"/>
          </p:cNvSpPr>
          <p:nvPr>
            <p:ph type="ftr" sz="quarter" idx="21"/>
          </p:nvPr>
        </p:nvSpPr>
        <p:spPr>
          <a:xfrm>
            <a:off x="6096000" y="6381329"/>
            <a:ext cx="5472113" cy="216023"/>
          </a:xfrm>
        </p:spPr>
        <p:txBody>
          <a:bodyPr anchor="ctr">
            <a:normAutofit/>
          </a:bodyPr>
          <a:lstStyle/>
          <a:p>
            <a:pPr>
              <a:spcAft>
                <a:spcPts val="600"/>
              </a:spcAft>
            </a:pPr>
            <a:r>
              <a:rPr lang="en-GB" noProof="0" dirty="0"/>
              <a:t>JYU Since 1863.</a:t>
            </a:r>
          </a:p>
        </p:txBody>
      </p:sp>
      <p:sp>
        <p:nvSpPr>
          <p:cNvPr id="5" name="Slide Number Placeholder 4">
            <a:extLst>
              <a:ext uri="{FF2B5EF4-FFF2-40B4-BE49-F238E27FC236}">
                <a16:creationId xmlns:a16="http://schemas.microsoft.com/office/drawing/2014/main" id="{B0515BFA-5FC3-C797-6B6E-64F1A748348F}"/>
              </a:ext>
            </a:extLst>
          </p:cNvPr>
          <p:cNvSpPr>
            <a:spLocks noGrp="1"/>
          </p:cNvSpPr>
          <p:nvPr>
            <p:ph type="sldNum" sz="quarter" idx="22"/>
          </p:nvPr>
        </p:nvSpPr>
        <p:spPr>
          <a:xfrm>
            <a:off x="623888" y="6381551"/>
            <a:ext cx="431998" cy="215801"/>
          </a:xfrm>
        </p:spPr>
        <p:txBody>
          <a:bodyPr anchor="ctr">
            <a:normAutofit/>
          </a:bodyPr>
          <a:lstStyle/>
          <a:p>
            <a:pPr>
              <a:spcAft>
                <a:spcPts val="600"/>
              </a:spcAft>
            </a:pPr>
            <a:fld id="{9E548902-A2E1-4711-A467-290FB9FE5D63}" type="slidenum">
              <a:rPr lang="en-GB" noProof="0" smtClean="0"/>
              <a:pPr>
                <a:spcAft>
                  <a:spcPts val="600"/>
                </a:spcAft>
              </a:pPr>
              <a:t>18</a:t>
            </a:fld>
            <a:endParaRPr lang="en-GB" noProof="0" dirty="0"/>
          </a:p>
        </p:txBody>
      </p:sp>
    </p:spTree>
    <p:extLst>
      <p:ext uri="{BB962C8B-B14F-4D97-AF65-F5344CB8AC3E}">
        <p14:creationId xmlns:p14="http://schemas.microsoft.com/office/powerpoint/2010/main" val="11746737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A78D3-5F4D-4FC3-6B11-6889E4AB5BA1}"/>
              </a:ext>
            </a:extLst>
          </p:cNvPr>
          <p:cNvSpPr>
            <a:spLocks noGrp="1"/>
          </p:cNvSpPr>
          <p:nvPr>
            <p:ph type="title"/>
          </p:nvPr>
        </p:nvSpPr>
        <p:spPr/>
        <p:txBody>
          <a:bodyPr/>
          <a:lstStyle/>
          <a:p>
            <a:r>
              <a:rPr lang="en-GB" noProof="0" dirty="0"/>
              <a:t>Provocation 1: Universities must stop optimizing what does not matter</a:t>
            </a:r>
          </a:p>
        </p:txBody>
      </p:sp>
      <p:sp>
        <p:nvSpPr>
          <p:cNvPr id="3" name="Date Placeholder 2">
            <a:extLst>
              <a:ext uri="{FF2B5EF4-FFF2-40B4-BE49-F238E27FC236}">
                <a16:creationId xmlns:a16="http://schemas.microsoft.com/office/drawing/2014/main" id="{C37D33F0-DA3C-0F29-ECD5-C91F1FE4B0C9}"/>
              </a:ext>
            </a:extLst>
          </p:cNvPr>
          <p:cNvSpPr>
            <a:spLocks noGrp="1"/>
          </p:cNvSpPr>
          <p:nvPr>
            <p:ph type="dt" sz="half" idx="10"/>
          </p:nvPr>
        </p:nvSpPr>
        <p:spPr/>
        <p:txBody>
          <a:bodyPr/>
          <a:lstStyle/>
          <a:p>
            <a:fld id="{2CB2C9BA-9F49-4668-B03D-C19CF1E513F6}" type="datetime1">
              <a:rPr lang="en-GB" noProof="0" smtClean="0"/>
              <a:t>9.6.2026</a:t>
            </a:fld>
            <a:endParaRPr lang="en-GB" noProof="0" dirty="0"/>
          </a:p>
        </p:txBody>
      </p:sp>
      <p:sp>
        <p:nvSpPr>
          <p:cNvPr id="4" name="Footer Placeholder 3">
            <a:extLst>
              <a:ext uri="{FF2B5EF4-FFF2-40B4-BE49-F238E27FC236}">
                <a16:creationId xmlns:a16="http://schemas.microsoft.com/office/drawing/2014/main" id="{6F8BABCC-B4A7-48B1-F233-BBC3DC95DDEA}"/>
              </a:ext>
            </a:extLst>
          </p:cNvPr>
          <p:cNvSpPr>
            <a:spLocks noGrp="1"/>
          </p:cNvSpPr>
          <p:nvPr>
            <p:ph type="ftr" sz="quarter" idx="11"/>
          </p:nvPr>
        </p:nvSpPr>
        <p:spPr/>
        <p:txBody>
          <a:bodyPr/>
          <a:lstStyle/>
          <a:p>
            <a:r>
              <a:rPr lang="en-GB" noProof="0" dirty="0"/>
              <a:t>JYU Since 1863.</a:t>
            </a:r>
          </a:p>
        </p:txBody>
      </p:sp>
      <p:sp>
        <p:nvSpPr>
          <p:cNvPr id="5" name="Slide Number Placeholder 4">
            <a:extLst>
              <a:ext uri="{FF2B5EF4-FFF2-40B4-BE49-F238E27FC236}">
                <a16:creationId xmlns:a16="http://schemas.microsoft.com/office/drawing/2014/main" id="{AC4D368C-084C-54DA-86C3-478EACD607AE}"/>
              </a:ext>
            </a:extLst>
          </p:cNvPr>
          <p:cNvSpPr>
            <a:spLocks noGrp="1"/>
          </p:cNvSpPr>
          <p:nvPr>
            <p:ph type="sldNum" sz="quarter" idx="12"/>
          </p:nvPr>
        </p:nvSpPr>
        <p:spPr/>
        <p:txBody>
          <a:bodyPr/>
          <a:lstStyle/>
          <a:p>
            <a:fld id="{9E548902-A2E1-4711-A467-290FB9FE5D63}" type="slidenum">
              <a:rPr lang="en-GB" noProof="0" smtClean="0"/>
              <a:t>19</a:t>
            </a:fld>
            <a:endParaRPr lang="en-GB" noProof="0" dirty="0"/>
          </a:p>
        </p:txBody>
      </p:sp>
      <p:sp>
        <p:nvSpPr>
          <p:cNvPr id="6" name="Text Placeholder 5">
            <a:extLst>
              <a:ext uri="{FF2B5EF4-FFF2-40B4-BE49-F238E27FC236}">
                <a16:creationId xmlns:a16="http://schemas.microsoft.com/office/drawing/2014/main" id="{B7E3B5D2-A90C-1349-F025-373FA675D8C0}"/>
              </a:ext>
            </a:extLst>
          </p:cNvPr>
          <p:cNvSpPr>
            <a:spLocks noGrp="1"/>
          </p:cNvSpPr>
          <p:nvPr>
            <p:ph type="body" sz="quarter" idx="13"/>
          </p:nvPr>
        </p:nvSpPr>
        <p:spPr/>
        <p:txBody>
          <a:bodyPr/>
          <a:lstStyle/>
          <a:p>
            <a:r>
              <a:rPr lang="en-GB" noProof="0" dirty="0">
                <a:solidFill>
                  <a:schemeClr val="accent1"/>
                </a:solidFill>
              </a:rPr>
              <a:t>Universities have become very good at:</a:t>
            </a:r>
          </a:p>
          <a:p>
            <a:pPr lvl="1"/>
            <a:r>
              <a:rPr lang="en-GB" noProof="0" dirty="0">
                <a:solidFill>
                  <a:schemeClr val="accent1"/>
                </a:solidFill>
              </a:rPr>
              <a:t>Measuring, reporting, delegating, networking, planning, benchmarking</a:t>
            </a:r>
          </a:p>
          <a:p>
            <a:pPr lvl="1"/>
            <a:endParaRPr lang="en-GB" noProof="0" dirty="0">
              <a:solidFill>
                <a:schemeClr val="accent1"/>
              </a:solidFill>
            </a:endParaRPr>
          </a:p>
          <a:p>
            <a:r>
              <a:rPr lang="en-GB" noProof="0" dirty="0">
                <a:solidFill>
                  <a:schemeClr val="accent1"/>
                </a:solidFill>
              </a:rPr>
              <a:t>We should ask: </a:t>
            </a:r>
            <a:r>
              <a:rPr lang="en-GB" i="1" noProof="0" dirty="0">
                <a:solidFill>
                  <a:schemeClr val="accent1"/>
                </a:solidFill>
              </a:rPr>
              <a:t>What would happen if we stopped doing (or radically reducing) some of these things?</a:t>
            </a:r>
          </a:p>
          <a:p>
            <a:pPr marL="0" indent="0">
              <a:buNone/>
            </a:pPr>
            <a:endParaRPr lang="en-GB" i="1" noProof="0" dirty="0">
              <a:solidFill>
                <a:schemeClr val="accent1"/>
              </a:solidFill>
            </a:endParaRPr>
          </a:p>
          <a:p>
            <a:r>
              <a:rPr lang="en-GB" noProof="0" dirty="0">
                <a:solidFill>
                  <a:schemeClr val="accent1"/>
                </a:solidFill>
              </a:rPr>
              <a:t>Key concrete question to ask: </a:t>
            </a:r>
            <a:r>
              <a:rPr lang="en-GB" b="1" i="1" noProof="0" dirty="0">
                <a:solidFill>
                  <a:schemeClr val="accent1"/>
                </a:solidFill>
              </a:rPr>
              <a:t>Which activities create the most value for knowledge and </a:t>
            </a:r>
            <a:r>
              <a:rPr lang="en-GB" b="1" i="1" noProof="0" dirty="0" err="1">
                <a:solidFill>
                  <a:schemeClr val="accent1"/>
                </a:solidFill>
              </a:rPr>
              <a:t>learing</a:t>
            </a:r>
            <a:r>
              <a:rPr lang="en-GB" b="1" i="1" noProof="0" dirty="0">
                <a:solidFill>
                  <a:schemeClr val="accent1"/>
                </a:solidFill>
              </a:rPr>
              <a:t> AND which activities exists for other purposes?</a:t>
            </a:r>
          </a:p>
          <a:p>
            <a:pPr marL="0" indent="0">
              <a:buNone/>
            </a:pPr>
            <a:endParaRPr lang="en-GB" noProof="0" dirty="0">
              <a:solidFill>
                <a:schemeClr val="accent1"/>
              </a:solidFill>
            </a:endParaRPr>
          </a:p>
          <a:p>
            <a:r>
              <a:rPr lang="en-GB" noProof="0" dirty="0">
                <a:solidFill>
                  <a:schemeClr val="accent1"/>
                </a:solidFill>
              </a:rPr>
              <a:t>Danger: Optimization of systems that are indirectly connected to our core purpose</a:t>
            </a:r>
          </a:p>
        </p:txBody>
      </p:sp>
    </p:spTree>
    <p:extLst>
      <p:ext uri="{BB962C8B-B14F-4D97-AF65-F5344CB8AC3E}">
        <p14:creationId xmlns:p14="http://schemas.microsoft.com/office/powerpoint/2010/main" val="3551823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randombar(horizontal)">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randombar(horizontal)">
                                      <p:cBhvr>
                                        <p:cTn id="12" dur="500"/>
                                        <p:tgtEl>
                                          <p:spTgt spid="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animEffect transition="in" filter="randombar(horizontal)">
                                      <p:cBhvr>
                                        <p:cTn id="1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E605A-7405-4431-58DD-BBA374CC513D}"/>
              </a:ext>
            </a:extLst>
          </p:cNvPr>
          <p:cNvSpPr>
            <a:spLocks noGrp="1"/>
          </p:cNvSpPr>
          <p:nvPr>
            <p:ph type="title"/>
          </p:nvPr>
        </p:nvSpPr>
        <p:spPr/>
        <p:txBody>
          <a:bodyPr/>
          <a:lstStyle/>
          <a:p>
            <a:r>
              <a:rPr lang="en-GB" noProof="0" dirty="0"/>
              <a:t>Today</a:t>
            </a:r>
          </a:p>
        </p:txBody>
      </p:sp>
      <p:sp>
        <p:nvSpPr>
          <p:cNvPr id="3" name="Date Placeholder 2">
            <a:extLst>
              <a:ext uri="{FF2B5EF4-FFF2-40B4-BE49-F238E27FC236}">
                <a16:creationId xmlns:a16="http://schemas.microsoft.com/office/drawing/2014/main" id="{CBDBA686-8E7D-3560-A9DF-F83295B5FF97}"/>
              </a:ext>
            </a:extLst>
          </p:cNvPr>
          <p:cNvSpPr>
            <a:spLocks noGrp="1"/>
          </p:cNvSpPr>
          <p:nvPr>
            <p:ph type="dt" sz="half" idx="10"/>
          </p:nvPr>
        </p:nvSpPr>
        <p:spPr/>
        <p:txBody>
          <a:bodyPr/>
          <a:lstStyle/>
          <a:p>
            <a:fld id="{2CB2C9BA-9F49-4668-B03D-C19CF1E513F6}" type="datetime1">
              <a:rPr lang="en-GB" noProof="0" smtClean="0"/>
              <a:t>9.6.2026</a:t>
            </a:fld>
            <a:endParaRPr lang="en-GB" noProof="0" dirty="0"/>
          </a:p>
        </p:txBody>
      </p:sp>
      <p:sp>
        <p:nvSpPr>
          <p:cNvPr id="4" name="Footer Placeholder 3">
            <a:extLst>
              <a:ext uri="{FF2B5EF4-FFF2-40B4-BE49-F238E27FC236}">
                <a16:creationId xmlns:a16="http://schemas.microsoft.com/office/drawing/2014/main" id="{7E311588-A67A-CBC8-8060-A427AA42C4D3}"/>
              </a:ext>
            </a:extLst>
          </p:cNvPr>
          <p:cNvSpPr>
            <a:spLocks noGrp="1"/>
          </p:cNvSpPr>
          <p:nvPr>
            <p:ph type="ftr" sz="quarter" idx="11"/>
          </p:nvPr>
        </p:nvSpPr>
        <p:spPr/>
        <p:txBody>
          <a:bodyPr/>
          <a:lstStyle/>
          <a:p>
            <a:r>
              <a:rPr lang="en-GB" noProof="0" dirty="0"/>
              <a:t>JYU Since 1863.</a:t>
            </a:r>
          </a:p>
        </p:txBody>
      </p:sp>
      <p:sp>
        <p:nvSpPr>
          <p:cNvPr id="5" name="Slide Number Placeholder 4">
            <a:extLst>
              <a:ext uri="{FF2B5EF4-FFF2-40B4-BE49-F238E27FC236}">
                <a16:creationId xmlns:a16="http://schemas.microsoft.com/office/drawing/2014/main" id="{16D29324-3441-E3E2-4539-37A3FD217520}"/>
              </a:ext>
            </a:extLst>
          </p:cNvPr>
          <p:cNvSpPr>
            <a:spLocks noGrp="1"/>
          </p:cNvSpPr>
          <p:nvPr>
            <p:ph type="sldNum" sz="quarter" idx="12"/>
          </p:nvPr>
        </p:nvSpPr>
        <p:spPr/>
        <p:txBody>
          <a:bodyPr/>
          <a:lstStyle/>
          <a:p>
            <a:fld id="{9E548902-A2E1-4711-A467-290FB9FE5D63}" type="slidenum">
              <a:rPr lang="en-GB" noProof="0" smtClean="0"/>
              <a:t>2</a:t>
            </a:fld>
            <a:endParaRPr lang="en-GB" noProof="0" dirty="0"/>
          </a:p>
        </p:txBody>
      </p:sp>
      <p:sp>
        <p:nvSpPr>
          <p:cNvPr id="6" name="Text Placeholder 5">
            <a:extLst>
              <a:ext uri="{FF2B5EF4-FFF2-40B4-BE49-F238E27FC236}">
                <a16:creationId xmlns:a16="http://schemas.microsoft.com/office/drawing/2014/main" id="{A486F363-EF7C-DB74-7A76-3825174F4481}"/>
              </a:ext>
            </a:extLst>
          </p:cNvPr>
          <p:cNvSpPr>
            <a:spLocks noGrp="1"/>
          </p:cNvSpPr>
          <p:nvPr>
            <p:ph type="body" sz="quarter" idx="13"/>
          </p:nvPr>
        </p:nvSpPr>
        <p:spPr/>
        <p:txBody>
          <a:bodyPr/>
          <a:lstStyle/>
          <a:p>
            <a:pPr marL="0" indent="0">
              <a:buNone/>
            </a:pPr>
            <a:r>
              <a:rPr lang="en-GB" sz="2800" noProof="0" dirty="0">
                <a:solidFill>
                  <a:schemeClr val="accent1"/>
                </a:solidFill>
              </a:rPr>
              <a:t>PART I: FROM MEGATRENDS TO TENSIONS</a:t>
            </a:r>
          </a:p>
          <a:p>
            <a:pPr marL="0" indent="0">
              <a:buNone/>
            </a:pPr>
            <a:r>
              <a:rPr lang="en-GB" sz="2800" noProof="0" dirty="0">
                <a:solidFill>
                  <a:schemeClr val="accent1"/>
                </a:solidFill>
              </a:rPr>
              <a:t>PART II: HIGHER EDUCATION – WHAT DOES ALL THIS MEAN</a:t>
            </a:r>
          </a:p>
          <a:p>
            <a:pPr marL="0" indent="0">
              <a:buNone/>
            </a:pPr>
            <a:r>
              <a:rPr lang="en-GB" sz="2800" noProof="0" dirty="0">
                <a:solidFill>
                  <a:schemeClr val="accent1"/>
                </a:solidFill>
              </a:rPr>
              <a:t>PART III: NOW WHAT?</a:t>
            </a:r>
          </a:p>
          <a:p>
            <a:pPr marL="0" indent="0">
              <a:buNone/>
            </a:pPr>
            <a:endParaRPr lang="en-GB" noProof="0" dirty="0">
              <a:solidFill>
                <a:schemeClr val="accent1"/>
              </a:solidFill>
            </a:endParaRPr>
          </a:p>
          <a:p>
            <a:pPr marL="0" indent="0">
              <a:buNone/>
            </a:pPr>
            <a:endParaRPr lang="en-GB" noProof="0" dirty="0">
              <a:solidFill>
                <a:schemeClr val="accent1"/>
              </a:solidFill>
            </a:endParaRPr>
          </a:p>
        </p:txBody>
      </p:sp>
    </p:spTree>
    <p:extLst>
      <p:ext uri="{BB962C8B-B14F-4D97-AF65-F5344CB8AC3E}">
        <p14:creationId xmlns:p14="http://schemas.microsoft.com/office/powerpoint/2010/main" val="30128051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6639D-66B9-03D6-3669-9598BC99BD1B}"/>
              </a:ext>
            </a:extLst>
          </p:cNvPr>
          <p:cNvSpPr>
            <a:spLocks noGrp="1"/>
          </p:cNvSpPr>
          <p:nvPr>
            <p:ph type="title"/>
          </p:nvPr>
        </p:nvSpPr>
        <p:spPr/>
        <p:txBody>
          <a:bodyPr/>
          <a:lstStyle/>
          <a:p>
            <a:r>
              <a:rPr lang="en-GB" noProof="0" dirty="0"/>
              <a:t>Provocation 2: Treat academic time as a scarce resource</a:t>
            </a:r>
          </a:p>
        </p:txBody>
      </p:sp>
      <p:sp>
        <p:nvSpPr>
          <p:cNvPr id="3" name="Date Placeholder 2">
            <a:extLst>
              <a:ext uri="{FF2B5EF4-FFF2-40B4-BE49-F238E27FC236}">
                <a16:creationId xmlns:a16="http://schemas.microsoft.com/office/drawing/2014/main" id="{D72F2F0F-F91E-9204-DC9A-9D6B07FDDE91}"/>
              </a:ext>
            </a:extLst>
          </p:cNvPr>
          <p:cNvSpPr>
            <a:spLocks noGrp="1"/>
          </p:cNvSpPr>
          <p:nvPr>
            <p:ph type="dt" sz="half" idx="10"/>
          </p:nvPr>
        </p:nvSpPr>
        <p:spPr/>
        <p:txBody>
          <a:bodyPr/>
          <a:lstStyle/>
          <a:p>
            <a:fld id="{2CB2C9BA-9F49-4668-B03D-C19CF1E513F6}" type="datetime1">
              <a:rPr lang="en-GB" noProof="0" smtClean="0"/>
              <a:t>9.6.2026</a:t>
            </a:fld>
            <a:endParaRPr lang="en-GB" noProof="0" dirty="0"/>
          </a:p>
        </p:txBody>
      </p:sp>
      <p:sp>
        <p:nvSpPr>
          <p:cNvPr id="4" name="Footer Placeholder 3">
            <a:extLst>
              <a:ext uri="{FF2B5EF4-FFF2-40B4-BE49-F238E27FC236}">
                <a16:creationId xmlns:a16="http://schemas.microsoft.com/office/drawing/2014/main" id="{704B7430-D0AC-11B3-3FDB-96014A8CDF20}"/>
              </a:ext>
            </a:extLst>
          </p:cNvPr>
          <p:cNvSpPr>
            <a:spLocks noGrp="1"/>
          </p:cNvSpPr>
          <p:nvPr>
            <p:ph type="ftr" sz="quarter" idx="11"/>
          </p:nvPr>
        </p:nvSpPr>
        <p:spPr/>
        <p:txBody>
          <a:bodyPr/>
          <a:lstStyle/>
          <a:p>
            <a:r>
              <a:rPr lang="en-GB" noProof="0" dirty="0"/>
              <a:t>JYU Since 1863.</a:t>
            </a:r>
          </a:p>
        </p:txBody>
      </p:sp>
      <p:sp>
        <p:nvSpPr>
          <p:cNvPr id="5" name="Slide Number Placeholder 4">
            <a:extLst>
              <a:ext uri="{FF2B5EF4-FFF2-40B4-BE49-F238E27FC236}">
                <a16:creationId xmlns:a16="http://schemas.microsoft.com/office/drawing/2014/main" id="{AD0350AF-74FD-CFF7-2B88-F7C5BD8479DB}"/>
              </a:ext>
            </a:extLst>
          </p:cNvPr>
          <p:cNvSpPr>
            <a:spLocks noGrp="1"/>
          </p:cNvSpPr>
          <p:nvPr>
            <p:ph type="sldNum" sz="quarter" idx="12"/>
          </p:nvPr>
        </p:nvSpPr>
        <p:spPr/>
        <p:txBody>
          <a:bodyPr/>
          <a:lstStyle/>
          <a:p>
            <a:fld id="{9E548902-A2E1-4711-A467-290FB9FE5D63}" type="slidenum">
              <a:rPr lang="en-GB" noProof="0" smtClean="0"/>
              <a:t>20</a:t>
            </a:fld>
            <a:endParaRPr lang="en-GB" noProof="0" dirty="0"/>
          </a:p>
        </p:txBody>
      </p:sp>
      <p:sp>
        <p:nvSpPr>
          <p:cNvPr id="6" name="Text Placeholder 5">
            <a:extLst>
              <a:ext uri="{FF2B5EF4-FFF2-40B4-BE49-F238E27FC236}">
                <a16:creationId xmlns:a16="http://schemas.microsoft.com/office/drawing/2014/main" id="{30E6D7F1-AA3B-3EEE-FF10-4BEF77F442D8}"/>
              </a:ext>
            </a:extLst>
          </p:cNvPr>
          <p:cNvSpPr>
            <a:spLocks noGrp="1"/>
          </p:cNvSpPr>
          <p:nvPr>
            <p:ph type="body" sz="quarter" idx="13"/>
          </p:nvPr>
        </p:nvSpPr>
        <p:spPr/>
        <p:txBody>
          <a:bodyPr/>
          <a:lstStyle/>
          <a:p>
            <a:r>
              <a:rPr lang="en-GB" b="1" noProof="0" dirty="0">
                <a:solidFill>
                  <a:schemeClr val="accent1"/>
                </a:solidFill>
              </a:rPr>
              <a:t>TIME</a:t>
            </a:r>
            <a:r>
              <a:rPr lang="en-GB" noProof="0" dirty="0">
                <a:solidFill>
                  <a:schemeClr val="accent1"/>
                </a:solidFill>
              </a:rPr>
              <a:t> is the most limited resource in universities AND YET, it is treated as infinitely flexible</a:t>
            </a:r>
          </a:p>
          <a:p>
            <a:pPr lvl="1"/>
            <a:r>
              <a:rPr lang="en-GB" noProof="0" dirty="0">
                <a:solidFill>
                  <a:schemeClr val="accent1"/>
                </a:solidFill>
              </a:rPr>
              <a:t>Administrative expansion, coordination and planning demands, strategic work: They all consume time</a:t>
            </a:r>
          </a:p>
          <a:p>
            <a:pPr lvl="1"/>
            <a:r>
              <a:rPr lang="en-GB" noProof="0" dirty="0">
                <a:solidFill>
                  <a:schemeClr val="accent1"/>
                </a:solidFill>
              </a:rPr>
              <a:t>Question which is asked </a:t>
            </a:r>
            <a:r>
              <a:rPr lang="en-GB" b="1" noProof="0" dirty="0">
                <a:solidFill>
                  <a:schemeClr val="accent1"/>
                </a:solidFill>
              </a:rPr>
              <a:t>all the time </a:t>
            </a:r>
            <a:r>
              <a:rPr lang="en-GB" noProof="0" dirty="0">
                <a:solidFill>
                  <a:schemeClr val="accent1"/>
                </a:solidFill>
              </a:rPr>
              <a:t>(by non-academic staff): ”</a:t>
            </a:r>
            <a:r>
              <a:rPr lang="en-GB" i="1" noProof="0" dirty="0">
                <a:solidFill>
                  <a:schemeClr val="accent1"/>
                </a:solidFill>
              </a:rPr>
              <a:t>How do we improve systems to </a:t>
            </a:r>
            <a:r>
              <a:rPr lang="en-GB" i="1" noProof="0" dirty="0" err="1">
                <a:solidFill>
                  <a:schemeClr val="accent1"/>
                </a:solidFill>
              </a:rPr>
              <a:t>becaome</a:t>
            </a:r>
            <a:r>
              <a:rPr lang="en-GB" i="1" noProof="0" dirty="0">
                <a:solidFill>
                  <a:schemeClr val="accent1"/>
                </a:solidFill>
              </a:rPr>
              <a:t> more efficient</a:t>
            </a:r>
            <a:r>
              <a:rPr lang="en-GB" noProof="0" dirty="0">
                <a:solidFill>
                  <a:schemeClr val="accent1"/>
                </a:solidFill>
              </a:rPr>
              <a:t>”</a:t>
            </a:r>
          </a:p>
          <a:p>
            <a:endParaRPr lang="en-GB" noProof="0" dirty="0">
              <a:solidFill>
                <a:schemeClr val="accent1"/>
              </a:solidFill>
            </a:endParaRPr>
          </a:p>
          <a:p>
            <a:r>
              <a:rPr lang="en-GB" noProof="0" dirty="0">
                <a:solidFill>
                  <a:schemeClr val="accent1"/>
                </a:solidFill>
              </a:rPr>
              <a:t>It is a wrong question. Instead, the key question to ask is: </a:t>
            </a:r>
            <a:r>
              <a:rPr lang="en-GB" b="1" i="1" noProof="0" dirty="0">
                <a:solidFill>
                  <a:schemeClr val="accent1"/>
                </a:solidFill>
              </a:rPr>
              <a:t>How do we protect time for thinking, research, and meaningful teaching (especially in the era of the AI)</a:t>
            </a:r>
          </a:p>
          <a:p>
            <a:endParaRPr lang="en-GB" b="1" i="1" noProof="0" dirty="0">
              <a:solidFill>
                <a:schemeClr val="accent1"/>
              </a:solidFill>
            </a:endParaRPr>
          </a:p>
          <a:p>
            <a:r>
              <a:rPr lang="en-GB" noProof="0" dirty="0">
                <a:solidFill>
                  <a:schemeClr val="accent1"/>
                </a:solidFill>
              </a:rPr>
              <a:t>Danger: If we fail this, we will undermine the core activities that justify the existence of universities</a:t>
            </a:r>
          </a:p>
          <a:p>
            <a:pPr marL="0" indent="0">
              <a:buNone/>
            </a:pPr>
            <a:endParaRPr lang="en-GB" b="1" noProof="0" dirty="0">
              <a:solidFill>
                <a:schemeClr val="accent1"/>
              </a:solidFill>
            </a:endParaRPr>
          </a:p>
          <a:p>
            <a:endParaRPr lang="en-GB" noProof="0" dirty="0">
              <a:solidFill>
                <a:schemeClr val="accent1"/>
              </a:solidFill>
            </a:endParaRPr>
          </a:p>
        </p:txBody>
      </p:sp>
    </p:spTree>
    <p:extLst>
      <p:ext uri="{BB962C8B-B14F-4D97-AF65-F5344CB8AC3E}">
        <p14:creationId xmlns:p14="http://schemas.microsoft.com/office/powerpoint/2010/main" val="8761477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arn(inVertical)">
                                      <p:cBhvr>
                                        <p:cTn id="19" dur="50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randombar(horizontal)">
                                      <p:cBhvr>
                                        <p:cTn id="24"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EADD7-0644-DF81-925E-85C23E0889AB}"/>
              </a:ext>
            </a:extLst>
          </p:cNvPr>
          <p:cNvSpPr>
            <a:spLocks noGrp="1"/>
          </p:cNvSpPr>
          <p:nvPr>
            <p:ph type="title"/>
          </p:nvPr>
        </p:nvSpPr>
        <p:spPr/>
        <p:txBody>
          <a:bodyPr/>
          <a:lstStyle/>
          <a:p>
            <a:r>
              <a:rPr lang="en-GB" noProof="0" dirty="0"/>
              <a:t>Provocation 3: Define what humans do better than AI</a:t>
            </a:r>
          </a:p>
        </p:txBody>
      </p:sp>
      <p:sp>
        <p:nvSpPr>
          <p:cNvPr id="3" name="Date Placeholder 2">
            <a:extLst>
              <a:ext uri="{FF2B5EF4-FFF2-40B4-BE49-F238E27FC236}">
                <a16:creationId xmlns:a16="http://schemas.microsoft.com/office/drawing/2014/main" id="{C2993D5F-1782-A0A6-C340-E5CC1B2B3389}"/>
              </a:ext>
            </a:extLst>
          </p:cNvPr>
          <p:cNvSpPr>
            <a:spLocks noGrp="1"/>
          </p:cNvSpPr>
          <p:nvPr>
            <p:ph type="dt" sz="half" idx="10"/>
          </p:nvPr>
        </p:nvSpPr>
        <p:spPr/>
        <p:txBody>
          <a:bodyPr/>
          <a:lstStyle/>
          <a:p>
            <a:fld id="{2CB2C9BA-9F49-4668-B03D-C19CF1E513F6}" type="datetime1">
              <a:rPr lang="en-GB" noProof="0" smtClean="0"/>
              <a:t>9.6.2026</a:t>
            </a:fld>
            <a:endParaRPr lang="en-GB" noProof="0" dirty="0"/>
          </a:p>
        </p:txBody>
      </p:sp>
      <p:sp>
        <p:nvSpPr>
          <p:cNvPr id="4" name="Footer Placeholder 3">
            <a:extLst>
              <a:ext uri="{FF2B5EF4-FFF2-40B4-BE49-F238E27FC236}">
                <a16:creationId xmlns:a16="http://schemas.microsoft.com/office/drawing/2014/main" id="{1DA14D39-699C-A90D-0A3B-74A81D49E7AA}"/>
              </a:ext>
            </a:extLst>
          </p:cNvPr>
          <p:cNvSpPr>
            <a:spLocks noGrp="1"/>
          </p:cNvSpPr>
          <p:nvPr>
            <p:ph type="ftr" sz="quarter" idx="11"/>
          </p:nvPr>
        </p:nvSpPr>
        <p:spPr/>
        <p:txBody>
          <a:bodyPr/>
          <a:lstStyle/>
          <a:p>
            <a:r>
              <a:rPr lang="en-GB" noProof="0" dirty="0"/>
              <a:t>JYU Since 1863.</a:t>
            </a:r>
          </a:p>
        </p:txBody>
      </p:sp>
      <p:sp>
        <p:nvSpPr>
          <p:cNvPr id="5" name="Slide Number Placeholder 4">
            <a:extLst>
              <a:ext uri="{FF2B5EF4-FFF2-40B4-BE49-F238E27FC236}">
                <a16:creationId xmlns:a16="http://schemas.microsoft.com/office/drawing/2014/main" id="{0B52002C-B8B2-232B-1C65-24BC3D5DA5B4}"/>
              </a:ext>
            </a:extLst>
          </p:cNvPr>
          <p:cNvSpPr>
            <a:spLocks noGrp="1"/>
          </p:cNvSpPr>
          <p:nvPr>
            <p:ph type="sldNum" sz="quarter" idx="12"/>
          </p:nvPr>
        </p:nvSpPr>
        <p:spPr/>
        <p:txBody>
          <a:bodyPr/>
          <a:lstStyle/>
          <a:p>
            <a:fld id="{9E548902-A2E1-4711-A467-290FB9FE5D63}" type="slidenum">
              <a:rPr lang="en-GB" noProof="0" smtClean="0"/>
              <a:t>21</a:t>
            </a:fld>
            <a:endParaRPr lang="en-GB" noProof="0" dirty="0"/>
          </a:p>
        </p:txBody>
      </p:sp>
      <p:sp>
        <p:nvSpPr>
          <p:cNvPr id="6" name="Text Placeholder 5">
            <a:extLst>
              <a:ext uri="{FF2B5EF4-FFF2-40B4-BE49-F238E27FC236}">
                <a16:creationId xmlns:a16="http://schemas.microsoft.com/office/drawing/2014/main" id="{8D156111-76FA-AB31-83B2-FE3D99EF0FF0}"/>
              </a:ext>
            </a:extLst>
          </p:cNvPr>
          <p:cNvSpPr>
            <a:spLocks noGrp="1"/>
          </p:cNvSpPr>
          <p:nvPr>
            <p:ph type="body" sz="quarter" idx="13"/>
          </p:nvPr>
        </p:nvSpPr>
        <p:spPr>
          <a:xfrm>
            <a:off x="623887" y="1340768"/>
            <a:ext cx="7681448" cy="5256584"/>
          </a:xfrm>
        </p:spPr>
        <p:txBody>
          <a:bodyPr/>
          <a:lstStyle/>
          <a:p>
            <a:r>
              <a:rPr lang="en-GB" noProof="0" dirty="0">
                <a:solidFill>
                  <a:schemeClr val="accent1"/>
                </a:solidFill>
                <a:sym typeface="Wingdings" panose="05000000000000000000" pitchFamily="2" charset="2"/>
              </a:rPr>
              <a:t>AI can process information faster, generate text easily, support analysis OR be used as a tool to pass exams, tests etc…</a:t>
            </a:r>
          </a:p>
          <a:p>
            <a:r>
              <a:rPr lang="en-GB" noProof="0" dirty="0">
                <a:solidFill>
                  <a:schemeClr val="accent1"/>
                </a:solidFill>
                <a:sym typeface="Wingdings" panose="05000000000000000000" pitchFamily="2" charset="2"/>
              </a:rPr>
              <a:t>Universities must clarify (and not just with ”instructions how to use AI”):</a:t>
            </a:r>
          </a:p>
          <a:p>
            <a:r>
              <a:rPr lang="en-GB" b="1" noProof="0" dirty="0">
                <a:solidFill>
                  <a:schemeClr val="accent1"/>
                </a:solidFill>
                <a:sym typeface="Wingdings" panose="05000000000000000000" pitchFamily="2" charset="2"/>
              </a:rPr>
              <a:t>What is uniquely human and uniquely academic</a:t>
            </a:r>
          </a:p>
          <a:p>
            <a:pPr lvl="1"/>
            <a:r>
              <a:rPr lang="en-GB" noProof="0" dirty="0">
                <a:solidFill>
                  <a:schemeClr val="accent1"/>
                </a:solidFill>
                <a:sym typeface="Wingdings" panose="05000000000000000000" pitchFamily="2" charset="2"/>
              </a:rPr>
              <a:t>My take: it’s a community of people investing in learning through personal contact, judgement &amp; reasoning through deliberation, challenging accepted ideas and testing new ones. Intellectual courage. </a:t>
            </a:r>
          </a:p>
          <a:p>
            <a:pPr lvl="1"/>
            <a:endParaRPr lang="en-GB" noProof="0" dirty="0">
              <a:solidFill>
                <a:schemeClr val="accent1"/>
              </a:solidFill>
              <a:sym typeface="Wingdings" panose="05000000000000000000" pitchFamily="2" charset="2"/>
            </a:endParaRPr>
          </a:p>
          <a:p>
            <a:r>
              <a:rPr lang="en-GB" noProof="0" dirty="0">
                <a:solidFill>
                  <a:schemeClr val="accent1"/>
                </a:solidFill>
                <a:sym typeface="Wingdings" panose="05000000000000000000" pitchFamily="2" charset="2"/>
              </a:rPr>
              <a:t>Danger: If we fail to think this through we risk creating a model where universities compete with technologies on the wrong terms – certainly on terms not defined by universities themselves</a:t>
            </a:r>
          </a:p>
        </p:txBody>
      </p:sp>
      <p:pic>
        <p:nvPicPr>
          <p:cNvPr id="8" name="Picture 7">
            <a:extLst>
              <a:ext uri="{FF2B5EF4-FFF2-40B4-BE49-F238E27FC236}">
                <a16:creationId xmlns:a16="http://schemas.microsoft.com/office/drawing/2014/main" id="{19C4A5A0-778E-0B52-8936-5ECCDD2336F8}"/>
              </a:ext>
            </a:extLst>
          </p:cNvPr>
          <p:cNvPicPr>
            <a:picLocks noChangeAspect="1"/>
          </p:cNvPicPr>
          <p:nvPr/>
        </p:nvPicPr>
        <p:blipFill>
          <a:blip r:embed="rId3"/>
          <a:stretch>
            <a:fillRect/>
          </a:stretch>
        </p:blipFill>
        <p:spPr>
          <a:xfrm>
            <a:off x="8496679" y="2636912"/>
            <a:ext cx="3695321" cy="3503712"/>
          </a:xfrm>
          <a:prstGeom prst="rect">
            <a:avLst/>
          </a:prstGeom>
        </p:spPr>
      </p:pic>
      <p:sp>
        <p:nvSpPr>
          <p:cNvPr id="11" name="TextBox 10">
            <a:extLst>
              <a:ext uri="{FF2B5EF4-FFF2-40B4-BE49-F238E27FC236}">
                <a16:creationId xmlns:a16="http://schemas.microsoft.com/office/drawing/2014/main" id="{B258E6EF-96B2-839A-8B82-AB14583D72BF}"/>
              </a:ext>
            </a:extLst>
          </p:cNvPr>
          <p:cNvSpPr txBox="1"/>
          <p:nvPr/>
        </p:nvSpPr>
        <p:spPr>
          <a:xfrm>
            <a:off x="8496679" y="1198493"/>
            <a:ext cx="3695321" cy="1323439"/>
          </a:xfrm>
          <a:prstGeom prst="rect">
            <a:avLst/>
          </a:prstGeom>
          <a:noFill/>
        </p:spPr>
        <p:txBody>
          <a:bodyPr wrap="square" rtlCol="0">
            <a:spAutoFit/>
          </a:bodyPr>
          <a:lstStyle/>
          <a:p>
            <a:r>
              <a:rPr lang="en-GB" sz="1600" i="1" noProof="0" dirty="0">
                <a:solidFill>
                  <a:schemeClr val="accent1"/>
                </a:solidFill>
              </a:rPr>
              <a:t>“A Yle journalist enrolled as a student in three universities of applied sciences. It turned out that remote courses in the healthcare field are really easy to pass by cheating with AI.”</a:t>
            </a:r>
          </a:p>
        </p:txBody>
      </p:sp>
      <p:sp>
        <p:nvSpPr>
          <p:cNvPr id="12" name="TextBox 11">
            <a:extLst>
              <a:ext uri="{FF2B5EF4-FFF2-40B4-BE49-F238E27FC236}">
                <a16:creationId xmlns:a16="http://schemas.microsoft.com/office/drawing/2014/main" id="{315996BD-277A-EE09-57E5-6DD0CB4D5E5A}"/>
              </a:ext>
            </a:extLst>
          </p:cNvPr>
          <p:cNvSpPr txBox="1"/>
          <p:nvPr/>
        </p:nvSpPr>
        <p:spPr>
          <a:xfrm>
            <a:off x="10560496" y="5013176"/>
            <a:ext cx="1440160" cy="646331"/>
          </a:xfrm>
          <a:prstGeom prst="rect">
            <a:avLst/>
          </a:prstGeom>
          <a:noFill/>
        </p:spPr>
        <p:txBody>
          <a:bodyPr wrap="square" rtlCol="0">
            <a:spAutoFit/>
          </a:bodyPr>
          <a:lstStyle/>
          <a:p>
            <a:r>
              <a:rPr lang="en-GB" sz="1200" noProof="0" dirty="0">
                <a:solidFill>
                  <a:schemeClr val="bg1"/>
                </a:solidFill>
              </a:rPr>
              <a:t>Yle, 5.6.2026 (https://yle.fi/a/74-20224850)</a:t>
            </a:r>
          </a:p>
        </p:txBody>
      </p:sp>
    </p:spTree>
    <p:extLst>
      <p:ext uri="{BB962C8B-B14F-4D97-AF65-F5344CB8AC3E}">
        <p14:creationId xmlns:p14="http://schemas.microsoft.com/office/powerpoint/2010/main" val="13477014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randombar(horizontal)">
                                      <p:cBhvr>
                                        <p:cTn id="25"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EC1C7-B75E-F347-2468-F9FA9D4684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BDF14C-F1B7-99BA-82E7-6BD6691843DB}"/>
              </a:ext>
            </a:extLst>
          </p:cNvPr>
          <p:cNvSpPr>
            <a:spLocks noGrp="1"/>
          </p:cNvSpPr>
          <p:nvPr>
            <p:ph type="title"/>
          </p:nvPr>
        </p:nvSpPr>
        <p:spPr>
          <a:xfrm>
            <a:off x="623888" y="476250"/>
            <a:ext cx="5328096" cy="1080542"/>
          </a:xfrm>
        </p:spPr>
        <p:txBody>
          <a:bodyPr anchor="t">
            <a:normAutofit/>
          </a:bodyPr>
          <a:lstStyle/>
          <a:p>
            <a:r>
              <a:rPr lang="en-GB" noProof="0" dirty="0"/>
              <a:t>Final provocation: Re-</a:t>
            </a:r>
            <a:r>
              <a:rPr lang="en-GB" noProof="0" dirty="0" err="1"/>
              <a:t>centering</a:t>
            </a:r>
            <a:r>
              <a:rPr lang="en-GB" noProof="0" dirty="0"/>
              <a:t> the mission</a:t>
            </a:r>
          </a:p>
        </p:txBody>
      </p:sp>
      <p:sp>
        <p:nvSpPr>
          <p:cNvPr id="6" name="Text Placeholder 5">
            <a:extLst>
              <a:ext uri="{FF2B5EF4-FFF2-40B4-BE49-F238E27FC236}">
                <a16:creationId xmlns:a16="http://schemas.microsoft.com/office/drawing/2014/main" id="{BEAF2CB3-9DD3-ED4A-0548-D48B3FEC56E7}"/>
              </a:ext>
            </a:extLst>
          </p:cNvPr>
          <p:cNvSpPr>
            <a:spLocks noGrp="1"/>
          </p:cNvSpPr>
          <p:nvPr>
            <p:ph idx="1"/>
          </p:nvPr>
        </p:nvSpPr>
        <p:spPr>
          <a:xfrm>
            <a:off x="623888" y="1773239"/>
            <a:ext cx="5328096" cy="4392612"/>
          </a:xfrm>
        </p:spPr>
        <p:txBody>
          <a:bodyPr anchor="t">
            <a:normAutofit/>
          </a:bodyPr>
          <a:lstStyle/>
          <a:p>
            <a:r>
              <a:rPr lang="en-GB" noProof="0" dirty="0">
                <a:solidFill>
                  <a:schemeClr val="accent1"/>
                </a:solidFill>
              </a:rPr>
              <a:t>At the core, universities exist to:</a:t>
            </a:r>
          </a:p>
          <a:p>
            <a:pPr lvl="1"/>
            <a:r>
              <a:rPr lang="en-GB" noProof="0" dirty="0">
                <a:solidFill>
                  <a:schemeClr val="accent1"/>
                </a:solidFill>
              </a:rPr>
              <a:t>Create knowledge (research)</a:t>
            </a:r>
          </a:p>
          <a:p>
            <a:pPr lvl="1"/>
            <a:r>
              <a:rPr lang="en-GB" noProof="0" dirty="0">
                <a:solidFill>
                  <a:schemeClr val="accent1"/>
                </a:solidFill>
              </a:rPr>
              <a:t>Transmit knowledge (teaching)</a:t>
            </a:r>
          </a:p>
          <a:p>
            <a:pPr lvl="1"/>
            <a:r>
              <a:rPr lang="en-GB" noProof="0" dirty="0">
                <a:solidFill>
                  <a:schemeClr val="accent1"/>
                </a:solidFill>
              </a:rPr>
              <a:t>Critically engage with society (outreach)</a:t>
            </a:r>
          </a:p>
          <a:p>
            <a:r>
              <a:rPr lang="en-GB" noProof="0" dirty="0">
                <a:solidFill>
                  <a:schemeClr val="accent1"/>
                </a:solidFill>
              </a:rPr>
              <a:t>These functions are increasingly challenged, but lets stop here and phrase this differently:</a:t>
            </a:r>
          </a:p>
        </p:txBody>
      </p:sp>
      <p:pic>
        <p:nvPicPr>
          <p:cNvPr id="8" name="Picture 7">
            <a:extLst>
              <a:ext uri="{FF2B5EF4-FFF2-40B4-BE49-F238E27FC236}">
                <a16:creationId xmlns:a16="http://schemas.microsoft.com/office/drawing/2014/main" id="{B9C17ECC-AECA-5BDC-042B-605114BFD575}"/>
              </a:ext>
            </a:extLst>
          </p:cNvPr>
          <p:cNvPicPr>
            <a:picLocks noChangeAspect="1"/>
          </p:cNvPicPr>
          <p:nvPr/>
        </p:nvPicPr>
        <p:blipFill>
          <a:blip r:embed="rId2">
            <a:extLst>
              <a:ext uri="{28A0092B-C50C-407E-A947-70E740481C1C}">
                <a14:useLocalDpi xmlns:a14="http://schemas.microsoft.com/office/drawing/2010/main" val="0"/>
              </a:ext>
            </a:extLst>
          </a:blip>
          <a:srcRect t="10415" r="-1" b="-1"/>
          <a:stretch>
            <a:fillRect/>
          </a:stretch>
        </p:blipFill>
        <p:spPr>
          <a:xfrm>
            <a:off x="6240016" y="10"/>
            <a:ext cx="5951984" cy="685799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noFill/>
        </p:spPr>
      </p:pic>
      <p:sp>
        <p:nvSpPr>
          <p:cNvPr id="13" name="Text Placeholder 4">
            <a:extLst>
              <a:ext uri="{FF2B5EF4-FFF2-40B4-BE49-F238E27FC236}">
                <a16:creationId xmlns:a16="http://schemas.microsoft.com/office/drawing/2014/main" id="{B41D3A36-C122-6363-F142-22738573B9C0}"/>
              </a:ext>
            </a:extLst>
          </p:cNvPr>
          <p:cNvSpPr>
            <a:spLocks noGrp="1"/>
          </p:cNvSpPr>
          <p:nvPr>
            <p:ph type="body" sz="quarter" idx="19"/>
          </p:nvPr>
        </p:nvSpPr>
        <p:spPr>
          <a:xfrm>
            <a:off x="11251313" y="476250"/>
            <a:ext cx="316800" cy="720000"/>
          </a:xfrm>
        </p:spPr>
        <p:txBody>
          <a:bodyPr/>
          <a:lstStyle/>
          <a:p>
            <a:endParaRPr lang="en-GB" noProof="0" dirty="0"/>
          </a:p>
        </p:txBody>
      </p:sp>
      <p:sp>
        <p:nvSpPr>
          <p:cNvPr id="3" name="Date Placeholder 2">
            <a:extLst>
              <a:ext uri="{FF2B5EF4-FFF2-40B4-BE49-F238E27FC236}">
                <a16:creationId xmlns:a16="http://schemas.microsoft.com/office/drawing/2014/main" id="{7D21A984-74AF-0764-66B8-A3DAC4286537}"/>
              </a:ext>
            </a:extLst>
          </p:cNvPr>
          <p:cNvSpPr>
            <a:spLocks noGrp="1"/>
          </p:cNvSpPr>
          <p:nvPr>
            <p:ph type="dt" sz="half" idx="20"/>
          </p:nvPr>
        </p:nvSpPr>
        <p:spPr>
          <a:xfrm>
            <a:off x="1055440" y="6381329"/>
            <a:ext cx="5040560" cy="216024"/>
          </a:xfrm>
        </p:spPr>
        <p:txBody>
          <a:bodyPr anchor="ctr">
            <a:normAutofit/>
          </a:bodyPr>
          <a:lstStyle/>
          <a:p>
            <a:pPr>
              <a:spcAft>
                <a:spcPts val="600"/>
              </a:spcAft>
            </a:pPr>
            <a:fld id="{2CB2C9BA-9F49-4668-B03D-C19CF1E513F6}" type="datetime1">
              <a:rPr lang="en-GB" noProof="0" smtClean="0"/>
              <a:pPr>
                <a:spcAft>
                  <a:spcPts val="600"/>
                </a:spcAft>
              </a:pPr>
              <a:t>9.6.2026</a:t>
            </a:fld>
            <a:endParaRPr lang="en-GB" noProof="0" dirty="0"/>
          </a:p>
        </p:txBody>
      </p:sp>
      <p:sp>
        <p:nvSpPr>
          <p:cNvPr id="4" name="Footer Placeholder 3">
            <a:extLst>
              <a:ext uri="{FF2B5EF4-FFF2-40B4-BE49-F238E27FC236}">
                <a16:creationId xmlns:a16="http://schemas.microsoft.com/office/drawing/2014/main" id="{198E2BB5-1D36-BC78-9C3B-A44B3E102530}"/>
              </a:ext>
            </a:extLst>
          </p:cNvPr>
          <p:cNvSpPr>
            <a:spLocks noGrp="1"/>
          </p:cNvSpPr>
          <p:nvPr>
            <p:ph type="ftr" sz="quarter" idx="21"/>
          </p:nvPr>
        </p:nvSpPr>
        <p:spPr>
          <a:xfrm>
            <a:off x="6096000" y="6381329"/>
            <a:ext cx="5472113" cy="216023"/>
          </a:xfrm>
        </p:spPr>
        <p:txBody>
          <a:bodyPr anchor="ctr">
            <a:normAutofit/>
          </a:bodyPr>
          <a:lstStyle/>
          <a:p>
            <a:pPr>
              <a:spcAft>
                <a:spcPts val="600"/>
              </a:spcAft>
            </a:pPr>
            <a:r>
              <a:rPr lang="en-GB" noProof="0" dirty="0"/>
              <a:t>JYU Since 1863.</a:t>
            </a:r>
          </a:p>
        </p:txBody>
      </p:sp>
      <p:sp>
        <p:nvSpPr>
          <p:cNvPr id="5" name="Slide Number Placeholder 4">
            <a:extLst>
              <a:ext uri="{FF2B5EF4-FFF2-40B4-BE49-F238E27FC236}">
                <a16:creationId xmlns:a16="http://schemas.microsoft.com/office/drawing/2014/main" id="{F0C44C94-307D-D5F8-1882-C9ED84021B78}"/>
              </a:ext>
            </a:extLst>
          </p:cNvPr>
          <p:cNvSpPr>
            <a:spLocks noGrp="1"/>
          </p:cNvSpPr>
          <p:nvPr>
            <p:ph type="sldNum" sz="quarter" idx="22"/>
          </p:nvPr>
        </p:nvSpPr>
        <p:spPr>
          <a:xfrm>
            <a:off x="623888" y="6381551"/>
            <a:ext cx="431998" cy="215801"/>
          </a:xfrm>
        </p:spPr>
        <p:txBody>
          <a:bodyPr anchor="ctr">
            <a:normAutofit/>
          </a:bodyPr>
          <a:lstStyle/>
          <a:p>
            <a:pPr>
              <a:spcAft>
                <a:spcPts val="600"/>
              </a:spcAft>
            </a:pPr>
            <a:fld id="{9E548902-A2E1-4711-A467-290FB9FE5D63}" type="slidenum">
              <a:rPr lang="en-GB" noProof="0" smtClean="0"/>
              <a:pPr>
                <a:spcAft>
                  <a:spcPts val="600"/>
                </a:spcAft>
              </a:pPr>
              <a:t>22</a:t>
            </a:fld>
            <a:endParaRPr lang="en-GB" noProof="0" dirty="0"/>
          </a:p>
        </p:txBody>
      </p:sp>
    </p:spTree>
    <p:extLst>
      <p:ext uri="{BB962C8B-B14F-4D97-AF65-F5344CB8AC3E}">
        <p14:creationId xmlns:p14="http://schemas.microsoft.com/office/powerpoint/2010/main" val="584345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49B3B-E0A9-5BE1-552F-74EF4359943B}"/>
              </a:ext>
            </a:extLst>
          </p:cNvPr>
          <p:cNvSpPr>
            <a:spLocks noGrp="1"/>
          </p:cNvSpPr>
          <p:nvPr>
            <p:ph type="title"/>
          </p:nvPr>
        </p:nvSpPr>
        <p:spPr>
          <a:xfrm>
            <a:off x="623888" y="476250"/>
            <a:ext cx="5328096" cy="1080542"/>
          </a:xfrm>
        </p:spPr>
        <p:txBody>
          <a:bodyPr anchor="t">
            <a:normAutofit/>
          </a:bodyPr>
          <a:lstStyle/>
          <a:p>
            <a:r>
              <a:rPr lang="en-GB" noProof="0" dirty="0"/>
              <a:t>Final provocation: Re-</a:t>
            </a:r>
            <a:r>
              <a:rPr lang="en-GB" noProof="0" dirty="0" err="1"/>
              <a:t>centering</a:t>
            </a:r>
            <a:r>
              <a:rPr lang="en-GB" noProof="0" dirty="0"/>
              <a:t> the mission</a:t>
            </a:r>
          </a:p>
        </p:txBody>
      </p:sp>
      <p:sp>
        <p:nvSpPr>
          <p:cNvPr id="6" name="Text Placeholder 5">
            <a:extLst>
              <a:ext uri="{FF2B5EF4-FFF2-40B4-BE49-F238E27FC236}">
                <a16:creationId xmlns:a16="http://schemas.microsoft.com/office/drawing/2014/main" id="{6D69AE65-6A14-E747-515E-1800678D8DCA}"/>
              </a:ext>
            </a:extLst>
          </p:cNvPr>
          <p:cNvSpPr>
            <a:spLocks noGrp="1"/>
          </p:cNvSpPr>
          <p:nvPr>
            <p:ph idx="1"/>
          </p:nvPr>
        </p:nvSpPr>
        <p:spPr>
          <a:xfrm>
            <a:off x="623888" y="1773239"/>
            <a:ext cx="5328096" cy="4392612"/>
          </a:xfrm>
        </p:spPr>
        <p:txBody>
          <a:bodyPr anchor="t">
            <a:normAutofit/>
          </a:bodyPr>
          <a:lstStyle/>
          <a:p>
            <a:r>
              <a:rPr lang="en-GB" noProof="0" dirty="0">
                <a:solidFill>
                  <a:schemeClr val="accent1"/>
                </a:solidFill>
              </a:rPr>
              <a:t>Let’s imagine that universities disappear tomorrow</a:t>
            </a:r>
          </a:p>
          <a:p>
            <a:r>
              <a:rPr lang="en-GB" noProof="0" dirty="0">
                <a:solidFill>
                  <a:schemeClr val="accent1"/>
                </a:solidFill>
              </a:rPr>
              <a:t>Society would have to re-build their basic functions asap:</a:t>
            </a:r>
          </a:p>
          <a:p>
            <a:r>
              <a:rPr lang="en-GB" noProof="0" dirty="0">
                <a:solidFill>
                  <a:schemeClr val="accent1"/>
                </a:solidFill>
              </a:rPr>
              <a:t>But which functions would it build? Would all functions be re-build or would some functions just disappear unnoticed? </a:t>
            </a:r>
          </a:p>
          <a:p>
            <a:r>
              <a:rPr lang="en-GB" noProof="0" dirty="0">
                <a:solidFill>
                  <a:schemeClr val="accent1"/>
                </a:solidFill>
              </a:rPr>
              <a:t>So, I close with this thought:</a:t>
            </a:r>
          </a:p>
          <a:p>
            <a:endParaRPr lang="en-GB" noProof="0" dirty="0">
              <a:solidFill>
                <a:schemeClr val="accent1"/>
              </a:solidFill>
            </a:endParaRPr>
          </a:p>
          <a:p>
            <a:pPr>
              <a:buFont typeface="Wingdings" panose="05000000000000000000" pitchFamily="2" charset="2"/>
              <a:buChar char="Ø"/>
            </a:pPr>
            <a:r>
              <a:rPr lang="en-GB" b="1" noProof="0" dirty="0">
                <a:solidFill>
                  <a:schemeClr val="accent1"/>
                </a:solidFill>
              </a:rPr>
              <a:t>Our primary question should NOT be ”How do we manage universities better?” BUT </a:t>
            </a:r>
          </a:p>
          <a:p>
            <a:pPr>
              <a:buFont typeface="Wingdings" panose="05000000000000000000" pitchFamily="2" charset="2"/>
              <a:buChar char="Ø"/>
            </a:pPr>
            <a:r>
              <a:rPr lang="en-GB" b="1" noProof="0" dirty="0">
                <a:solidFill>
                  <a:schemeClr val="accent1"/>
                </a:solidFill>
              </a:rPr>
              <a:t>”What is essential”.  </a:t>
            </a:r>
          </a:p>
        </p:txBody>
      </p:sp>
      <p:pic>
        <p:nvPicPr>
          <p:cNvPr id="8" name="Picture 7">
            <a:extLst>
              <a:ext uri="{FF2B5EF4-FFF2-40B4-BE49-F238E27FC236}">
                <a16:creationId xmlns:a16="http://schemas.microsoft.com/office/drawing/2014/main" id="{CA83EE74-115C-3CBC-2BE8-C79B7480FF8D}"/>
              </a:ext>
            </a:extLst>
          </p:cNvPr>
          <p:cNvPicPr>
            <a:picLocks noChangeAspect="1"/>
          </p:cNvPicPr>
          <p:nvPr/>
        </p:nvPicPr>
        <p:blipFill>
          <a:blip r:embed="rId3">
            <a:extLst>
              <a:ext uri="{28A0092B-C50C-407E-A947-70E740481C1C}">
                <a14:useLocalDpi xmlns:a14="http://schemas.microsoft.com/office/drawing/2010/main" val="0"/>
              </a:ext>
            </a:extLst>
          </a:blip>
          <a:srcRect l="23752" r="30684"/>
          <a:stretch>
            <a:fillRect/>
          </a:stretch>
        </p:blipFill>
        <p:spPr>
          <a:xfrm>
            <a:off x="6240016" y="10"/>
            <a:ext cx="5951984" cy="685799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noFill/>
        </p:spPr>
      </p:pic>
      <p:sp>
        <p:nvSpPr>
          <p:cNvPr id="13" name="Text Placeholder 4">
            <a:extLst>
              <a:ext uri="{FF2B5EF4-FFF2-40B4-BE49-F238E27FC236}">
                <a16:creationId xmlns:a16="http://schemas.microsoft.com/office/drawing/2014/main" id="{D4BF47F4-FBD4-79FE-3601-FCF2304B2C8E}"/>
              </a:ext>
            </a:extLst>
          </p:cNvPr>
          <p:cNvSpPr>
            <a:spLocks noGrp="1"/>
          </p:cNvSpPr>
          <p:nvPr>
            <p:ph type="body" sz="quarter" idx="19"/>
          </p:nvPr>
        </p:nvSpPr>
        <p:spPr>
          <a:xfrm>
            <a:off x="11251313" y="476250"/>
            <a:ext cx="316800" cy="720000"/>
          </a:xfrm>
        </p:spPr>
        <p:txBody>
          <a:bodyPr/>
          <a:lstStyle/>
          <a:p>
            <a:endParaRPr lang="en-GB" noProof="0" dirty="0"/>
          </a:p>
        </p:txBody>
      </p:sp>
      <p:sp>
        <p:nvSpPr>
          <p:cNvPr id="3" name="Date Placeholder 2">
            <a:extLst>
              <a:ext uri="{FF2B5EF4-FFF2-40B4-BE49-F238E27FC236}">
                <a16:creationId xmlns:a16="http://schemas.microsoft.com/office/drawing/2014/main" id="{C6002AFC-A26C-B61A-58A1-AE42041BAE58}"/>
              </a:ext>
            </a:extLst>
          </p:cNvPr>
          <p:cNvSpPr>
            <a:spLocks noGrp="1"/>
          </p:cNvSpPr>
          <p:nvPr>
            <p:ph type="dt" sz="half" idx="20"/>
          </p:nvPr>
        </p:nvSpPr>
        <p:spPr>
          <a:xfrm>
            <a:off x="1055440" y="6381329"/>
            <a:ext cx="5040560" cy="216024"/>
          </a:xfrm>
        </p:spPr>
        <p:txBody>
          <a:bodyPr anchor="ctr">
            <a:normAutofit/>
          </a:bodyPr>
          <a:lstStyle/>
          <a:p>
            <a:pPr>
              <a:spcAft>
                <a:spcPts val="600"/>
              </a:spcAft>
            </a:pPr>
            <a:fld id="{2CB2C9BA-9F49-4668-B03D-C19CF1E513F6}" type="datetime1">
              <a:rPr lang="en-GB" noProof="0" smtClean="0"/>
              <a:pPr>
                <a:spcAft>
                  <a:spcPts val="600"/>
                </a:spcAft>
              </a:pPr>
              <a:t>9.6.2026</a:t>
            </a:fld>
            <a:endParaRPr lang="en-GB" noProof="0" dirty="0"/>
          </a:p>
        </p:txBody>
      </p:sp>
      <p:sp>
        <p:nvSpPr>
          <p:cNvPr id="4" name="Footer Placeholder 3">
            <a:extLst>
              <a:ext uri="{FF2B5EF4-FFF2-40B4-BE49-F238E27FC236}">
                <a16:creationId xmlns:a16="http://schemas.microsoft.com/office/drawing/2014/main" id="{4D5EA607-8AA6-831B-C9D2-4FD89480F653}"/>
              </a:ext>
            </a:extLst>
          </p:cNvPr>
          <p:cNvSpPr>
            <a:spLocks noGrp="1"/>
          </p:cNvSpPr>
          <p:nvPr>
            <p:ph type="ftr" sz="quarter" idx="21"/>
          </p:nvPr>
        </p:nvSpPr>
        <p:spPr>
          <a:xfrm>
            <a:off x="6096000" y="6381329"/>
            <a:ext cx="5472113" cy="216023"/>
          </a:xfrm>
        </p:spPr>
        <p:txBody>
          <a:bodyPr anchor="ctr">
            <a:normAutofit/>
          </a:bodyPr>
          <a:lstStyle/>
          <a:p>
            <a:pPr>
              <a:spcAft>
                <a:spcPts val="600"/>
              </a:spcAft>
            </a:pPr>
            <a:r>
              <a:rPr lang="en-GB" noProof="0" dirty="0"/>
              <a:t>JYU Since 1863.</a:t>
            </a:r>
          </a:p>
        </p:txBody>
      </p:sp>
      <p:sp>
        <p:nvSpPr>
          <p:cNvPr id="5" name="Slide Number Placeholder 4">
            <a:extLst>
              <a:ext uri="{FF2B5EF4-FFF2-40B4-BE49-F238E27FC236}">
                <a16:creationId xmlns:a16="http://schemas.microsoft.com/office/drawing/2014/main" id="{CFF108A7-76E6-FF63-9AED-2A47FA052B92}"/>
              </a:ext>
            </a:extLst>
          </p:cNvPr>
          <p:cNvSpPr>
            <a:spLocks noGrp="1"/>
          </p:cNvSpPr>
          <p:nvPr>
            <p:ph type="sldNum" sz="quarter" idx="22"/>
          </p:nvPr>
        </p:nvSpPr>
        <p:spPr>
          <a:xfrm>
            <a:off x="623888" y="6381551"/>
            <a:ext cx="431998" cy="215801"/>
          </a:xfrm>
        </p:spPr>
        <p:txBody>
          <a:bodyPr anchor="ctr">
            <a:normAutofit/>
          </a:bodyPr>
          <a:lstStyle/>
          <a:p>
            <a:pPr>
              <a:spcAft>
                <a:spcPts val="600"/>
              </a:spcAft>
            </a:pPr>
            <a:fld id="{9E548902-A2E1-4711-A467-290FB9FE5D63}" type="slidenum">
              <a:rPr lang="en-GB" noProof="0" smtClean="0"/>
              <a:pPr>
                <a:spcAft>
                  <a:spcPts val="600"/>
                </a:spcAft>
              </a:pPr>
              <a:t>23</a:t>
            </a:fld>
            <a:endParaRPr lang="en-GB" noProof="0" dirty="0"/>
          </a:p>
        </p:txBody>
      </p:sp>
    </p:spTree>
    <p:extLst>
      <p:ext uri="{BB962C8B-B14F-4D97-AF65-F5344CB8AC3E}">
        <p14:creationId xmlns:p14="http://schemas.microsoft.com/office/powerpoint/2010/main" val="2677468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2" dur="500"/>
                                        <p:tgtEl>
                                          <p:spTgt spid="6">
                                            <p:txEl>
                                              <p:pRg st="3" end="3"/>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Effect transition="in" filter="randombar(horizontal)">
                                      <p:cBhvr>
                                        <p:cTn id="15" dur="500"/>
                                        <p:tgtEl>
                                          <p:spTgt spid="6">
                                            <p:txEl>
                                              <p:pRg st="5" end="5"/>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6">
                                            <p:txEl>
                                              <p:pRg st="6" end="6"/>
                                            </p:txEl>
                                          </p:spTgt>
                                        </p:tgtEl>
                                        <p:attrNameLst>
                                          <p:attrName>style.visibility</p:attrName>
                                        </p:attrNameLst>
                                      </p:cBhvr>
                                      <p:to>
                                        <p:strVal val="visible"/>
                                      </p:to>
                                    </p:set>
                                    <p:animEffect transition="in" filter="randombar(horizontal)">
                                      <p:cBhvr>
                                        <p:cTn id="18"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E2FD-18EF-9EA1-1E1C-B60373E6BAAC}"/>
              </a:ext>
            </a:extLst>
          </p:cNvPr>
          <p:cNvSpPr>
            <a:spLocks noGrp="1"/>
          </p:cNvSpPr>
          <p:nvPr>
            <p:ph type="title"/>
          </p:nvPr>
        </p:nvSpPr>
        <p:spPr/>
        <p:txBody>
          <a:bodyPr/>
          <a:lstStyle/>
          <a:p>
            <a:r>
              <a:rPr lang="en-GB" noProof="0" dirty="0"/>
              <a:t>PART I: FROM MEGATRENDS TO TENSIONS</a:t>
            </a:r>
          </a:p>
        </p:txBody>
      </p:sp>
      <p:sp>
        <p:nvSpPr>
          <p:cNvPr id="3" name="Date Placeholder 2">
            <a:extLst>
              <a:ext uri="{FF2B5EF4-FFF2-40B4-BE49-F238E27FC236}">
                <a16:creationId xmlns:a16="http://schemas.microsoft.com/office/drawing/2014/main" id="{358F332E-F5C5-94BB-9AF3-6CE247FC0AD3}"/>
              </a:ext>
            </a:extLst>
          </p:cNvPr>
          <p:cNvSpPr>
            <a:spLocks noGrp="1"/>
          </p:cNvSpPr>
          <p:nvPr>
            <p:ph type="dt" sz="half" idx="10"/>
          </p:nvPr>
        </p:nvSpPr>
        <p:spPr/>
        <p:txBody>
          <a:bodyPr/>
          <a:lstStyle/>
          <a:p>
            <a:fld id="{2CB2C9BA-9F49-4668-B03D-C19CF1E513F6}" type="datetime1">
              <a:rPr lang="en-GB" noProof="0" smtClean="0"/>
              <a:t>9.6.2026</a:t>
            </a:fld>
            <a:endParaRPr lang="en-GB" noProof="0" dirty="0"/>
          </a:p>
        </p:txBody>
      </p:sp>
      <p:sp>
        <p:nvSpPr>
          <p:cNvPr id="4" name="Footer Placeholder 3">
            <a:extLst>
              <a:ext uri="{FF2B5EF4-FFF2-40B4-BE49-F238E27FC236}">
                <a16:creationId xmlns:a16="http://schemas.microsoft.com/office/drawing/2014/main" id="{4CF70BE0-691D-5326-7B3E-11DC2F5D2139}"/>
              </a:ext>
            </a:extLst>
          </p:cNvPr>
          <p:cNvSpPr>
            <a:spLocks noGrp="1"/>
          </p:cNvSpPr>
          <p:nvPr>
            <p:ph type="ftr" sz="quarter" idx="11"/>
          </p:nvPr>
        </p:nvSpPr>
        <p:spPr/>
        <p:txBody>
          <a:bodyPr/>
          <a:lstStyle/>
          <a:p>
            <a:r>
              <a:rPr lang="en-GB" noProof="0" dirty="0"/>
              <a:t>JYU Since 1863.</a:t>
            </a:r>
          </a:p>
        </p:txBody>
      </p:sp>
      <p:sp>
        <p:nvSpPr>
          <p:cNvPr id="5" name="Slide Number Placeholder 4">
            <a:extLst>
              <a:ext uri="{FF2B5EF4-FFF2-40B4-BE49-F238E27FC236}">
                <a16:creationId xmlns:a16="http://schemas.microsoft.com/office/drawing/2014/main" id="{94CFD0B5-ADCD-DC35-894F-D233437BCD36}"/>
              </a:ext>
            </a:extLst>
          </p:cNvPr>
          <p:cNvSpPr>
            <a:spLocks noGrp="1"/>
          </p:cNvSpPr>
          <p:nvPr>
            <p:ph type="sldNum" sz="quarter" idx="12"/>
          </p:nvPr>
        </p:nvSpPr>
        <p:spPr/>
        <p:txBody>
          <a:bodyPr/>
          <a:lstStyle/>
          <a:p>
            <a:fld id="{9E548902-A2E1-4711-A467-290FB9FE5D63}" type="slidenum">
              <a:rPr lang="en-GB" noProof="0" smtClean="0"/>
              <a:t>3</a:t>
            </a:fld>
            <a:endParaRPr lang="en-GB" noProof="0" dirty="0"/>
          </a:p>
        </p:txBody>
      </p:sp>
      <p:sp>
        <p:nvSpPr>
          <p:cNvPr id="6" name="Text Placeholder 5">
            <a:extLst>
              <a:ext uri="{FF2B5EF4-FFF2-40B4-BE49-F238E27FC236}">
                <a16:creationId xmlns:a16="http://schemas.microsoft.com/office/drawing/2014/main" id="{C33D1193-2EBE-B623-3106-0936A41F1AE9}"/>
              </a:ext>
            </a:extLst>
          </p:cNvPr>
          <p:cNvSpPr>
            <a:spLocks noGrp="1"/>
          </p:cNvSpPr>
          <p:nvPr>
            <p:ph type="body" sz="quarter" idx="13"/>
          </p:nvPr>
        </p:nvSpPr>
        <p:spPr>
          <a:xfrm>
            <a:off x="4002610" y="1324279"/>
            <a:ext cx="6480224" cy="4392612"/>
          </a:xfrm>
        </p:spPr>
        <p:txBody>
          <a:bodyPr/>
          <a:lstStyle/>
          <a:p>
            <a:r>
              <a:rPr lang="en-GB" noProof="0" dirty="0">
                <a:solidFill>
                  <a:schemeClr val="accent1"/>
                </a:solidFill>
              </a:rPr>
              <a:t>Megatrends shape the way in which the world is developing – and universities too</a:t>
            </a:r>
          </a:p>
          <a:p>
            <a:pPr marL="0" indent="0">
              <a:buNone/>
            </a:pPr>
            <a:endParaRPr lang="en-GB" noProof="0" dirty="0">
              <a:solidFill>
                <a:schemeClr val="accent1"/>
              </a:solidFill>
            </a:endParaRPr>
          </a:p>
          <a:p>
            <a:r>
              <a:rPr lang="en-GB" noProof="0" dirty="0">
                <a:solidFill>
                  <a:schemeClr val="accent1"/>
                </a:solidFill>
              </a:rPr>
              <a:t>In this section:</a:t>
            </a:r>
          </a:p>
          <a:p>
            <a:pPr lvl="1"/>
            <a:r>
              <a:rPr lang="en-GB" noProof="0" dirty="0">
                <a:solidFill>
                  <a:schemeClr val="accent1"/>
                </a:solidFill>
              </a:rPr>
              <a:t>Megatrends</a:t>
            </a:r>
          </a:p>
          <a:p>
            <a:pPr lvl="1"/>
            <a:r>
              <a:rPr lang="en-GB" noProof="0" dirty="0">
                <a:solidFill>
                  <a:schemeClr val="accent1"/>
                </a:solidFill>
              </a:rPr>
              <a:t>What’s going on in the world?</a:t>
            </a:r>
          </a:p>
          <a:p>
            <a:pPr lvl="1"/>
            <a:r>
              <a:rPr lang="en-GB" noProof="0" dirty="0">
                <a:solidFill>
                  <a:schemeClr val="accent1"/>
                </a:solidFill>
              </a:rPr>
              <a:t>The 3rd wave of </a:t>
            </a:r>
            <a:r>
              <a:rPr lang="en-GB" noProof="0" dirty="0" err="1">
                <a:solidFill>
                  <a:schemeClr val="accent1"/>
                </a:solidFill>
              </a:rPr>
              <a:t>autocratization</a:t>
            </a:r>
            <a:endParaRPr lang="en-GB" noProof="0" dirty="0">
              <a:solidFill>
                <a:schemeClr val="accent1"/>
              </a:solidFill>
            </a:endParaRPr>
          </a:p>
          <a:p>
            <a:pPr lvl="1"/>
            <a:r>
              <a:rPr lang="en-GB" noProof="0" dirty="0">
                <a:solidFill>
                  <a:schemeClr val="accent1"/>
                </a:solidFill>
              </a:rPr>
              <a:t> Technological disruption – AI revolution?</a:t>
            </a:r>
          </a:p>
        </p:txBody>
      </p:sp>
      <p:pic>
        <p:nvPicPr>
          <p:cNvPr id="5124" name="Picture 4">
            <a:extLst>
              <a:ext uri="{FF2B5EF4-FFF2-40B4-BE49-F238E27FC236}">
                <a16:creationId xmlns:a16="http://schemas.microsoft.com/office/drawing/2014/main" id="{65504A75-30CB-CC57-AF50-6E66013D54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235" t="12594" r="34053"/>
          <a:stretch>
            <a:fillRect/>
          </a:stretch>
        </p:blipFill>
        <p:spPr bwMode="auto">
          <a:xfrm>
            <a:off x="597510" y="1324279"/>
            <a:ext cx="3024336" cy="4841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199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FE3D-B4BE-887B-385F-760173ECCAF8}"/>
              </a:ext>
            </a:extLst>
          </p:cNvPr>
          <p:cNvSpPr>
            <a:spLocks noGrp="1"/>
          </p:cNvSpPr>
          <p:nvPr>
            <p:ph type="title"/>
          </p:nvPr>
        </p:nvSpPr>
        <p:spPr/>
        <p:txBody>
          <a:bodyPr/>
          <a:lstStyle/>
          <a:p>
            <a:r>
              <a:rPr lang="en-GB" noProof="0" dirty="0"/>
              <a:t>Megatrends</a:t>
            </a:r>
          </a:p>
        </p:txBody>
      </p:sp>
      <p:sp>
        <p:nvSpPr>
          <p:cNvPr id="3" name="Date Placeholder 2">
            <a:extLst>
              <a:ext uri="{FF2B5EF4-FFF2-40B4-BE49-F238E27FC236}">
                <a16:creationId xmlns:a16="http://schemas.microsoft.com/office/drawing/2014/main" id="{F47BF0DD-CC18-AFE5-A405-2E367CEF2D01}"/>
              </a:ext>
            </a:extLst>
          </p:cNvPr>
          <p:cNvSpPr>
            <a:spLocks noGrp="1"/>
          </p:cNvSpPr>
          <p:nvPr>
            <p:ph type="dt" sz="half" idx="10"/>
          </p:nvPr>
        </p:nvSpPr>
        <p:spPr/>
        <p:txBody>
          <a:bodyPr/>
          <a:lstStyle/>
          <a:p>
            <a:fld id="{2CB2C9BA-9F49-4668-B03D-C19CF1E513F6}" type="datetime1">
              <a:rPr lang="en-GB" noProof="0" smtClean="0"/>
              <a:t>9.6.2026</a:t>
            </a:fld>
            <a:endParaRPr lang="en-GB" noProof="0" dirty="0"/>
          </a:p>
        </p:txBody>
      </p:sp>
      <p:sp>
        <p:nvSpPr>
          <p:cNvPr id="4" name="Footer Placeholder 3">
            <a:extLst>
              <a:ext uri="{FF2B5EF4-FFF2-40B4-BE49-F238E27FC236}">
                <a16:creationId xmlns:a16="http://schemas.microsoft.com/office/drawing/2014/main" id="{5329529E-BBEC-149D-7758-1BA50CC4400C}"/>
              </a:ext>
            </a:extLst>
          </p:cNvPr>
          <p:cNvSpPr>
            <a:spLocks noGrp="1"/>
          </p:cNvSpPr>
          <p:nvPr>
            <p:ph type="ftr" sz="quarter" idx="11"/>
          </p:nvPr>
        </p:nvSpPr>
        <p:spPr/>
        <p:txBody>
          <a:bodyPr/>
          <a:lstStyle/>
          <a:p>
            <a:r>
              <a:rPr lang="en-GB" noProof="0" dirty="0"/>
              <a:t>JYU Since 1863.</a:t>
            </a:r>
          </a:p>
        </p:txBody>
      </p:sp>
      <p:sp>
        <p:nvSpPr>
          <p:cNvPr id="5" name="Slide Number Placeholder 4">
            <a:extLst>
              <a:ext uri="{FF2B5EF4-FFF2-40B4-BE49-F238E27FC236}">
                <a16:creationId xmlns:a16="http://schemas.microsoft.com/office/drawing/2014/main" id="{444F755F-27BF-8154-A23C-50D5EFA5B27F}"/>
              </a:ext>
            </a:extLst>
          </p:cNvPr>
          <p:cNvSpPr>
            <a:spLocks noGrp="1"/>
          </p:cNvSpPr>
          <p:nvPr>
            <p:ph type="sldNum" sz="quarter" idx="12"/>
          </p:nvPr>
        </p:nvSpPr>
        <p:spPr/>
        <p:txBody>
          <a:bodyPr/>
          <a:lstStyle/>
          <a:p>
            <a:fld id="{9E548902-A2E1-4711-A467-290FB9FE5D63}" type="slidenum">
              <a:rPr lang="en-GB" noProof="0" smtClean="0"/>
              <a:t>4</a:t>
            </a:fld>
            <a:endParaRPr lang="en-GB" noProof="0" dirty="0"/>
          </a:p>
        </p:txBody>
      </p:sp>
      <p:sp>
        <p:nvSpPr>
          <p:cNvPr id="6" name="Text Placeholder 5">
            <a:extLst>
              <a:ext uri="{FF2B5EF4-FFF2-40B4-BE49-F238E27FC236}">
                <a16:creationId xmlns:a16="http://schemas.microsoft.com/office/drawing/2014/main" id="{50296718-B35B-2EDC-F00F-B861F3E0701B}"/>
              </a:ext>
            </a:extLst>
          </p:cNvPr>
          <p:cNvSpPr>
            <a:spLocks noGrp="1"/>
          </p:cNvSpPr>
          <p:nvPr>
            <p:ph type="body" sz="quarter" idx="13"/>
          </p:nvPr>
        </p:nvSpPr>
        <p:spPr/>
        <p:txBody>
          <a:bodyPr/>
          <a:lstStyle/>
          <a:p>
            <a:pPr marL="0" indent="0">
              <a:buNone/>
            </a:pPr>
            <a:r>
              <a:rPr lang="en-GB" noProof="0" dirty="0">
                <a:solidFill>
                  <a:schemeClr val="accent1"/>
                </a:solidFill>
                <a:cs typeface="Helvetica" panose="020B0604020202020204" pitchFamily="34" charset="0"/>
              </a:rPr>
              <a:t>Price Waterhouse Coopers (PWC 2022):</a:t>
            </a:r>
          </a:p>
          <a:p>
            <a:pPr marL="0" indent="0">
              <a:buNone/>
            </a:pPr>
            <a:r>
              <a:rPr lang="en-GB" noProof="0" dirty="0">
                <a:solidFill>
                  <a:schemeClr val="accent1"/>
                </a:solidFill>
                <a:cs typeface="Helvetica" panose="020B0604020202020204" pitchFamily="34" charset="0"/>
              </a:rPr>
              <a:t>“Deep and profound trends, global in scope and long-term in effect, touching everyone on the planet and shaping our world for many years to come. It is now clear that these Megatrends have transformed our world even faster than we predicted. Largely this is due to the interaction between the trends, which has turbocharged both the speed and pervasiveness of change.”</a:t>
            </a:r>
          </a:p>
          <a:p>
            <a:pPr marL="0" indent="0">
              <a:buNone/>
            </a:pPr>
            <a:endParaRPr lang="en-GB" noProof="0" dirty="0">
              <a:solidFill>
                <a:schemeClr val="accent1"/>
              </a:solidFill>
              <a:cs typeface="Helvetica" panose="020B0604020202020204" pitchFamily="34" charset="0"/>
            </a:endParaRPr>
          </a:p>
          <a:p>
            <a:r>
              <a:rPr lang="en-GB" noProof="0" dirty="0">
                <a:solidFill>
                  <a:schemeClr val="accent1"/>
                </a:solidFill>
              </a:rPr>
              <a:t>PWC (2026 – same as 2022):</a:t>
            </a:r>
          </a:p>
          <a:p>
            <a:pPr marL="514350" indent="-514350">
              <a:buFont typeface="+mj-lt"/>
              <a:buAutoNum type="arabicPeriod"/>
            </a:pPr>
            <a:r>
              <a:rPr lang="en-GB" noProof="0" dirty="0">
                <a:solidFill>
                  <a:schemeClr val="accent1"/>
                </a:solidFill>
              </a:rPr>
              <a:t>Climate change</a:t>
            </a:r>
          </a:p>
          <a:p>
            <a:pPr marL="514350" indent="-514350">
              <a:buFont typeface="+mj-lt"/>
              <a:buAutoNum type="arabicPeriod"/>
            </a:pPr>
            <a:r>
              <a:rPr lang="en-GB" b="1" noProof="0" dirty="0">
                <a:solidFill>
                  <a:schemeClr val="accent1"/>
                </a:solidFill>
              </a:rPr>
              <a:t>Technological Disruption</a:t>
            </a:r>
          </a:p>
          <a:p>
            <a:pPr marL="514350" indent="-514350">
              <a:buFont typeface="+mj-lt"/>
              <a:buAutoNum type="arabicPeriod"/>
            </a:pPr>
            <a:r>
              <a:rPr lang="en-GB" noProof="0" dirty="0">
                <a:solidFill>
                  <a:schemeClr val="accent1"/>
                </a:solidFill>
              </a:rPr>
              <a:t>Demographic Shifts</a:t>
            </a:r>
          </a:p>
          <a:p>
            <a:pPr marL="514350" indent="-514350">
              <a:buFont typeface="+mj-lt"/>
              <a:buAutoNum type="arabicPeriod"/>
            </a:pPr>
            <a:r>
              <a:rPr lang="en-GB" b="1" noProof="0" dirty="0">
                <a:solidFill>
                  <a:schemeClr val="accent1"/>
                </a:solidFill>
              </a:rPr>
              <a:t>Fracturing World</a:t>
            </a:r>
          </a:p>
          <a:p>
            <a:pPr marL="514350" indent="-514350">
              <a:buFont typeface="+mj-lt"/>
              <a:buAutoNum type="arabicPeriod"/>
            </a:pPr>
            <a:r>
              <a:rPr lang="en-GB" noProof="0" dirty="0">
                <a:solidFill>
                  <a:schemeClr val="accent1"/>
                </a:solidFill>
              </a:rPr>
              <a:t>Social instability</a:t>
            </a:r>
          </a:p>
        </p:txBody>
      </p:sp>
      <p:sp>
        <p:nvSpPr>
          <p:cNvPr id="7" name="Arrow: Chevron 6">
            <a:extLst>
              <a:ext uri="{FF2B5EF4-FFF2-40B4-BE49-F238E27FC236}">
                <a16:creationId xmlns:a16="http://schemas.microsoft.com/office/drawing/2014/main" id="{9DB27E72-14EC-D0F2-2C3C-DBA2E463E9A4}"/>
              </a:ext>
            </a:extLst>
          </p:cNvPr>
          <p:cNvSpPr/>
          <p:nvPr/>
        </p:nvSpPr>
        <p:spPr>
          <a:xfrm>
            <a:off x="3719736" y="4437112"/>
            <a:ext cx="504056" cy="1368698"/>
          </a:xfrm>
          <a:prstGeom prst="chevron">
            <a:avLst>
              <a:gd name="adj" fmla="val 50000"/>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solidFill>
                <a:schemeClr val="tx1"/>
              </a:solidFill>
            </a:endParaRPr>
          </a:p>
        </p:txBody>
      </p:sp>
      <p:sp>
        <p:nvSpPr>
          <p:cNvPr id="9" name="Arrow: Right 8">
            <a:extLst>
              <a:ext uri="{FF2B5EF4-FFF2-40B4-BE49-F238E27FC236}">
                <a16:creationId xmlns:a16="http://schemas.microsoft.com/office/drawing/2014/main" id="{37F67352-91A9-5F69-F4E0-AB65F3FF4226}"/>
              </a:ext>
            </a:extLst>
          </p:cNvPr>
          <p:cNvSpPr/>
          <p:nvPr/>
        </p:nvSpPr>
        <p:spPr>
          <a:xfrm>
            <a:off x="4151784" y="5013449"/>
            <a:ext cx="720080" cy="216024"/>
          </a:xfrm>
          <a:prstGeom prst="rightArrow">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p>
        </p:txBody>
      </p:sp>
      <p:sp>
        <p:nvSpPr>
          <p:cNvPr id="10" name="TextBox 9">
            <a:extLst>
              <a:ext uri="{FF2B5EF4-FFF2-40B4-BE49-F238E27FC236}">
                <a16:creationId xmlns:a16="http://schemas.microsoft.com/office/drawing/2014/main" id="{9A90860A-FC4F-BC68-098B-1B6D34E37578}"/>
              </a:ext>
            </a:extLst>
          </p:cNvPr>
          <p:cNvSpPr txBox="1"/>
          <p:nvPr/>
        </p:nvSpPr>
        <p:spPr>
          <a:xfrm>
            <a:off x="5217695" y="4798295"/>
            <a:ext cx="4622721" cy="646331"/>
          </a:xfrm>
          <a:prstGeom prst="rect">
            <a:avLst/>
          </a:prstGeom>
          <a:noFill/>
        </p:spPr>
        <p:txBody>
          <a:bodyPr wrap="square" rtlCol="0">
            <a:spAutoFit/>
          </a:bodyPr>
          <a:lstStyle/>
          <a:p>
            <a:r>
              <a:rPr lang="en-GB" noProof="0" dirty="0">
                <a:solidFill>
                  <a:schemeClr val="accent1"/>
                </a:solidFill>
              </a:rPr>
              <a:t>Big drivers that will shape our personal and institutional lives  </a:t>
            </a:r>
          </a:p>
        </p:txBody>
      </p:sp>
    </p:spTree>
    <p:extLst>
      <p:ext uri="{BB962C8B-B14F-4D97-AF65-F5344CB8AC3E}">
        <p14:creationId xmlns:p14="http://schemas.microsoft.com/office/powerpoint/2010/main" val="13753935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6EB5FC-D8A2-8296-5D98-11B64FD969AE}"/>
              </a:ext>
            </a:extLst>
          </p:cNvPr>
          <p:cNvPicPr>
            <a:picLocks noChangeAspect="1"/>
          </p:cNvPicPr>
          <p:nvPr/>
        </p:nvPicPr>
        <p:blipFill>
          <a:blip r:embed="rId3"/>
          <a:srcRect t="6232" r="1108"/>
          <a:stretch>
            <a:fillRect/>
          </a:stretch>
        </p:blipFill>
        <p:spPr>
          <a:xfrm>
            <a:off x="1416124" y="1721391"/>
            <a:ext cx="10775876" cy="4403177"/>
          </a:xfrm>
          <a:prstGeom prst="rect">
            <a:avLst/>
          </a:prstGeom>
        </p:spPr>
      </p:pic>
      <p:sp>
        <p:nvSpPr>
          <p:cNvPr id="6" name="Text Placeholder 5"/>
          <p:cNvSpPr>
            <a:spLocks noGrp="1"/>
          </p:cNvSpPr>
          <p:nvPr>
            <p:ph type="body" sz="quarter" idx="13"/>
          </p:nvPr>
        </p:nvSpPr>
        <p:spPr>
          <a:xfrm>
            <a:off x="623887" y="441343"/>
            <a:ext cx="10775875" cy="722147"/>
          </a:xfrm>
        </p:spPr>
        <p:txBody>
          <a:bodyPr/>
          <a:lstStyle/>
          <a:p>
            <a:pPr marL="0" indent="0">
              <a:buNone/>
            </a:pPr>
            <a:r>
              <a:rPr lang="en-GB" sz="3600" noProof="0" dirty="0">
                <a:solidFill>
                  <a:schemeClr val="accent1"/>
                </a:solidFill>
                <a:latin typeface="+mj-lt"/>
                <a:sym typeface="Arial" charset="0"/>
              </a:rPr>
              <a:t>What’s going on? The 3rd wave of </a:t>
            </a:r>
            <a:r>
              <a:rPr lang="en-GB" sz="3600" noProof="0" dirty="0" err="1">
                <a:solidFill>
                  <a:schemeClr val="accent1"/>
                </a:solidFill>
                <a:latin typeface="+mj-lt"/>
                <a:sym typeface="Arial" charset="0"/>
              </a:rPr>
              <a:t>autocratizing</a:t>
            </a:r>
            <a:endParaRPr lang="en-GB" sz="3600" noProof="0" dirty="0">
              <a:solidFill>
                <a:schemeClr val="accent1"/>
              </a:solidFill>
              <a:latin typeface="+mj-lt"/>
              <a:sym typeface="Arial" charset="0"/>
            </a:endParaRPr>
          </a:p>
          <a:p>
            <a:pPr marL="0" indent="0">
              <a:buNone/>
            </a:pPr>
            <a:endParaRPr lang="en-GB" sz="3600" noProof="0" dirty="0">
              <a:solidFill>
                <a:schemeClr val="accent1"/>
              </a:solidFill>
              <a:latin typeface="+mj-lt"/>
              <a:sym typeface="Arial" charset="0"/>
            </a:endParaRPr>
          </a:p>
        </p:txBody>
      </p:sp>
      <p:sp>
        <p:nvSpPr>
          <p:cNvPr id="3" name="Date Placeholder 2">
            <a:extLst>
              <a:ext uri="{FF2B5EF4-FFF2-40B4-BE49-F238E27FC236}">
                <a16:creationId xmlns:a16="http://schemas.microsoft.com/office/drawing/2014/main" id="{A27F4BFE-2D77-D67D-466B-B9C2D5DCCEF6}"/>
              </a:ext>
            </a:extLst>
          </p:cNvPr>
          <p:cNvSpPr>
            <a:spLocks noGrp="1"/>
          </p:cNvSpPr>
          <p:nvPr>
            <p:ph type="dt" sz="half" idx="10"/>
          </p:nvPr>
        </p:nvSpPr>
        <p:spPr/>
        <p:txBody>
          <a:bodyPr/>
          <a:lstStyle/>
          <a:p>
            <a:fld id="{94405475-1ABC-4549-A468-54108439F62D}" type="datetime1">
              <a:rPr lang="en-GB" noProof="0" smtClean="0"/>
              <a:t>9.6.2026</a:t>
            </a:fld>
            <a:endParaRPr lang="en-GB" noProof="0" dirty="0"/>
          </a:p>
        </p:txBody>
      </p:sp>
      <p:sp>
        <p:nvSpPr>
          <p:cNvPr id="4" name="Footer Placeholder 3">
            <a:extLst>
              <a:ext uri="{FF2B5EF4-FFF2-40B4-BE49-F238E27FC236}">
                <a16:creationId xmlns:a16="http://schemas.microsoft.com/office/drawing/2014/main" id="{B80CB586-F45E-A157-652E-5FCBA487A27D}"/>
              </a:ext>
            </a:extLst>
          </p:cNvPr>
          <p:cNvSpPr>
            <a:spLocks noGrp="1"/>
          </p:cNvSpPr>
          <p:nvPr>
            <p:ph type="ftr" sz="quarter" idx="11"/>
          </p:nvPr>
        </p:nvSpPr>
        <p:spPr/>
        <p:txBody>
          <a:bodyPr/>
          <a:lstStyle/>
          <a:p>
            <a:r>
              <a:rPr lang="en-GB" noProof="0" dirty="0"/>
              <a:t>JYU Since 1863.</a:t>
            </a:r>
          </a:p>
        </p:txBody>
      </p:sp>
      <p:sp>
        <p:nvSpPr>
          <p:cNvPr id="5" name="Slide Number Placeholder 4">
            <a:extLst>
              <a:ext uri="{FF2B5EF4-FFF2-40B4-BE49-F238E27FC236}">
                <a16:creationId xmlns:a16="http://schemas.microsoft.com/office/drawing/2014/main" id="{549D3400-4F59-0D72-5F69-645963F224DC}"/>
              </a:ext>
            </a:extLst>
          </p:cNvPr>
          <p:cNvSpPr>
            <a:spLocks noGrp="1"/>
          </p:cNvSpPr>
          <p:nvPr>
            <p:ph type="sldNum" sz="quarter" idx="12"/>
          </p:nvPr>
        </p:nvSpPr>
        <p:spPr/>
        <p:txBody>
          <a:bodyPr/>
          <a:lstStyle/>
          <a:p>
            <a:fld id="{9E548902-A2E1-4711-A467-290FB9FE5D63}" type="slidenum">
              <a:rPr lang="en-GB" noProof="0" smtClean="0"/>
              <a:t>5</a:t>
            </a:fld>
            <a:endParaRPr lang="en-GB" noProof="0" dirty="0"/>
          </a:p>
        </p:txBody>
      </p:sp>
      <p:sp>
        <p:nvSpPr>
          <p:cNvPr id="9" name="TextBox 8">
            <a:extLst>
              <a:ext uri="{FF2B5EF4-FFF2-40B4-BE49-F238E27FC236}">
                <a16:creationId xmlns:a16="http://schemas.microsoft.com/office/drawing/2014/main" id="{5B07E539-4CAF-E14F-2A77-E57FB922476F}"/>
              </a:ext>
            </a:extLst>
          </p:cNvPr>
          <p:cNvSpPr txBox="1"/>
          <p:nvPr/>
        </p:nvSpPr>
        <p:spPr>
          <a:xfrm>
            <a:off x="2207568" y="6289699"/>
            <a:ext cx="8366717" cy="253916"/>
          </a:xfrm>
          <a:prstGeom prst="rect">
            <a:avLst/>
          </a:prstGeom>
          <a:noFill/>
        </p:spPr>
        <p:txBody>
          <a:bodyPr wrap="square" rtlCol="0">
            <a:spAutoFit/>
          </a:bodyPr>
          <a:lstStyle/>
          <a:p>
            <a:r>
              <a:rPr lang="en-GB" sz="1050" noProof="0" dirty="0"/>
              <a:t>Source: V-Dem </a:t>
            </a:r>
            <a:r>
              <a:rPr lang="en-GB" sz="1050" noProof="0" dirty="0" err="1"/>
              <a:t>Democract</a:t>
            </a:r>
            <a:r>
              <a:rPr lang="en-GB" sz="1050" noProof="0" dirty="0"/>
              <a:t> report 2026:  https://www.v-dem.net/documents/75/V-Dem_Institute_Democracy_Report_2026_lowres.pdf</a:t>
            </a:r>
          </a:p>
        </p:txBody>
      </p:sp>
      <p:pic>
        <p:nvPicPr>
          <p:cNvPr id="13" name="Picture 12">
            <a:extLst>
              <a:ext uri="{FF2B5EF4-FFF2-40B4-BE49-F238E27FC236}">
                <a16:creationId xmlns:a16="http://schemas.microsoft.com/office/drawing/2014/main" id="{A4162E99-2FA6-DC8B-1EEE-E1DA87EFB768}"/>
              </a:ext>
            </a:extLst>
          </p:cNvPr>
          <p:cNvPicPr>
            <a:picLocks noChangeAspect="1"/>
          </p:cNvPicPr>
          <p:nvPr/>
        </p:nvPicPr>
        <p:blipFill>
          <a:blip r:embed="rId4"/>
          <a:stretch>
            <a:fillRect/>
          </a:stretch>
        </p:blipFill>
        <p:spPr>
          <a:xfrm>
            <a:off x="322015" y="1502633"/>
            <a:ext cx="1466850" cy="4552950"/>
          </a:xfrm>
          <a:prstGeom prst="rect">
            <a:avLst/>
          </a:prstGeom>
        </p:spPr>
      </p:pic>
    </p:spTree>
    <p:extLst>
      <p:ext uri="{BB962C8B-B14F-4D97-AF65-F5344CB8AC3E}">
        <p14:creationId xmlns:p14="http://schemas.microsoft.com/office/powerpoint/2010/main" val="8907548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F1DB7-E358-4C1F-F8D0-989F23948587}"/>
              </a:ext>
            </a:extLst>
          </p:cNvPr>
          <p:cNvSpPr>
            <a:spLocks noGrp="1"/>
          </p:cNvSpPr>
          <p:nvPr>
            <p:ph type="title"/>
          </p:nvPr>
        </p:nvSpPr>
        <p:spPr/>
        <p:txBody>
          <a:bodyPr/>
          <a:lstStyle/>
          <a:p>
            <a:pPr marL="0" indent="0"/>
            <a:r>
              <a:rPr lang="en-GB" noProof="0" dirty="0">
                <a:sym typeface="Arial" charset="0"/>
              </a:rPr>
              <a:t>What’s going on? The 3rd wave of </a:t>
            </a:r>
            <a:r>
              <a:rPr lang="en-GB" noProof="0" dirty="0" err="1">
                <a:sym typeface="Arial" charset="0"/>
              </a:rPr>
              <a:t>autocratizing</a:t>
            </a:r>
            <a:br>
              <a:rPr lang="en-GB" noProof="0" dirty="0">
                <a:sym typeface="Arial" charset="0"/>
              </a:rPr>
            </a:br>
            <a:br>
              <a:rPr lang="en-GB" noProof="0" dirty="0">
                <a:sym typeface="Arial" charset="0"/>
              </a:rPr>
            </a:br>
            <a:endParaRPr lang="en-GB" noProof="0" dirty="0"/>
          </a:p>
        </p:txBody>
      </p:sp>
      <p:sp>
        <p:nvSpPr>
          <p:cNvPr id="3" name="Date Placeholder 2">
            <a:extLst>
              <a:ext uri="{FF2B5EF4-FFF2-40B4-BE49-F238E27FC236}">
                <a16:creationId xmlns:a16="http://schemas.microsoft.com/office/drawing/2014/main" id="{F609E54B-3023-7D60-FB93-EFFBE6813557}"/>
              </a:ext>
            </a:extLst>
          </p:cNvPr>
          <p:cNvSpPr>
            <a:spLocks noGrp="1"/>
          </p:cNvSpPr>
          <p:nvPr>
            <p:ph type="dt" sz="half" idx="10"/>
          </p:nvPr>
        </p:nvSpPr>
        <p:spPr/>
        <p:txBody>
          <a:bodyPr/>
          <a:lstStyle/>
          <a:p>
            <a:fld id="{2CB2C9BA-9F49-4668-B03D-C19CF1E513F6}" type="datetime1">
              <a:rPr lang="en-GB" noProof="0" smtClean="0"/>
              <a:t>9.6.2026</a:t>
            </a:fld>
            <a:endParaRPr lang="en-GB" noProof="0" dirty="0"/>
          </a:p>
        </p:txBody>
      </p:sp>
      <p:sp>
        <p:nvSpPr>
          <p:cNvPr id="4" name="Footer Placeholder 3">
            <a:extLst>
              <a:ext uri="{FF2B5EF4-FFF2-40B4-BE49-F238E27FC236}">
                <a16:creationId xmlns:a16="http://schemas.microsoft.com/office/drawing/2014/main" id="{EC534255-DB96-DC10-FBA3-474C65AC3D5A}"/>
              </a:ext>
            </a:extLst>
          </p:cNvPr>
          <p:cNvSpPr>
            <a:spLocks noGrp="1"/>
          </p:cNvSpPr>
          <p:nvPr>
            <p:ph type="ftr" sz="quarter" idx="11"/>
          </p:nvPr>
        </p:nvSpPr>
        <p:spPr/>
        <p:txBody>
          <a:bodyPr/>
          <a:lstStyle/>
          <a:p>
            <a:r>
              <a:rPr lang="en-GB" noProof="0" dirty="0"/>
              <a:t>JYU Since 1863.</a:t>
            </a:r>
          </a:p>
        </p:txBody>
      </p:sp>
      <p:sp>
        <p:nvSpPr>
          <p:cNvPr id="5" name="Slide Number Placeholder 4">
            <a:extLst>
              <a:ext uri="{FF2B5EF4-FFF2-40B4-BE49-F238E27FC236}">
                <a16:creationId xmlns:a16="http://schemas.microsoft.com/office/drawing/2014/main" id="{8CB5401B-E471-78B7-4632-90517F9A409E}"/>
              </a:ext>
            </a:extLst>
          </p:cNvPr>
          <p:cNvSpPr>
            <a:spLocks noGrp="1"/>
          </p:cNvSpPr>
          <p:nvPr>
            <p:ph type="sldNum" sz="quarter" idx="12"/>
          </p:nvPr>
        </p:nvSpPr>
        <p:spPr/>
        <p:txBody>
          <a:bodyPr/>
          <a:lstStyle/>
          <a:p>
            <a:fld id="{9E548902-A2E1-4711-A467-290FB9FE5D63}" type="slidenum">
              <a:rPr lang="en-GB" noProof="0" smtClean="0"/>
              <a:t>6</a:t>
            </a:fld>
            <a:endParaRPr lang="en-GB" noProof="0" dirty="0"/>
          </a:p>
        </p:txBody>
      </p:sp>
      <p:sp>
        <p:nvSpPr>
          <p:cNvPr id="6" name="Text Placeholder 5">
            <a:extLst>
              <a:ext uri="{FF2B5EF4-FFF2-40B4-BE49-F238E27FC236}">
                <a16:creationId xmlns:a16="http://schemas.microsoft.com/office/drawing/2014/main" id="{2A49701C-5473-EAEE-4BF4-591E9C36187E}"/>
              </a:ext>
            </a:extLst>
          </p:cNvPr>
          <p:cNvSpPr>
            <a:spLocks noGrp="1"/>
          </p:cNvSpPr>
          <p:nvPr>
            <p:ph type="body" sz="quarter" idx="13"/>
          </p:nvPr>
        </p:nvSpPr>
        <p:spPr>
          <a:xfrm>
            <a:off x="623887" y="1916832"/>
            <a:ext cx="6768257" cy="4464496"/>
          </a:xfrm>
        </p:spPr>
        <p:txBody>
          <a:bodyPr/>
          <a:lstStyle/>
          <a:p>
            <a:r>
              <a:rPr lang="en-GB" noProof="0" dirty="0">
                <a:solidFill>
                  <a:schemeClr val="accent1"/>
                </a:solidFill>
              </a:rPr>
              <a:t>Background: the “age of crises” since 2008 (global financial crisis, Arab Spring, refugee crisis, climate crisis, COVID, Ukraine)</a:t>
            </a:r>
          </a:p>
          <a:p>
            <a:r>
              <a:rPr lang="en-GB" noProof="0" dirty="0">
                <a:solidFill>
                  <a:schemeClr val="accent1"/>
                </a:solidFill>
              </a:rPr>
              <a:t>A backlash against the post–Cold War hubris of democracy and globalization</a:t>
            </a:r>
          </a:p>
          <a:p>
            <a:pPr lvl="1"/>
            <a:r>
              <a:rPr lang="en-GB" noProof="0" dirty="0">
                <a:solidFill>
                  <a:schemeClr val="accent1"/>
                </a:solidFill>
              </a:rPr>
              <a:t>Democracies’ ability to  respond questioned </a:t>
            </a:r>
            <a:r>
              <a:rPr lang="en-GB" b="1" noProof="0" dirty="0">
                <a:solidFill>
                  <a:schemeClr val="accent1"/>
                </a:solidFill>
              </a:rPr>
              <a:t>→ declining trust and confidence</a:t>
            </a:r>
          </a:p>
          <a:p>
            <a:pPr lvl="1"/>
            <a:r>
              <a:rPr lang="en-GB" noProof="0" dirty="0">
                <a:solidFill>
                  <a:schemeClr val="accent1"/>
                </a:solidFill>
              </a:rPr>
              <a:t>Transformation of the media; information used as a weapon </a:t>
            </a:r>
            <a:r>
              <a:rPr lang="en-GB" b="1" noProof="0" dirty="0">
                <a:solidFill>
                  <a:schemeClr val="accent1"/>
                </a:solidFill>
              </a:rPr>
              <a:t>→ polarization</a:t>
            </a:r>
          </a:p>
          <a:p>
            <a:pPr lvl="1"/>
            <a:r>
              <a:rPr lang="en-GB" noProof="0" dirty="0">
                <a:solidFill>
                  <a:schemeClr val="accent1"/>
                </a:solidFill>
              </a:rPr>
              <a:t>Uneven distribution of economic growth </a:t>
            </a:r>
            <a:r>
              <a:rPr lang="en-GB" b="1" noProof="0" dirty="0">
                <a:solidFill>
                  <a:schemeClr val="accent1"/>
                </a:solidFill>
              </a:rPr>
              <a:t>→ exclusion and resentment</a:t>
            </a:r>
          </a:p>
          <a:p>
            <a:pPr lvl="1"/>
            <a:r>
              <a:rPr lang="en-GB" noProof="0" dirty="0">
                <a:solidFill>
                  <a:schemeClr val="accent1"/>
                </a:solidFill>
              </a:rPr>
              <a:t>Populist leaders &amp; rhetoric: If democracy does not “work,” why do we need it? </a:t>
            </a:r>
            <a:r>
              <a:rPr lang="en-GB" b="1" noProof="0" dirty="0">
                <a:solidFill>
                  <a:schemeClr val="accent1"/>
                </a:solidFill>
              </a:rPr>
              <a:t>→ agenda of weakening democracy</a:t>
            </a:r>
          </a:p>
          <a:p>
            <a:pPr lvl="1"/>
            <a:endParaRPr lang="en-GB" b="1" noProof="0" dirty="0">
              <a:solidFill>
                <a:schemeClr val="accent1"/>
              </a:solidFill>
            </a:endParaRPr>
          </a:p>
          <a:p>
            <a:pPr marL="0" indent="0">
              <a:buNone/>
            </a:pPr>
            <a:endParaRPr lang="en-GB" noProof="0" dirty="0">
              <a:solidFill>
                <a:schemeClr val="accent1"/>
              </a:solidFill>
            </a:endParaRPr>
          </a:p>
        </p:txBody>
      </p:sp>
      <p:pic>
        <p:nvPicPr>
          <p:cNvPr id="8" name="Picture 7">
            <a:extLst>
              <a:ext uri="{FF2B5EF4-FFF2-40B4-BE49-F238E27FC236}">
                <a16:creationId xmlns:a16="http://schemas.microsoft.com/office/drawing/2014/main" id="{B935A20C-192D-BD7B-2B14-52233627B1F7}"/>
              </a:ext>
            </a:extLst>
          </p:cNvPr>
          <p:cNvPicPr>
            <a:picLocks noChangeAspect="1"/>
          </p:cNvPicPr>
          <p:nvPr/>
        </p:nvPicPr>
        <p:blipFill>
          <a:blip r:embed="rId2"/>
          <a:stretch>
            <a:fillRect/>
          </a:stretch>
        </p:blipFill>
        <p:spPr>
          <a:xfrm>
            <a:off x="7545590" y="1662672"/>
            <a:ext cx="4646410" cy="3159050"/>
          </a:xfrm>
          <a:prstGeom prst="rect">
            <a:avLst/>
          </a:prstGeom>
        </p:spPr>
      </p:pic>
      <p:sp>
        <p:nvSpPr>
          <p:cNvPr id="9" name="TextBox 8">
            <a:extLst>
              <a:ext uri="{FF2B5EF4-FFF2-40B4-BE49-F238E27FC236}">
                <a16:creationId xmlns:a16="http://schemas.microsoft.com/office/drawing/2014/main" id="{A99569D2-C84A-A82C-6A1D-60D33CBFDCE0}"/>
              </a:ext>
            </a:extLst>
          </p:cNvPr>
          <p:cNvSpPr txBox="1"/>
          <p:nvPr/>
        </p:nvSpPr>
        <p:spPr>
          <a:xfrm>
            <a:off x="9552384" y="4853465"/>
            <a:ext cx="3672408" cy="276999"/>
          </a:xfrm>
          <a:prstGeom prst="rect">
            <a:avLst/>
          </a:prstGeom>
          <a:noFill/>
        </p:spPr>
        <p:txBody>
          <a:bodyPr wrap="square" rtlCol="0">
            <a:spAutoFit/>
          </a:bodyPr>
          <a:lstStyle/>
          <a:p>
            <a:r>
              <a:rPr lang="en-GB" sz="1200" noProof="0" dirty="0"/>
              <a:t>Source: CNN / Tyrone Siu Reuters</a:t>
            </a:r>
          </a:p>
        </p:txBody>
      </p:sp>
    </p:spTree>
    <p:extLst>
      <p:ext uri="{BB962C8B-B14F-4D97-AF65-F5344CB8AC3E}">
        <p14:creationId xmlns:p14="http://schemas.microsoft.com/office/powerpoint/2010/main" val="7090027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randombar(horizontal)">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99C37-909C-0BF2-D994-3BC1C93CFC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4D5F02-A2C3-23C7-53C8-15CA053BBF7B}"/>
              </a:ext>
            </a:extLst>
          </p:cNvPr>
          <p:cNvSpPr>
            <a:spLocks noGrp="1"/>
          </p:cNvSpPr>
          <p:nvPr>
            <p:ph type="title"/>
          </p:nvPr>
        </p:nvSpPr>
        <p:spPr/>
        <p:txBody>
          <a:bodyPr/>
          <a:lstStyle/>
          <a:p>
            <a:pPr marL="0" indent="0"/>
            <a:r>
              <a:rPr lang="en-GB" noProof="0" dirty="0">
                <a:sym typeface="Arial" charset="0"/>
              </a:rPr>
              <a:t>What’s going on? The 3rd wave of </a:t>
            </a:r>
            <a:r>
              <a:rPr lang="en-GB" noProof="0" dirty="0" err="1">
                <a:sym typeface="Arial" charset="0"/>
              </a:rPr>
              <a:t>autocratizing</a:t>
            </a:r>
            <a:br>
              <a:rPr lang="en-GB" noProof="0" dirty="0">
                <a:sym typeface="Arial" charset="0"/>
              </a:rPr>
            </a:br>
            <a:br>
              <a:rPr lang="en-GB" noProof="0" dirty="0">
                <a:sym typeface="Arial" charset="0"/>
              </a:rPr>
            </a:br>
            <a:endParaRPr lang="en-GB" noProof="0" dirty="0"/>
          </a:p>
        </p:txBody>
      </p:sp>
      <p:sp>
        <p:nvSpPr>
          <p:cNvPr id="3" name="Date Placeholder 2">
            <a:extLst>
              <a:ext uri="{FF2B5EF4-FFF2-40B4-BE49-F238E27FC236}">
                <a16:creationId xmlns:a16="http://schemas.microsoft.com/office/drawing/2014/main" id="{5E79EB43-633F-0B6A-2063-D94BAA2D7810}"/>
              </a:ext>
            </a:extLst>
          </p:cNvPr>
          <p:cNvSpPr>
            <a:spLocks noGrp="1"/>
          </p:cNvSpPr>
          <p:nvPr>
            <p:ph type="dt" sz="half" idx="10"/>
          </p:nvPr>
        </p:nvSpPr>
        <p:spPr/>
        <p:txBody>
          <a:bodyPr/>
          <a:lstStyle/>
          <a:p>
            <a:fld id="{2CB2C9BA-9F49-4668-B03D-C19CF1E513F6}" type="datetime1">
              <a:rPr lang="en-GB" noProof="0" smtClean="0"/>
              <a:t>9.6.2026</a:t>
            </a:fld>
            <a:endParaRPr lang="en-GB" noProof="0" dirty="0"/>
          </a:p>
        </p:txBody>
      </p:sp>
      <p:sp>
        <p:nvSpPr>
          <p:cNvPr id="4" name="Footer Placeholder 3">
            <a:extLst>
              <a:ext uri="{FF2B5EF4-FFF2-40B4-BE49-F238E27FC236}">
                <a16:creationId xmlns:a16="http://schemas.microsoft.com/office/drawing/2014/main" id="{A0DFF2F9-E4A7-B72B-5031-603D07924C9E}"/>
              </a:ext>
            </a:extLst>
          </p:cNvPr>
          <p:cNvSpPr>
            <a:spLocks noGrp="1"/>
          </p:cNvSpPr>
          <p:nvPr>
            <p:ph type="ftr" sz="quarter" idx="11"/>
          </p:nvPr>
        </p:nvSpPr>
        <p:spPr/>
        <p:txBody>
          <a:bodyPr/>
          <a:lstStyle/>
          <a:p>
            <a:r>
              <a:rPr lang="en-GB" noProof="0" dirty="0"/>
              <a:t>JYU Since 1863.</a:t>
            </a:r>
          </a:p>
        </p:txBody>
      </p:sp>
      <p:sp>
        <p:nvSpPr>
          <p:cNvPr id="5" name="Slide Number Placeholder 4">
            <a:extLst>
              <a:ext uri="{FF2B5EF4-FFF2-40B4-BE49-F238E27FC236}">
                <a16:creationId xmlns:a16="http://schemas.microsoft.com/office/drawing/2014/main" id="{DC4B9354-9350-1657-687F-A40032D6842B}"/>
              </a:ext>
            </a:extLst>
          </p:cNvPr>
          <p:cNvSpPr>
            <a:spLocks noGrp="1"/>
          </p:cNvSpPr>
          <p:nvPr>
            <p:ph type="sldNum" sz="quarter" idx="12"/>
          </p:nvPr>
        </p:nvSpPr>
        <p:spPr/>
        <p:txBody>
          <a:bodyPr/>
          <a:lstStyle/>
          <a:p>
            <a:fld id="{9E548902-A2E1-4711-A467-290FB9FE5D63}" type="slidenum">
              <a:rPr lang="en-GB" noProof="0" smtClean="0"/>
              <a:t>7</a:t>
            </a:fld>
            <a:endParaRPr lang="en-GB" noProof="0" dirty="0"/>
          </a:p>
        </p:txBody>
      </p:sp>
      <p:sp>
        <p:nvSpPr>
          <p:cNvPr id="6" name="Text Placeholder 5">
            <a:extLst>
              <a:ext uri="{FF2B5EF4-FFF2-40B4-BE49-F238E27FC236}">
                <a16:creationId xmlns:a16="http://schemas.microsoft.com/office/drawing/2014/main" id="{78685772-A8DB-F406-4C44-80B7CE0E5BA7}"/>
              </a:ext>
            </a:extLst>
          </p:cNvPr>
          <p:cNvSpPr>
            <a:spLocks noGrp="1"/>
          </p:cNvSpPr>
          <p:nvPr>
            <p:ph type="body" sz="quarter" idx="13"/>
          </p:nvPr>
        </p:nvSpPr>
        <p:spPr>
          <a:xfrm>
            <a:off x="498466" y="1293364"/>
            <a:ext cx="7007234" cy="4727924"/>
          </a:xfrm>
        </p:spPr>
        <p:txBody>
          <a:bodyPr/>
          <a:lstStyle/>
          <a:p>
            <a:r>
              <a:rPr lang="en-GB" noProof="0" dirty="0">
                <a:solidFill>
                  <a:schemeClr val="accent1"/>
                </a:solidFill>
              </a:rPr>
              <a:t>Alternatives   “illiberal democracy” and “autocracy” → a continuum, not a dichotomy</a:t>
            </a:r>
          </a:p>
          <a:p>
            <a:pPr marL="0" indent="0">
              <a:buNone/>
            </a:pPr>
            <a:endParaRPr lang="en-GB" noProof="0" dirty="0">
              <a:solidFill>
                <a:schemeClr val="accent1"/>
              </a:solidFill>
            </a:endParaRPr>
          </a:p>
          <a:p>
            <a:r>
              <a:rPr lang="en-GB" b="1" noProof="0" dirty="0">
                <a:solidFill>
                  <a:schemeClr val="accent1"/>
                </a:solidFill>
              </a:rPr>
              <a:t>Illiberal democracy:</a:t>
            </a:r>
          </a:p>
          <a:p>
            <a:pPr lvl="1"/>
            <a:r>
              <a:rPr lang="en-GB" noProof="0" dirty="0">
                <a:solidFill>
                  <a:schemeClr val="accent1"/>
                </a:solidFill>
              </a:rPr>
              <a:t>Institutions exist (media, elections, judiciary), but functions eroded</a:t>
            </a:r>
          </a:p>
          <a:p>
            <a:pPr lvl="1"/>
            <a:r>
              <a:rPr lang="en-GB" noProof="0" dirty="0">
                <a:solidFill>
                  <a:schemeClr val="accent1"/>
                </a:solidFill>
              </a:rPr>
              <a:t>no longer serve pluralistic democratic values;  instrumentalized to strengthen those in power (e.g. India, </a:t>
            </a:r>
            <a:r>
              <a:rPr lang="en-GB" i="1" noProof="0" dirty="0">
                <a:solidFill>
                  <a:schemeClr val="accent1"/>
                </a:solidFill>
              </a:rPr>
              <a:t>Hungary</a:t>
            </a:r>
            <a:r>
              <a:rPr lang="en-GB" noProof="0" dirty="0">
                <a:solidFill>
                  <a:schemeClr val="accent1"/>
                </a:solidFill>
              </a:rPr>
              <a:t>, Turkey)</a:t>
            </a:r>
          </a:p>
          <a:p>
            <a:pPr marL="269875" lvl="1" indent="0">
              <a:buNone/>
            </a:pPr>
            <a:endParaRPr lang="en-GB" noProof="0" dirty="0">
              <a:solidFill>
                <a:schemeClr val="accent1"/>
              </a:solidFill>
            </a:endParaRPr>
          </a:p>
          <a:p>
            <a:r>
              <a:rPr lang="en-GB" b="1" noProof="0" dirty="0">
                <a:solidFill>
                  <a:schemeClr val="accent1"/>
                </a:solidFill>
              </a:rPr>
              <a:t>Autocracy:</a:t>
            </a:r>
          </a:p>
          <a:p>
            <a:pPr lvl="1"/>
            <a:r>
              <a:rPr lang="en-GB" noProof="0" dirty="0">
                <a:solidFill>
                  <a:schemeClr val="accent1"/>
                </a:solidFill>
              </a:rPr>
              <a:t>No elections, or only symbolic ones; the government is above the law; no opposition or civil society; strong state control  (e.g. Russia, Saudi Arabia, North Korea)</a:t>
            </a:r>
          </a:p>
        </p:txBody>
      </p:sp>
      <p:pic>
        <p:nvPicPr>
          <p:cNvPr id="8" name="Picture 7">
            <a:extLst>
              <a:ext uri="{FF2B5EF4-FFF2-40B4-BE49-F238E27FC236}">
                <a16:creationId xmlns:a16="http://schemas.microsoft.com/office/drawing/2014/main" id="{2195DC1C-9A49-1AC2-98EB-C7FC58E2B0B3}"/>
              </a:ext>
            </a:extLst>
          </p:cNvPr>
          <p:cNvPicPr>
            <a:picLocks noChangeAspect="1"/>
          </p:cNvPicPr>
          <p:nvPr/>
        </p:nvPicPr>
        <p:blipFill>
          <a:blip r:embed="rId2"/>
          <a:stretch>
            <a:fillRect/>
          </a:stretch>
        </p:blipFill>
        <p:spPr>
          <a:xfrm>
            <a:off x="7505700" y="1381907"/>
            <a:ext cx="4686300" cy="3171825"/>
          </a:xfrm>
          <a:prstGeom prst="rect">
            <a:avLst/>
          </a:prstGeom>
        </p:spPr>
      </p:pic>
      <p:sp>
        <p:nvSpPr>
          <p:cNvPr id="9" name="TextBox 8">
            <a:extLst>
              <a:ext uri="{FF2B5EF4-FFF2-40B4-BE49-F238E27FC236}">
                <a16:creationId xmlns:a16="http://schemas.microsoft.com/office/drawing/2014/main" id="{10C34BB2-31D9-BA76-856B-E7219141D969}"/>
              </a:ext>
            </a:extLst>
          </p:cNvPr>
          <p:cNvSpPr txBox="1"/>
          <p:nvPr/>
        </p:nvSpPr>
        <p:spPr>
          <a:xfrm>
            <a:off x="8127090" y="4642681"/>
            <a:ext cx="3797334" cy="1846659"/>
          </a:xfrm>
          <a:prstGeom prst="rect">
            <a:avLst/>
          </a:prstGeom>
          <a:noFill/>
        </p:spPr>
        <p:txBody>
          <a:bodyPr wrap="square" rtlCol="0">
            <a:spAutoFit/>
          </a:bodyPr>
          <a:lstStyle/>
          <a:p>
            <a:r>
              <a:rPr lang="en-GB" sz="1600" noProof="0" dirty="0">
                <a:solidFill>
                  <a:schemeClr val="accent1"/>
                </a:solidFill>
              </a:rPr>
              <a:t>“The analysis provides evidence that the current wave of </a:t>
            </a:r>
            <a:r>
              <a:rPr lang="en-GB" sz="1600" noProof="0" dirty="0" err="1">
                <a:solidFill>
                  <a:schemeClr val="accent1"/>
                </a:solidFill>
              </a:rPr>
              <a:t>autocratization</a:t>
            </a:r>
            <a:r>
              <a:rPr lang="en-GB" sz="1600" noProof="0" dirty="0">
                <a:solidFill>
                  <a:schemeClr val="accent1"/>
                </a:solidFill>
              </a:rPr>
              <a:t> is unprecedented in length, scope, and magnitude – worse than the 1930s in all these regards.” (V-Dem Democracy Report 2026, 18).</a:t>
            </a:r>
          </a:p>
          <a:p>
            <a:endParaRPr lang="en-GB" noProof="0" dirty="0"/>
          </a:p>
        </p:txBody>
      </p:sp>
    </p:spTree>
    <p:extLst>
      <p:ext uri="{BB962C8B-B14F-4D97-AF65-F5344CB8AC3E}">
        <p14:creationId xmlns:p14="http://schemas.microsoft.com/office/powerpoint/2010/main" val="22631303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 calcmode="lin" valueType="num">
                                      <p:cBhvr additive="base">
                                        <p:cTn id="1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 calcmode="lin" valueType="num">
                                      <p:cBhvr additive="base">
                                        <p:cTn id="1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 calcmode="lin" valueType="num">
                                      <p:cBhvr additive="base">
                                        <p:cTn id="2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 calcmode="lin" valueType="num">
                                      <p:cBhvr additive="base">
                                        <p:cTn id="2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2367-3B47-3425-0305-B3AA375255B2}"/>
              </a:ext>
            </a:extLst>
          </p:cNvPr>
          <p:cNvSpPr>
            <a:spLocks noGrp="1"/>
          </p:cNvSpPr>
          <p:nvPr>
            <p:ph type="title"/>
          </p:nvPr>
        </p:nvSpPr>
        <p:spPr/>
        <p:txBody>
          <a:bodyPr/>
          <a:lstStyle/>
          <a:p>
            <a:r>
              <a:rPr lang="en-GB" noProof="0" dirty="0"/>
              <a:t>From megatrends to tensions</a:t>
            </a:r>
          </a:p>
        </p:txBody>
      </p:sp>
      <p:sp>
        <p:nvSpPr>
          <p:cNvPr id="3" name="Date Placeholder 2">
            <a:extLst>
              <a:ext uri="{FF2B5EF4-FFF2-40B4-BE49-F238E27FC236}">
                <a16:creationId xmlns:a16="http://schemas.microsoft.com/office/drawing/2014/main" id="{00E1175E-901F-39D9-3F43-B10B9AA25073}"/>
              </a:ext>
            </a:extLst>
          </p:cNvPr>
          <p:cNvSpPr>
            <a:spLocks noGrp="1"/>
          </p:cNvSpPr>
          <p:nvPr>
            <p:ph type="dt" sz="half" idx="10"/>
          </p:nvPr>
        </p:nvSpPr>
        <p:spPr/>
        <p:txBody>
          <a:bodyPr/>
          <a:lstStyle/>
          <a:p>
            <a:fld id="{2CB2C9BA-9F49-4668-B03D-C19CF1E513F6}" type="datetime1">
              <a:rPr lang="en-GB" noProof="0" smtClean="0"/>
              <a:t>9.6.2026</a:t>
            </a:fld>
            <a:endParaRPr lang="en-GB" noProof="0" dirty="0"/>
          </a:p>
        </p:txBody>
      </p:sp>
      <p:sp>
        <p:nvSpPr>
          <p:cNvPr id="4" name="Footer Placeholder 3">
            <a:extLst>
              <a:ext uri="{FF2B5EF4-FFF2-40B4-BE49-F238E27FC236}">
                <a16:creationId xmlns:a16="http://schemas.microsoft.com/office/drawing/2014/main" id="{A206B3F6-0BD5-828D-923B-64608FAAA546}"/>
              </a:ext>
            </a:extLst>
          </p:cNvPr>
          <p:cNvSpPr>
            <a:spLocks noGrp="1"/>
          </p:cNvSpPr>
          <p:nvPr>
            <p:ph type="ftr" sz="quarter" idx="11"/>
          </p:nvPr>
        </p:nvSpPr>
        <p:spPr/>
        <p:txBody>
          <a:bodyPr/>
          <a:lstStyle/>
          <a:p>
            <a:r>
              <a:rPr lang="en-GB" noProof="0" dirty="0"/>
              <a:t>JYU Since 1863.</a:t>
            </a:r>
          </a:p>
        </p:txBody>
      </p:sp>
      <p:sp>
        <p:nvSpPr>
          <p:cNvPr id="5" name="Slide Number Placeholder 4">
            <a:extLst>
              <a:ext uri="{FF2B5EF4-FFF2-40B4-BE49-F238E27FC236}">
                <a16:creationId xmlns:a16="http://schemas.microsoft.com/office/drawing/2014/main" id="{C54F2CF2-4CA0-A260-8F9A-7A6F33463DB8}"/>
              </a:ext>
            </a:extLst>
          </p:cNvPr>
          <p:cNvSpPr>
            <a:spLocks noGrp="1"/>
          </p:cNvSpPr>
          <p:nvPr>
            <p:ph type="sldNum" sz="quarter" idx="12"/>
          </p:nvPr>
        </p:nvSpPr>
        <p:spPr/>
        <p:txBody>
          <a:bodyPr/>
          <a:lstStyle/>
          <a:p>
            <a:fld id="{9E548902-A2E1-4711-A467-290FB9FE5D63}" type="slidenum">
              <a:rPr lang="en-GB" noProof="0" smtClean="0"/>
              <a:t>8</a:t>
            </a:fld>
            <a:endParaRPr lang="en-GB" noProof="0" dirty="0"/>
          </a:p>
        </p:txBody>
      </p:sp>
      <p:sp>
        <p:nvSpPr>
          <p:cNvPr id="6" name="Text Placeholder 5">
            <a:extLst>
              <a:ext uri="{FF2B5EF4-FFF2-40B4-BE49-F238E27FC236}">
                <a16:creationId xmlns:a16="http://schemas.microsoft.com/office/drawing/2014/main" id="{12265B5D-9BC5-E8BE-DEF0-2365BA125957}"/>
              </a:ext>
            </a:extLst>
          </p:cNvPr>
          <p:cNvSpPr>
            <a:spLocks noGrp="1"/>
          </p:cNvSpPr>
          <p:nvPr>
            <p:ph type="body" sz="quarter" idx="13"/>
          </p:nvPr>
        </p:nvSpPr>
        <p:spPr>
          <a:xfrm>
            <a:off x="623888" y="1556792"/>
            <a:ext cx="10944225" cy="4680520"/>
          </a:xfrm>
        </p:spPr>
        <p:txBody>
          <a:bodyPr/>
          <a:lstStyle/>
          <a:p>
            <a:r>
              <a:rPr lang="en-GB" noProof="0" dirty="0">
                <a:solidFill>
                  <a:schemeClr val="accent1"/>
                </a:solidFill>
              </a:rPr>
              <a:t>Not only an era of ”</a:t>
            </a:r>
            <a:r>
              <a:rPr lang="en-GB" noProof="0" dirty="0" err="1">
                <a:solidFill>
                  <a:schemeClr val="accent1"/>
                </a:solidFill>
              </a:rPr>
              <a:t>autocratizing</a:t>
            </a:r>
            <a:r>
              <a:rPr lang="en-GB" noProof="0" dirty="0">
                <a:solidFill>
                  <a:schemeClr val="accent1"/>
                </a:solidFill>
              </a:rPr>
              <a:t>” – But an era of transformation &amp; contradictions, pulling in different directions</a:t>
            </a:r>
          </a:p>
          <a:p>
            <a:pPr lvl="1"/>
            <a:r>
              <a:rPr lang="en-GB" noProof="0" dirty="0">
                <a:solidFill>
                  <a:schemeClr val="accent1"/>
                </a:solidFill>
              </a:rPr>
              <a:t>More knowledge than ever before </a:t>
            </a:r>
            <a:r>
              <a:rPr lang="en-GB" noProof="0" dirty="0">
                <a:solidFill>
                  <a:schemeClr val="accent1"/>
                </a:solidFill>
                <a:sym typeface="Wingdings" panose="05000000000000000000" pitchFamily="2" charset="2"/>
              </a:rPr>
              <a:t> </a:t>
            </a:r>
            <a:r>
              <a:rPr lang="en-GB" noProof="0" dirty="0">
                <a:solidFill>
                  <a:schemeClr val="accent1"/>
                </a:solidFill>
              </a:rPr>
              <a:t> increasing disagreement over ”truth” (n.b. post-truth era)</a:t>
            </a:r>
          </a:p>
          <a:p>
            <a:pPr lvl="1"/>
            <a:r>
              <a:rPr lang="en-GB" noProof="0" dirty="0">
                <a:solidFill>
                  <a:schemeClr val="accent1"/>
                </a:solidFill>
              </a:rPr>
              <a:t>Economic and technological interconnectedness </a:t>
            </a:r>
            <a:r>
              <a:rPr lang="en-GB" noProof="0" dirty="0">
                <a:solidFill>
                  <a:schemeClr val="accent1"/>
                </a:solidFill>
                <a:sym typeface="Wingdings" panose="05000000000000000000" pitchFamily="2" charset="2"/>
              </a:rPr>
              <a:t> political fragmentation</a:t>
            </a:r>
          </a:p>
          <a:p>
            <a:pPr lvl="1"/>
            <a:r>
              <a:rPr lang="en-GB" noProof="0" dirty="0">
                <a:solidFill>
                  <a:schemeClr val="accent1"/>
                </a:solidFill>
                <a:sym typeface="Wingdings" panose="05000000000000000000" pitchFamily="2" charset="2"/>
              </a:rPr>
              <a:t>Technological acceleration  many institutions – </a:t>
            </a:r>
            <a:r>
              <a:rPr lang="en-GB" i="1" noProof="0" dirty="0">
                <a:solidFill>
                  <a:schemeClr val="accent1"/>
                </a:solidFill>
                <a:sym typeface="Wingdings" panose="05000000000000000000" pitchFamily="2" charset="2"/>
              </a:rPr>
              <a:t>universities</a:t>
            </a:r>
            <a:r>
              <a:rPr lang="en-GB" noProof="0" dirty="0">
                <a:solidFill>
                  <a:schemeClr val="accent1"/>
                </a:solidFill>
                <a:sym typeface="Wingdings" panose="05000000000000000000" pitchFamily="2" charset="2"/>
              </a:rPr>
              <a:t> – remain slow &amp; path-dependent</a:t>
            </a:r>
          </a:p>
          <a:p>
            <a:pPr lvl="1"/>
            <a:r>
              <a:rPr lang="en-GB" noProof="0" dirty="0">
                <a:solidFill>
                  <a:schemeClr val="accent1"/>
                </a:solidFill>
                <a:sym typeface="Wingdings" panose="05000000000000000000" pitchFamily="2" charset="2"/>
              </a:rPr>
              <a:t>Increasing awareness of security issues &amp; threats  democratic systems becoming more fragile</a:t>
            </a:r>
          </a:p>
          <a:p>
            <a:pPr>
              <a:buFont typeface="Wingdings" panose="05000000000000000000" pitchFamily="2" charset="2"/>
              <a:buChar char="Ø"/>
            </a:pPr>
            <a:r>
              <a:rPr lang="en-GB" b="1" noProof="0" dirty="0">
                <a:solidFill>
                  <a:schemeClr val="accent1"/>
                </a:solidFill>
                <a:sym typeface="Wingdings" panose="05000000000000000000" pitchFamily="2" charset="2"/>
              </a:rPr>
              <a:t>Not about understanding  ”complexity” – but understanding ”tensions” – not easy to reconcile</a:t>
            </a:r>
          </a:p>
          <a:p>
            <a:endParaRPr lang="en-GB" noProof="0" dirty="0">
              <a:solidFill>
                <a:schemeClr val="accent1"/>
              </a:solidFill>
              <a:sym typeface="Wingdings" panose="05000000000000000000" pitchFamily="2" charset="2"/>
            </a:endParaRPr>
          </a:p>
          <a:p>
            <a:r>
              <a:rPr lang="en-GB" b="1" noProof="0" dirty="0">
                <a:solidFill>
                  <a:schemeClr val="accent1"/>
                </a:solidFill>
                <a:sym typeface="Wingdings" panose="05000000000000000000" pitchFamily="2" charset="2"/>
              </a:rPr>
              <a:t>And universities?</a:t>
            </a:r>
          </a:p>
          <a:p>
            <a:pPr lvl="1"/>
            <a:r>
              <a:rPr lang="en-GB" noProof="0" dirty="0">
                <a:solidFill>
                  <a:schemeClr val="accent1"/>
                </a:solidFill>
                <a:sym typeface="Wingdings" panose="05000000000000000000" pitchFamily="2" charset="2"/>
              </a:rPr>
              <a:t>Among first to be affected – funding dependencies, regulation, expectations of what should be studied and researched</a:t>
            </a:r>
          </a:p>
          <a:p>
            <a:pPr>
              <a:buFont typeface="Wingdings" panose="05000000000000000000" pitchFamily="2" charset="2"/>
              <a:buChar char="Ø"/>
            </a:pPr>
            <a:r>
              <a:rPr lang="en-GB" b="1" noProof="0" dirty="0">
                <a:solidFill>
                  <a:schemeClr val="accent1"/>
                </a:solidFill>
                <a:sym typeface="Wingdings" panose="05000000000000000000" pitchFamily="2" charset="2"/>
              </a:rPr>
              <a:t>Universities not only observing democracy &amp; </a:t>
            </a:r>
            <a:r>
              <a:rPr lang="en-GB" b="1" noProof="0" dirty="0" err="1">
                <a:solidFill>
                  <a:schemeClr val="accent1"/>
                </a:solidFill>
                <a:sym typeface="Wingdings" panose="05000000000000000000" pitchFamily="2" charset="2"/>
              </a:rPr>
              <a:t>authoritarism</a:t>
            </a:r>
            <a:r>
              <a:rPr lang="en-GB" b="1" noProof="0" dirty="0">
                <a:solidFill>
                  <a:schemeClr val="accent1"/>
                </a:solidFill>
                <a:sym typeface="Wingdings" panose="05000000000000000000" pitchFamily="2" charset="2"/>
              </a:rPr>
              <a:t> BUT  part of arena where these trends play out</a:t>
            </a:r>
            <a:endParaRPr lang="en-GB" b="1" noProof="0" dirty="0">
              <a:solidFill>
                <a:schemeClr val="accent1"/>
              </a:solidFill>
            </a:endParaRPr>
          </a:p>
        </p:txBody>
      </p:sp>
    </p:spTree>
    <p:extLst>
      <p:ext uri="{BB962C8B-B14F-4D97-AF65-F5344CB8AC3E}">
        <p14:creationId xmlns:p14="http://schemas.microsoft.com/office/powerpoint/2010/main" val="5132720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7" dur="500"/>
                                        <p:tgtEl>
                                          <p:spTgt spid="6">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0" dur="500"/>
                                        <p:tgtEl>
                                          <p:spTgt spid="6">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3" dur="500"/>
                                        <p:tgtEl>
                                          <p:spTgt spid="6">
                                            <p:txEl>
                                              <p:pRg st="3" end="3"/>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randombar(horizontal)">
                                      <p:cBhvr>
                                        <p:cTn id="16" dur="500"/>
                                        <p:tgtEl>
                                          <p:spTgt spid="6">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wipe(down)">
                                      <p:cBhvr>
                                        <p:cTn id="21" dur="500"/>
                                        <p:tgtEl>
                                          <p:spTgt spid="6">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6">
                                            <p:txEl>
                                              <p:pRg st="7" end="7"/>
                                            </p:txEl>
                                          </p:spTgt>
                                        </p:tgtEl>
                                        <p:attrNameLst>
                                          <p:attrName>style.visibility</p:attrName>
                                        </p:attrNameLst>
                                      </p:cBhvr>
                                      <p:to>
                                        <p:strVal val="visible"/>
                                      </p:to>
                                    </p:set>
                                    <p:animEffect transition="in" filter="wipe(down)">
                                      <p:cBhvr>
                                        <p:cTn id="24" dur="500"/>
                                        <p:tgtEl>
                                          <p:spTgt spid="6">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animEffect transition="in" filter="randombar(horizontal)">
                                      <p:cBhvr>
                                        <p:cTn id="29" dur="500"/>
                                        <p:tgtEl>
                                          <p:spTgt spid="6">
                                            <p:txEl>
                                              <p:pRg st="8" end="8"/>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6">
                                            <p:txEl>
                                              <p:pRg st="9" end="9"/>
                                            </p:txEl>
                                          </p:spTgt>
                                        </p:tgtEl>
                                        <p:attrNameLst>
                                          <p:attrName>style.visibility</p:attrName>
                                        </p:attrNameLst>
                                      </p:cBhvr>
                                      <p:to>
                                        <p:strVal val="visible"/>
                                      </p:to>
                                    </p:set>
                                    <p:animEffect transition="in" filter="randombar(horizontal)">
                                      <p:cBhvr>
                                        <p:cTn id="3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CE9E2-0029-A74C-CB55-2B749843E10A}"/>
              </a:ext>
            </a:extLst>
          </p:cNvPr>
          <p:cNvSpPr>
            <a:spLocks noGrp="1"/>
          </p:cNvSpPr>
          <p:nvPr>
            <p:ph type="title"/>
          </p:nvPr>
        </p:nvSpPr>
        <p:spPr/>
        <p:txBody>
          <a:bodyPr/>
          <a:lstStyle/>
          <a:p>
            <a:r>
              <a:rPr lang="en-GB" noProof="0" dirty="0"/>
              <a:t>”Technological disruption” – AI revolution?</a:t>
            </a:r>
          </a:p>
        </p:txBody>
      </p:sp>
      <p:sp>
        <p:nvSpPr>
          <p:cNvPr id="3" name="Date Placeholder 2">
            <a:extLst>
              <a:ext uri="{FF2B5EF4-FFF2-40B4-BE49-F238E27FC236}">
                <a16:creationId xmlns:a16="http://schemas.microsoft.com/office/drawing/2014/main" id="{51B04A82-62C5-6906-7E78-40C3E898C04E}"/>
              </a:ext>
            </a:extLst>
          </p:cNvPr>
          <p:cNvSpPr>
            <a:spLocks noGrp="1"/>
          </p:cNvSpPr>
          <p:nvPr>
            <p:ph type="dt" sz="half" idx="10"/>
          </p:nvPr>
        </p:nvSpPr>
        <p:spPr/>
        <p:txBody>
          <a:bodyPr/>
          <a:lstStyle/>
          <a:p>
            <a:fld id="{2CB2C9BA-9F49-4668-B03D-C19CF1E513F6}" type="datetime1">
              <a:rPr lang="en-GB" noProof="0" smtClean="0"/>
              <a:t>9.6.2026</a:t>
            </a:fld>
            <a:endParaRPr lang="en-GB" noProof="0" dirty="0"/>
          </a:p>
        </p:txBody>
      </p:sp>
      <p:sp>
        <p:nvSpPr>
          <p:cNvPr id="4" name="Footer Placeholder 3">
            <a:extLst>
              <a:ext uri="{FF2B5EF4-FFF2-40B4-BE49-F238E27FC236}">
                <a16:creationId xmlns:a16="http://schemas.microsoft.com/office/drawing/2014/main" id="{62C9E015-17B7-4A95-5967-51B89A5F6B76}"/>
              </a:ext>
            </a:extLst>
          </p:cNvPr>
          <p:cNvSpPr>
            <a:spLocks noGrp="1"/>
          </p:cNvSpPr>
          <p:nvPr>
            <p:ph type="ftr" sz="quarter" idx="11"/>
          </p:nvPr>
        </p:nvSpPr>
        <p:spPr/>
        <p:txBody>
          <a:bodyPr/>
          <a:lstStyle/>
          <a:p>
            <a:r>
              <a:rPr lang="en-GB" noProof="0" dirty="0"/>
              <a:t>JYU Since 1863.</a:t>
            </a:r>
          </a:p>
        </p:txBody>
      </p:sp>
      <p:sp>
        <p:nvSpPr>
          <p:cNvPr id="5" name="Slide Number Placeholder 4">
            <a:extLst>
              <a:ext uri="{FF2B5EF4-FFF2-40B4-BE49-F238E27FC236}">
                <a16:creationId xmlns:a16="http://schemas.microsoft.com/office/drawing/2014/main" id="{32984529-FDAB-E5C6-23E7-69A8DE3FE084}"/>
              </a:ext>
            </a:extLst>
          </p:cNvPr>
          <p:cNvSpPr>
            <a:spLocks noGrp="1"/>
          </p:cNvSpPr>
          <p:nvPr>
            <p:ph type="sldNum" sz="quarter" idx="12"/>
          </p:nvPr>
        </p:nvSpPr>
        <p:spPr/>
        <p:txBody>
          <a:bodyPr/>
          <a:lstStyle/>
          <a:p>
            <a:fld id="{9E548902-A2E1-4711-A467-290FB9FE5D63}" type="slidenum">
              <a:rPr lang="en-GB" noProof="0" smtClean="0"/>
              <a:t>9</a:t>
            </a:fld>
            <a:endParaRPr lang="en-GB" noProof="0" dirty="0"/>
          </a:p>
        </p:txBody>
      </p:sp>
      <p:sp>
        <p:nvSpPr>
          <p:cNvPr id="6" name="Text Placeholder 5">
            <a:extLst>
              <a:ext uri="{FF2B5EF4-FFF2-40B4-BE49-F238E27FC236}">
                <a16:creationId xmlns:a16="http://schemas.microsoft.com/office/drawing/2014/main" id="{BC2C33FB-DEE2-1B0A-E90B-E9BBF95C2D54}"/>
              </a:ext>
            </a:extLst>
          </p:cNvPr>
          <p:cNvSpPr>
            <a:spLocks noGrp="1"/>
          </p:cNvSpPr>
          <p:nvPr>
            <p:ph type="body" sz="quarter" idx="13"/>
          </p:nvPr>
        </p:nvSpPr>
        <p:spPr>
          <a:xfrm>
            <a:off x="623887" y="1451035"/>
            <a:ext cx="10944225" cy="2303834"/>
          </a:xfrm>
        </p:spPr>
        <p:txBody>
          <a:bodyPr/>
          <a:lstStyle/>
          <a:p>
            <a:r>
              <a:rPr lang="en-GB" noProof="0" dirty="0">
                <a:solidFill>
                  <a:schemeClr val="accent1"/>
                </a:solidFill>
              </a:rPr>
              <a:t>What exactly is AI changing about the core activities of universities?</a:t>
            </a:r>
          </a:p>
          <a:p>
            <a:r>
              <a:rPr lang="en-GB" noProof="0" dirty="0">
                <a:solidFill>
                  <a:schemeClr val="accent1"/>
                </a:solidFill>
              </a:rPr>
              <a:t>AI can: summarise literature, generate text, assist in coding, support teaching, produce research ideas, identify literature gaps… write student essays… </a:t>
            </a:r>
            <a:r>
              <a:rPr lang="en-GB" noProof="0" dirty="0">
                <a:solidFill>
                  <a:schemeClr val="accent1"/>
                </a:solidFill>
                <a:sym typeface="Wingdings" panose="05000000000000000000" pitchFamily="2" charset="2"/>
              </a:rPr>
              <a:t> WHAT REMAINS UNIQUELY ACADEMIC?</a:t>
            </a:r>
          </a:p>
          <a:p>
            <a:r>
              <a:rPr lang="en-GB" b="1" noProof="0" dirty="0">
                <a:solidFill>
                  <a:schemeClr val="accent1"/>
                </a:solidFill>
                <a:sym typeface="Wingdings" panose="05000000000000000000" pitchFamily="2" charset="2"/>
              </a:rPr>
              <a:t>This is not a technological question, but existential for all universities</a:t>
            </a:r>
          </a:p>
          <a:p>
            <a:r>
              <a:rPr lang="en-GB" b="1" noProof="0" dirty="0">
                <a:solidFill>
                  <a:schemeClr val="accent1"/>
                </a:solidFill>
                <a:sym typeface="Wingdings" panose="05000000000000000000" pitchFamily="2" charset="2"/>
              </a:rPr>
              <a:t>Digital connectedness vs. human connectedness? – not one or the other, but both</a:t>
            </a:r>
            <a:endParaRPr lang="en-GB" b="1" noProof="0" dirty="0">
              <a:solidFill>
                <a:schemeClr val="accent1"/>
              </a:solidFill>
            </a:endParaRPr>
          </a:p>
        </p:txBody>
      </p:sp>
      <p:pic>
        <p:nvPicPr>
          <p:cNvPr id="8" name="Picture 7">
            <a:extLst>
              <a:ext uri="{FF2B5EF4-FFF2-40B4-BE49-F238E27FC236}">
                <a16:creationId xmlns:a16="http://schemas.microsoft.com/office/drawing/2014/main" id="{283152D0-8B0D-49CC-1C00-57340795C2AE}"/>
              </a:ext>
            </a:extLst>
          </p:cNvPr>
          <p:cNvPicPr>
            <a:picLocks noChangeAspect="1"/>
          </p:cNvPicPr>
          <p:nvPr/>
        </p:nvPicPr>
        <p:blipFill>
          <a:blip r:embed="rId2"/>
          <a:srcRect l="51584" t="19865" b="6457"/>
          <a:stretch>
            <a:fillRect/>
          </a:stretch>
        </p:blipFill>
        <p:spPr>
          <a:xfrm>
            <a:off x="670399" y="3901560"/>
            <a:ext cx="2905321" cy="1656187"/>
          </a:xfrm>
          <a:prstGeom prst="rect">
            <a:avLst/>
          </a:prstGeom>
        </p:spPr>
      </p:pic>
      <p:pic>
        <p:nvPicPr>
          <p:cNvPr id="1026" name="Picture 2" descr="NOKIA , Connecting People. BUT FOR HOW LONG ? | by E-Cell, IIIT Lucknow |  Medium">
            <a:extLst>
              <a:ext uri="{FF2B5EF4-FFF2-40B4-BE49-F238E27FC236}">
                <a16:creationId xmlns:a16="http://schemas.microsoft.com/office/drawing/2014/main" id="{463DD4AE-3474-CD4A-C5C7-C04C1FC071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720" y="4512570"/>
            <a:ext cx="2623557" cy="17887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dievalClassroomFullSz">
            <a:extLst>
              <a:ext uri="{FF2B5EF4-FFF2-40B4-BE49-F238E27FC236}">
                <a16:creationId xmlns:a16="http://schemas.microsoft.com/office/drawing/2014/main" id="{3FD5AE79-44FC-1019-5D16-90D03243D2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6040" y="3686582"/>
            <a:ext cx="3262212" cy="263120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8C21D89-F7A0-D86B-B806-2A6650F00E89}"/>
              </a:ext>
            </a:extLst>
          </p:cNvPr>
          <p:cNvSpPr txBox="1"/>
          <p:nvPr/>
        </p:nvSpPr>
        <p:spPr>
          <a:xfrm>
            <a:off x="6384032" y="6317791"/>
            <a:ext cx="3960440" cy="507831"/>
          </a:xfrm>
          <a:prstGeom prst="rect">
            <a:avLst/>
          </a:prstGeom>
          <a:noFill/>
        </p:spPr>
        <p:txBody>
          <a:bodyPr wrap="square" rtlCol="0">
            <a:spAutoFit/>
          </a:bodyPr>
          <a:lstStyle/>
          <a:p>
            <a:r>
              <a:rPr lang="en-GB" sz="900" noProof="0" dirty="0">
                <a:solidFill>
                  <a:schemeClr val="accent1"/>
                </a:solidFill>
              </a:rPr>
              <a:t>Laurentius de Voltolina: Liber </a:t>
            </a:r>
            <a:r>
              <a:rPr lang="en-GB" sz="900" noProof="0" dirty="0" err="1">
                <a:solidFill>
                  <a:schemeClr val="accent1"/>
                </a:solidFill>
              </a:rPr>
              <a:t>ethicorum</a:t>
            </a:r>
            <a:r>
              <a:rPr lang="en-GB" sz="900" noProof="0" dirty="0">
                <a:solidFill>
                  <a:schemeClr val="accent1"/>
                </a:solidFill>
              </a:rPr>
              <a:t> des Henricus de Alemannia, single sheet. Scena: Henricus de Alemannia con </a:t>
            </a:r>
            <a:r>
              <a:rPr lang="en-GB" sz="900" noProof="0" dirty="0" err="1">
                <a:solidFill>
                  <a:schemeClr val="accent1"/>
                </a:solidFill>
              </a:rPr>
              <a:t>i</a:t>
            </a:r>
            <a:r>
              <a:rPr lang="en-GB" sz="900" noProof="0" dirty="0">
                <a:solidFill>
                  <a:schemeClr val="accent1"/>
                </a:solidFill>
              </a:rPr>
              <a:t> </a:t>
            </a:r>
            <a:r>
              <a:rPr lang="en-GB" sz="900" noProof="0" dirty="0" err="1">
                <a:solidFill>
                  <a:schemeClr val="accent1"/>
                </a:solidFill>
              </a:rPr>
              <a:t>suoi</a:t>
            </a:r>
            <a:r>
              <a:rPr lang="en-GB" sz="900" noProof="0" dirty="0">
                <a:solidFill>
                  <a:schemeClr val="accent1"/>
                </a:solidFill>
              </a:rPr>
              <a:t> </a:t>
            </a:r>
            <a:r>
              <a:rPr lang="en-GB" sz="900" noProof="0" dirty="0" err="1">
                <a:solidFill>
                  <a:schemeClr val="accent1"/>
                </a:solidFill>
              </a:rPr>
              <a:t>studenti</a:t>
            </a:r>
            <a:r>
              <a:rPr lang="en-GB" sz="900" noProof="0" dirty="0">
                <a:solidFill>
                  <a:schemeClr val="accent1"/>
                </a:solidFill>
              </a:rPr>
              <a:t>, ca. 1350 (Wikimedia commons)</a:t>
            </a:r>
          </a:p>
        </p:txBody>
      </p:sp>
    </p:spTree>
    <p:extLst>
      <p:ext uri="{BB962C8B-B14F-4D97-AF65-F5344CB8AC3E}">
        <p14:creationId xmlns:p14="http://schemas.microsoft.com/office/powerpoint/2010/main" val="36248014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randombar(horizontal)">
                                      <p:cBhvr>
                                        <p:cTn id="1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JYU">
  <a:themeElements>
    <a:clrScheme name="JYU">
      <a:dk1>
        <a:srgbClr val="000000"/>
      </a:dk1>
      <a:lt1>
        <a:sysClr val="window" lastClr="FFFFFF"/>
      </a:lt1>
      <a:dk2>
        <a:srgbClr val="B2BFCD"/>
      </a:dk2>
      <a:lt2>
        <a:srgbClr val="EFF0F0"/>
      </a:lt2>
      <a:accent1>
        <a:srgbClr val="002957"/>
      </a:accent1>
      <a:accent2>
        <a:srgbClr val="EDE1CE"/>
      </a:accent2>
      <a:accent3>
        <a:srgbClr val="C29A5B"/>
      </a:accent3>
      <a:accent4>
        <a:srgbClr val="F1563F"/>
      </a:accent4>
      <a:accent5>
        <a:srgbClr val="6B7F97"/>
      </a:accent5>
      <a:accent6>
        <a:srgbClr val="EA9D90"/>
      </a:accent6>
      <a:hlink>
        <a:srgbClr val="6B7F97"/>
      </a:hlink>
      <a:folHlink>
        <a:srgbClr val="6B7F97"/>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iedeilta 10_3_2026_Demokratiat vaarassa – historiallisia malleja ja nykyhetken varoitusmerkkejä.potx" id="{11A78679-8D3D-480D-A0FE-2BD106009B97}" vid="{AE11363B-C204-4FFA-AEB7-0BC66180AB04}"/>
    </a:ext>
  </a:extLst>
</a:theme>
</file>

<file path=ppt/theme/theme2.xml><?xml version="1.0" encoding="utf-8"?>
<a:theme xmlns:a="http://schemas.openxmlformats.org/drawingml/2006/main" name="Office Theme">
  <a:themeElements>
    <a:clrScheme name="JYU">
      <a:dk1>
        <a:srgbClr val="000000"/>
      </a:dk1>
      <a:lt1>
        <a:sysClr val="window" lastClr="FFFFFF"/>
      </a:lt1>
      <a:dk2>
        <a:srgbClr val="B2BFCD"/>
      </a:dk2>
      <a:lt2>
        <a:srgbClr val="EFF0F0"/>
      </a:lt2>
      <a:accent1>
        <a:srgbClr val="002957"/>
      </a:accent1>
      <a:accent2>
        <a:srgbClr val="EDE1CE"/>
      </a:accent2>
      <a:accent3>
        <a:srgbClr val="C29A5B"/>
      </a:accent3>
      <a:accent4>
        <a:srgbClr val="F1563F"/>
      </a:accent4>
      <a:accent5>
        <a:srgbClr val="6B7F97"/>
      </a:accent5>
      <a:accent6>
        <a:srgbClr val="EA9D90"/>
      </a:accent6>
      <a:hlink>
        <a:srgbClr val="6B7F97"/>
      </a:hlink>
      <a:folHlink>
        <a:srgbClr val="6B7F97"/>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JYU">
      <a:dk1>
        <a:srgbClr val="000000"/>
      </a:dk1>
      <a:lt1>
        <a:sysClr val="window" lastClr="FFFFFF"/>
      </a:lt1>
      <a:dk2>
        <a:srgbClr val="B2BFCD"/>
      </a:dk2>
      <a:lt2>
        <a:srgbClr val="EFF0F0"/>
      </a:lt2>
      <a:accent1>
        <a:srgbClr val="002957"/>
      </a:accent1>
      <a:accent2>
        <a:srgbClr val="EDE1CE"/>
      </a:accent2>
      <a:accent3>
        <a:srgbClr val="C29A5B"/>
      </a:accent3>
      <a:accent4>
        <a:srgbClr val="F1563F"/>
      </a:accent4>
      <a:accent5>
        <a:srgbClr val="6B7F97"/>
      </a:accent5>
      <a:accent6>
        <a:srgbClr val="EA9D90"/>
      </a:accent6>
      <a:hlink>
        <a:srgbClr val="6B7F97"/>
      </a:hlink>
      <a:folHlink>
        <a:srgbClr val="6B7F97"/>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1C062F18BEAA6D4BAC3837CC486BC8C6" ma:contentTypeVersion="13" ma:contentTypeDescription="Luo uusi asiakirja." ma:contentTypeScope="" ma:versionID="75b47203346ea4d932b1858b285e97e6">
  <xsd:schema xmlns:xsd="http://www.w3.org/2001/XMLSchema" xmlns:xs="http://www.w3.org/2001/XMLSchema" xmlns:p="http://schemas.microsoft.com/office/2006/metadata/properties" xmlns:ns1="http://schemas.microsoft.com/sharepoint/v3" xmlns:ns2="12cb4f83-693f-40d4-8be3-df72847b7936" xmlns:ns3="ad297614-6b06-4559-8f50-d852bc9d35d2" targetNamespace="http://schemas.microsoft.com/office/2006/metadata/properties" ma:root="true" ma:fieldsID="9413bb84188c077c64d9dad83d8b5884" ns1:_="" ns2:_="" ns3:_="">
    <xsd:import namespace="http://schemas.microsoft.com/sharepoint/v3"/>
    <xsd:import namespace="12cb4f83-693f-40d4-8be3-df72847b7936"/>
    <xsd:import namespace="ad297614-6b06-4559-8f50-d852bc9d35d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Yhtenäisen yhteensopivuuskäytännön ominaisuudet" ma:hidden="true" ma:internalName="_ip_UnifiedCompliancePolicyProperties">
      <xsd:simpleType>
        <xsd:restriction base="dms:Note"/>
      </xsd:simpleType>
    </xsd:element>
    <xsd:element name="_ip_UnifiedCompliancePolicyUIAction" ma:index="20" nillable="true" ma:displayName="Yhtenäisen yhteensopivuuskäytännön käyttöliittymän toimint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cb4f83-693f-40d4-8be3-df72847b79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Kuvien tunnisteet" ma:readOnly="false" ma:fieldId="{5cf76f15-5ced-4ddc-b409-7134ff3c332f}" ma:taxonomyMulti="true" ma:sspId="ba830b52-6d58-45b3-9899-c4752b5a1b5a"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297614-6b06-4559-8f50-d852bc9d35d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4ea6169-3765-4608-8bae-dbccf297d1be}" ma:internalName="TaxCatchAll" ma:showField="CatchAllData" ma:web="ad297614-6b06-4559-8f50-d852bc9d35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ad297614-6b06-4559-8f50-d852bc9d35d2" xsi:nil="true"/>
    <lcf76f155ced4ddcb4097134ff3c332f xmlns="12cb4f83-693f-40d4-8be3-df72847b7936">
      <Terms xmlns="http://schemas.microsoft.com/office/infopath/2007/PartnerControls"/>
    </lcf76f155ced4ddcb4097134ff3c332f>
    <_ip_UnifiedCompliancePolicyProperties xmlns="http://schemas.microsoft.com/sharepoint/v3" xsi:nil="true"/>
  </documentManagement>
</p:properties>
</file>

<file path=customXml/itemProps1.xml><?xml version="1.0" encoding="utf-8"?>
<ds:datastoreItem xmlns:ds="http://schemas.openxmlformats.org/officeDocument/2006/customXml" ds:itemID="{1B0F6423-5BB0-4D20-B20E-D2BCA1BB6BCA}"/>
</file>

<file path=customXml/itemProps2.xml><?xml version="1.0" encoding="utf-8"?>
<ds:datastoreItem xmlns:ds="http://schemas.openxmlformats.org/officeDocument/2006/customXml" ds:itemID="{05A95D5F-BF73-4A9A-93B3-90792E42BC22}"/>
</file>

<file path=customXml/itemProps3.xml><?xml version="1.0" encoding="utf-8"?>
<ds:datastoreItem xmlns:ds="http://schemas.openxmlformats.org/officeDocument/2006/customXml" ds:itemID="{9C131A51-A8DB-414B-B4AE-FF55C0615C2B}"/>
</file>

<file path=docMetadata/LabelInfo.xml><?xml version="1.0" encoding="utf-8"?>
<clbl:labelList xmlns:clbl="http://schemas.microsoft.com/office/2020/mipLabelMetadata">
  <clbl:label id="{eaf5f003-ec9f-4a38-bb3c-a344331c4fce}" enabled="1" method="Privileged" siteId="{e9662d58-caa4-4bc1-b138-c8b1acab5a11}" contentBits="0" removed="0"/>
</clbl:labelList>
</file>

<file path=docProps/app.xml><?xml version="1.0" encoding="utf-8"?>
<Properties xmlns="http://schemas.openxmlformats.org/officeDocument/2006/extended-properties" xmlns:vt="http://schemas.openxmlformats.org/officeDocument/2006/docPropsVTypes">
  <Template>Tiedeilta 10_3_2026_Demokratiat vaarassa – historiallisia malleja ja nykyhetken varoitusmerkkejä</Template>
  <TotalTime>1002</TotalTime>
  <Words>2638</Words>
  <Application>Microsoft Office PowerPoint</Application>
  <PresentationFormat>Widescreen</PresentationFormat>
  <Paragraphs>282</Paragraphs>
  <Slides>23</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Aleo</vt:lpstr>
      <vt:lpstr>Arial</vt:lpstr>
      <vt:lpstr>Helvetica</vt:lpstr>
      <vt:lpstr>Lato</vt:lpstr>
      <vt:lpstr>Lato Black</vt:lpstr>
      <vt:lpstr>Wingdings</vt:lpstr>
      <vt:lpstr>JYU</vt:lpstr>
      <vt:lpstr>WORKING IN A CHANGING WORLD</vt:lpstr>
      <vt:lpstr>Today</vt:lpstr>
      <vt:lpstr>PART I: FROM MEGATRENDS TO TENSIONS</vt:lpstr>
      <vt:lpstr>Megatrends</vt:lpstr>
      <vt:lpstr>PowerPoint Presentation</vt:lpstr>
      <vt:lpstr>What’s going on? The 3rd wave of autocratizing  </vt:lpstr>
      <vt:lpstr>What’s going on? The 3rd wave of autocratizing  </vt:lpstr>
      <vt:lpstr>From megatrends to tensions</vt:lpstr>
      <vt:lpstr>”Technological disruption” – AI revolution?</vt:lpstr>
      <vt:lpstr>PART II: HIGHER EDUCATION – WHAT DOES ALL THIS MEAN?</vt:lpstr>
      <vt:lpstr>Thinking fast and slow – University as ”slow institution”</vt:lpstr>
      <vt:lpstr>Seeing the world - academic bias</vt:lpstr>
      <vt:lpstr>Thinking critically: two sides of education</vt:lpstr>
      <vt:lpstr>Thinking critically: two sides of education</vt:lpstr>
      <vt:lpstr>Internal transformation of universities (from slow to fast)</vt:lpstr>
      <vt:lpstr>Internal transformation of universities (from slow to fast)</vt:lpstr>
      <vt:lpstr>Transition: external world and internal change come together – at a critical juncture in history</vt:lpstr>
      <vt:lpstr>PART III: NOW WHAT</vt:lpstr>
      <vt:lpstr>Provocation 1: Universities must stop optimizing what does not matter</vt:lpstr>
      <vt:lpstr>Provocation 2: Treat academic time as a scarce resource</vt:lpstr>
      <vt:lpstr>Provocation 3: Define what humans do better than AI</vt:lpstr>
      <vt:lpstr>Final provocation: Re-centering the mission</vt:lpstr>
      <vt:lpstr>Final provocation: Re-centering the mission</vt:lpstr>
    </vt:vector>
  </TitlesOfParts>
  <Company>University of Jyväskylä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Holmila, Antero</dc:creator>
  <cp:lastModifiedBy>Holmila, Antero</cp:lastModifiedBy>
  <cp:revision>48</cp:revision>
  <dcterms:created xsi:type="dcterms:W3CDTF">2026-03-08T17:14:36Z</dcterms:created>
  <dcterms:modified xsi:type="dcterms:W3CDTF">2026-06-09T07:30:53Z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0x0101001C062F18BEAA6D4BAC3837CC486BC8C6</vt:lpwstr>
  </property>
</Properties>
</file>