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8" r:id="rId5"/>
    <p:sldMasterId id="2147483712" r:id="rId6"/>
  </p:sldMasterIdLst>
  <p:notesMasterIdLst>
    <p:notesMasterId r:id="rId36"/>
  </p:notesMasterIdLst>
  <p:handoutMasterIdLst>
    <p:handoutMasterId r:id="rId37"/>
  </p:handoutMasterIdLst>
  <p:sldIdLst>
    <p:sldId id="256" r:id="rId7"/>
    <p:sldId id="141169656" r:id="rId8"/>
    <p:sldId id="141169664" r:id="rId9"/>
    <p:sldId id="2146847770" r:id="rId10"/>
    <p:sldId id="2146847771" r:id="rId11"/>
    <p:sldId id="2146847772" r:id="rId12"/>
    <p:sldId id="141169658" r:id="rId13"/>
    <p:sldId id="141169665" r:id="rId14"/>
    <p:sldId id="141169666" r:id="rId15"/>
    <p:sldId id="141169657" r:id="rId16"/>
    <p:sldId id="2146847784" r:id="rId17"/>
    <p:sldId id="326" r:id="rId18"/>
    <p:sldId id="259" r:id="rId19"/>
    <p:sldId id="260" r:id="rId20"/>
    <p:sldId id="261" r:id="rId21"/>
    <p:sldId id="262" r:id="rId22"/>
    <p:sldId id="321" r:id="rId23"/>
    <p:sldId id="264" r:id="rId24"/>
    <p:sldId id="2146847769" r:id="rId25"/>
    <p:sldId id="268" r:id="rId26"/>
    <p:sldId id="345" r:id="rId27"/>
    <p:sldId id="2146847783" r:id="rId28"/>
    <p:sldId id="311" r:id="rId29"/>
    <p:sldId id="306" r:id="rId30"/>
    <p:sldId id="320" r:id="rId31"/>
    <p:sldId id="2146847775" r:id="rId32"/>
    <p:sldId id="141169622" r:id="rId33"/>
    <p:sldId id="141169668" r:id="rId34"/>
    <p:sldId id="344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1117">
          <p15:clr>
            <a:srgbClr val="A4A3A4"/>
          </p15:clr>
        </p15:guide>
        <p15:guide id="9" pos="7287" userDrawn="1">
          <p15:clr>
            <a:srgbClr val="A4A3A4"/>
          </p15:clr>
        </p15:guide>
        <p15:guide id="10" pos="393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F80D3-151B-488E-A785-7258DBCC340F}" v="1" dt="2026-06-23T06:38:56.228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orient="horz" pos="3884"/>
        <p:guide orient="horz" pos="300"/>
        <p:guide orient="horz" pos="1117"/>
        <p:guide pos="7287"/>
        <p:guide pos="393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tkänen, Auli" userId="S::aultoiv@jyu.fi::aed727fd-4d8a-4df8-b6d3-124e0169fb73" providerId="AD" clId="Web-{839833FB-6D8A-2475-E48E-F4A203D53A00}"/>
    <pc:docChg chg="modSld">
      <pc:chgData name="Pitkänen, Auli" userId="S::aultoiv@jyu.fi::aed727fd-4d8a-4df8-b6d3-124e0169fb73" providerId="AD" clId="Web-{839833FB-6D8A-2475-E48E-F4A203D53A00}" dt="2026-06-03T13:32:08.042" v="27" actId="20577"/>
      <pc:docMkLst>
        <pc:docMk/>
      </pc:docMkLst>
      <pc:sldChg chg="modSp">
        <pc:chgData name="Pitkänen, Auli" userId="S::aultoiv@jyu.fi::aed727fd-4d8a-4df8-b6d3-124e0169fb73" providerId="AD" clId="Web-{839833FB-6D8A-2475-E48E-F4A203D53A00}" dt="2026-06-03T13:30:37.994" v="12" actId="20577"/>
        <pc:sldMkLst>
          <pc:docMk/>
          <pc:sldMk cId="3980980338" sldId="256"/>
        </pc:sldMkLst>
        <pc:spChg chg="mod">
          <ac:chgData name="Pitkänen, Auli" userId="S::aultoiv@jyu.fi::aed727fd-4d8a-4df8-b6d3-124e0169fb73" providerId="AD" clId="Web-{839833FB-6D8A-2475-E48E-F4A203D53A00}" dt="2026-06-03T13:30:37.994" v="12" actId="20577"/>
          <ac:spMkLst>
            <pc:docMk/>
            <pc:sldMk cId="3980980338" sldId="256"/>
            <ac:spMk id="3" creationId="{91652A9F-E08F-70FF-3EE9-66934B17F6C5}"/>
          </ac:spMkLst>
        </pc:spChg>
      </pc:sldChg>
      <pc:sldChg chg="modSp">
        <pc:chgData name="Pitkänen, Auli" userId="S::aultoiv@jyu.fi::aed727fd-4d8a-4df8-b6d3-124e0169fb73" providerId="AD" clId="Web-{839833FB-6D8A-2475-E48E-F4A203D53A00}" dt="2026-06-03T13:32:08.042" v="27" actId="20577"/>
        <pc:sldMkLst>
          <pc:docMk/>
          <pc:sldMk cId="2544965835" sldId="141169665"/>
        </pc:sldMkLst>
        <pc:spChg chg="mod">
          <ac:chgData name="Pitkänen, Auli" userId="S::aultoiv@jyu.fi::aed727fd-4d8a-4df8-b6d3-124e0169fb73" providerId="AD" clId="Web-{839833FB-6D8A-2475-E48E-F4A203D53A00}" dt="2026-06-03T13:31:11.885" v="14" actId="20577"/>
          <ac:spMkLst>
            <pc:docMk/>
            <pc:sldMk cId="2544965835" sldId="141169665"/>
            <ac:spMk id="2" creationId="{91C207DD-1E74-B08D-8637-336DFB95EAA8}"/>
          </ac:spMkLst>
        </pc:spChg>
        <pc:spChg chg="mod">
          <ac:chgData name="Pitkänen, Auli" userId="S::aultoiv@jyu.fi::aed727fd-4d8a-4df8-b6d3-124e0169fb73" providerId="AD" clId="Web-{839833FB-6D8A-2475-E48E-F4A203D53A00}" dt="2026-06-03T13:32:08.042" v="27" actId="20577"/>
          <ac:spMkLst>
            <pc:docMk/>
            <pc:sldMk cId="2544965835" sldId="141169665"/>
            <ac:spMk id="6" creationId="{3CBD65F3-A904-5ED7-C8D6-24E85B131E1A}"/>
          </ac:spMkLst>
        </pc:spChg>
      </pc:sldChg>
    </pc:docChg>
  </pc:docChgLst>
  <pc:docChgLst>
    <pc:chgData name="Hytönen, Ellinoora" userId="37cc3c32-1bf5-44e3-b16f-47b330e05a3b" providerId="ADAL" clId="{2B835FCD-74B1-48B0-9422-809AE915FB2E}"/>
    <pc:docChg chg="undo custSel addSld modSld">
      <pc:chgData name="Hytönen, Ellinoora" userId="37cc3c32-1bf5-44e3-b16f-47b330e05a3b" providerId="ADAL" clId="{2B835FCD-74B1-48B0-9422-809AE915FB2E}" dt="2026-06-05T11:24:04.557" v="1503" actId="1076"/>
      <pc:docMkLst>
        <pc:docMk/>
      </pc:docMkLst>
      <pc:sldChg chg="modSp mod">
        <pc:chgData name="Hytönen, Ellinoora" userId="37cc3c32-1bf5-44e3-b16f-47b330e05a3b" providerId="ADAL" clId="{2B835FCD-74B1-48B0-9422-809AE915FB2E}" dt="2026-06-05T08:29:50.411" v="371" actId="20577"/>
        <pc:sldMkLst>
          <pc:docMk/>
          <pc:sldMk cId="3387839230" sldId="141169656"/>
        </pc:sldMkLst>
        <pc:spChg chg="mod">
          <ac:chgData name="Hytönen, Ellinoora" userId="37cc3c32-1bf5-44e3-b16f-47b330e05a3b" providerId="ADAL" clId="{2B835FCD-74B1-48B0-9422-809AE915FB2E}" dt="2026-06-05T08:29:50.411" v="371" actId="20577"/>
          <ac:spMkLst>
            <pc:docMk/>
            <pc:sldMk cId="3387839230" sldId="141169656"/>
            <ac:spMk id="6" creationId="{0414AA8F-3CA2-B880-6B2C-78D26F4CD5DC}"/>
          </ac:spMkLst>
        </pc:spChg>
      </pc:sldChg>
      <pc:sldChg chg="addSp delSp modSp mod">
        <pc:chgData name="Hytönen, Ellinoora" userId="37cc3c32-1bf5-44e3-b16f-47b330e05a3b" providerId="ADAL" clId="{2B835FCD-74B1-48B0-9422-809AE915FB2E}" dt="2026-06-05T08:15:58.273" v="139" actId="1076"/>
        <pc:sldMkLst>
          <pc:docMk/>
          <pc:sldMk cId="4097865713" sldId="141169657"/>
        </pc:sldMkLst>
        <pc:spChg chg="mod">
          <ac:chgData name="Hytönen, Ellinoora" userId="37cc3c32-1bf5-44e3-b16f-47b330e05a3b" providerId="ADAL" clId="{2B835FCD-74B1-48B0-9422-809AE915FB2E}" dt="2026-06-05T08:15:11.110" v="132" actId="20577"/>
          <ac:spMkLst>
            <pc:docMk/>
            <pc:sldMk cId="4097865713" sldId="141169657"/>
            <ac:spMk id="6" creationId="{C5DD3693-1EA8-5D5B-47FE-B4FFA31784DB}"/>
          </ac:spMkLst>
        </pc:spChg>
        <pc:picChg chg="add mod">
          <ac:chgData name="Hytönen, Ellinoora" userId="37cc3c32-1bf5-44e3-b16f-47b330e05a3b" providerId="ADAL" clId="{2B835FCD-74B1-48B0-9422-809AE915FB2E}" dt="2026-06-05T08:15:58.273" v="139" actId="1076"/>
          <ac:picMkLst>
            <pc:docMk/>
            <pc:sldMk cId="4097865713" sldId="141169657"/>
            <ac:picMk id="1026" creationId="{34367DAA-C018-EFB0-0B58-745E5692E06B}"/>
          </ac:picMkLst>
        </pc:picChg>
      </pc:sldChg>
      <pc:sldChg chg="modSp mod">
        <pc:chgData name="Hytönen, Ellinoora" userId="37cc3c32-1bf5-44e3-b16f-47b330e05a3b" providerId="ADAL" clId="{2B835FCD-74B1-48B0-9422-809AE915FB2E}" dt="2026-06-05T11:19:11.156" v="1495" actId="20577"/>
        <pc:sldMkLst>
          <pc:docMk/>
          <pc:sldMk cId="2890977276" sldId="141169664"/>
        </pc:sldMkLst>
        <pc:spChg chg="mod">
          <ac:chgData name="Hytönen, Ellinoora" userId="37cc3c32-1bf5-44e3-b16f-47b330e05a3b" providerId="ADAL" clId="{2B835FCD-74B1-48B0-9422-809AE915FB2E}" dt="2026-06-05T11:19:11.156" v="1495" actId="20577"/>
          <ac:spMkLst>
            <pc:docMk/>
            <pc:sldMk cId="2890977276" sldId="141169664"/>
            <ac:spMk id="6" creationId="{033BA8EE-0B04-5248-22E2-EF5F877D87D3}"/>
          </ac:spMkLst>
        </pc:spChg>
      </pc:sldChg>
      <pc:sldChg chg="modSp mod">
        <pc:chgData name="Hytönen, Ellinoora" userId="37cc3c32-1bf5-44e3-b16f-47b330e05a3b" providerId="ADAL" clId="{2B835FCD-74B1-48B0-9422-809AE915FB2E}" dt="2026-06-05T10:58:19.641" v="510" actId="20577"/>
        <pc:sldMkLst>
          <pc:docMk/>
          <pc:sldMk cId="2544965835" sldId="141169665"/>
        </pc:sldMkLst>
        <pc:spChg chg="mod">
          <ac:chgData name="Hytönen, Ellinoora" userId="37cc3c32-1bf5-44e3-b16f-47b330e05a3b" providerId="ADAL" clId="{2B835FCD-74B1-48B0-9422-809AE915FB2E}" dt="2026-06-05T10:58:19.641" v="510" actId="20577"/>
          <ac:spMkLst>
            <pc:docMk/>
            <pc:sldMk cId="2544965835" sldId="141169665"/>
            <ac:spMk id="6" creationId="{3CBD65F3-A904-5ED7-C8D6-24E85B131E1A}"/>
          </ac:spMkLst>
        </pc:spChg>
      </pc:sldChg>
      <pc:sldChg chg="modSp mod">
        <pc:chgData name="Hytönen, Ellinoora" userId="37cc3c32-1bf5-44e3-b16f-47b330e05a3b" providerId="ADAL" clId="{2B835FCD-74B1-48B0-9422-809AE915FB2E}" dt="2026-06-05T08:14:50.167" v="115" actId="20577"/>
        <pc:sldMkLst>
          <pc:docMk/>
          <pc:sldMk cId="3744979492" sldId="141169666"/>
        </pc:sldMkLst>
        <pc:spChg chg="mod">
          <ac:chgData name="Hytönen, Ellinoora" userId="37cc3c32-1bf5-44e3-b16f-47b330e05a3b" providerId="ADAL" clId="{2B835FCD-74B1-48B0-9422-809AE915FB2E}" dt="2026-06-05T08:14:50.167" v="115" actId="20577"/>
          <ac:spMkLst>
            <pc:docMk/>
            <pc:sldMk cId="3744979492" sldId="141169666"/>
            <ac:spMk id="6" creationId="{AEC0E0E1-4E19-6F06-6589-B034F37BAE33}"/>
          </ac:spMkLst>
        </pc:spChg>
      </pc:sldChg>
      <pc:sldChg chg="addSp delSp modSp new mod">
        <pc:chgData name="Hytönen, Ellinoora" userId="37cc3c32-1bf5-44e3-b16f-47b330e05a3b" providerId="ADAL" clId="{2B835FCD-74B1-48B0-9422-809AE915FB2E}" dt="2026-06-05T11:23:56.636" v="1501" actId="1076"/>
        <pc:sldMkLst>
          <pc:docMk/>
          <pc:sldMk cId="1407070000" sldId="2146847770"/>
        </pc:sldMkLst>
        <pc:spChg chg="add del mod">
          <ac:chgData name="Hytönen, Ellinoora" userId="37cc3c32-1bf5-44e3-b16f-47b330e05a3b" providerId="ADAL" clId="{2B835FCD-74B1-48B0-9422-809AE915FB2E}" dt="2026-06-05T11:23:54.110" v="1500" actId="1076"/>
          <ac:spMkLst>
            <pc:docMk/>
            <pc:sldMk cId="1407070000" sldId="2146847770"/>
            <ac:spMk id="3" creationId="{75E77E41-CB18-AE12-CB2E-6D6E32CA1B46}"/>
          </ac:spMkLst>
        </pc:spChg>
        <pc:spChg chg="mod">
          <ac:chgData name="Hytönen, Ellinoora" userId="37cc3c32-1bf5-44e3-b16f-47b330e05a3b" providerId="ADAL" clId="{2B835FCD-74B1-48B0-9422-809AE915FB2E}" dt="2026-06-05T11:23:56.636" v="1501" actId="1076"/>
          <ac:spMkLst>
            <pc:docMk/>
            <pc:sldMk cId="1407070000" sldId="2146847770"/>
            <ac:spMk id="4" creationId="{40862BAE-4972-ED28-2C27-36839D30BCC4}"/>
          </ac:spMkLst>
        </pc:spChg>
        <pc:graphicFrameChg chg="add mod">
          <ac:chgData name="Hytönen, Ellinoora" userId="37cc3c32-1bf5-44e3-b16f-47b330e05a3b" providerId="ADAL" clId="{2B835FCD-74B1-48B0-9422-809AE915FB2E}" dt="2026-06-05T11:03:48.826" v="987"/>
          <ac:graphicFrameMkLst>
            <pc:docMk/>
            <pc:sldMk cId="1407070000" sldId="2146847770"/>
            <ac:graphicFrameMk id="9" creationId="{AED68CD9-64F6-D503-12A6-ABFE7C1CD540}"/>
          </ac:graphicFrameMkLst>
        </pc:graphicFrameChg>
      </pc:sldChg>
      <pc:sldChg chg="addSp delSp modSp new mod chgLayout">
        <pc:chgData name="Hytönen, Ellinoora" userId="37cc3c32-1bf5-44e3-b16f-47b330e05a3b" providerId="ADAL" clId="{2B835FCD-74B1-48B0-9422-809AE915FB2E}" dt="2026-06-05T11:23:48.459" v="1499" actId="1076"/>
        <pc:sldMkLst>
          <pc:docMk/>
          <pc:sldMk cId="2878836725" sldId="2146847771"/>
        </pc:sldMkLst>
        <pc:spChg chg="mod ord">
          <ac:chgData name="Hytönen, Ellinoora" userId="37cc3c32-1bf5-44e3-b16f-47b330e05a3b" providerId="ADAL" clId="{2B835FCD-74B1-48B0-9422-809AE915FB2E}" dt="2026-06-05T11:23:43.457" v="1498" actId="1076"/>
          <ac:spMkLst>
            <pc:docMk/>
            <pc:sldMk cId="2878836725" sldId="2146847771"/>
            <ac:spMk id="3" creationId="{567B5BD7-CB24-C781-958B-4355777D81E7}"/>
          </ac:spMkLst>
        </pc:spChg>
        <pc:spChg chg="mod ord">
          <ac:chgData name="Hytönen, Ellinoora" userId="37cc3c32-1bf5-44e3-b16f-47b330e05a3b" providerId="ADAL" clId="{2B835FCD-74B1-48B0-9422-809AE915FB2E}" dt="2026-06-05T11:23:48.459" v="1499" actId="1076"/>
          <ac:spMkLst>
            <pc:docMk/>
            <pc:sldMk cId="2878836725" sldId="2146847771"/>
            <ac:spMk id="4" creationId="{49F32E6E-8C7E-2508-4912-A1B5611EA7EB}"/>
          </ac:spMkLst>
        </pc:spChg>
        <pc:spChg chg="mod ord">
          <ac:chgData name="Hytönen, Ellinoora" userId="37cc3c32-1bf5-44e3-b16f-47b330e05a3b" providerId="ADAL" clId="{2B835FCD-74B1-48B0-9422-809AE915FB2E}" dt="2026-06-05T11:17:04.851" v="1407" actId="700"/>
          <ac:spMkLst>
            <pc:docMk/>
            <pc:sldMk cId="2878836725" sldId="2146847771"/>
            <ac:spMk id="5" creationId="{F1B5BE21-C2F3-6D49-B4A3-54CBC8A2C74F}"/>
          </ac:spMkLst>
        </pc:spChg>
        <pc:spChg chg="mod ord">
          <ac:chgData name="Hytönen, Ellinoora" userId="37cc3c32-1bf5-44e3-b16f-47b330e05a3b" providerId="ADAL" clId="{2B835FCD-74B1-48B0-9422-809AE915FB2E}" dt="2026-06-05T11:17:04.851" v="1407" actId="700"/>
          <ac:spMkLst>
            <pc:docMk/>
            <pc:sldMk cId="2878836725" sldId="2146847771"/>
            <ac:spMk id="6" creationId="{E9094057-A194-86D4-E86C-E668F5BBDAC0}"/>
          </ac:spMkLst>
        </pc:spChg>
        <pc:spChg chg="mod ord">
          <ac:chgData name="Hytönen, Ellinoora" userId="37cc3c32-1bf5-44e3-b16f-47b330e05a3b" providerId="ADAL" clId="{2B835FCD-74B1-48B0-9422-809AE915FB2E}" dt="2026-06-05T11:17:04.851" v="1407" actId="700"/>
          <ac:spMkLst>
            <pc:docMk/>
            <pc:sldMk cId="2878836725" sldId="2146847771"/>
            <ac:spMk id="7" creationId="{F6152C68-7C1C-E26B-2977-F6445545A0C4}"/>
          </ac:spMkLst>
        </pc:spChg>
        <pc:spChg chg="add mod ord">
          <ac:chgData name="Hytönen, Ellinoora" userId="37cc3c32-1bf5-44e3-b16f-47b330e05a3b" providerId="ADAL" clId="{2B835FCD-74B1-48B0-9422-809AE915FB2E}" dt="2026-06-05T11:17:04.851" v="1407" actId="700"/>
          <ac:spMkLst>
            <pc:docMk/>
            <pc:sldMk cId="2878836725" sldId="2146847771"/>
            <ac:spMk id="8" creationId="{C32E9749-8A9B-0176-61C3-670E9C58EC12}"/>
          </ac:spMkLst>
        </pc:spChg>
      </pc:sldChg>
      <pc:sldChg chg="modSp new mod">
        <pc:chgData name="Hytönen, Ellinoora" userId="37cc3c32-1bf5-44e3-b16f-47b330e05a3b" providerId="ADAL" clId="{2B835FCD-74B1-48B0-9422-809AE915FB2E}" dt="2026-06-05T11:24:04.557" v="1503" actId="1076"/>
        <pc:sldMkLst>
          <pc:docMk/>
          <pc:sldMk cId="1969621307" sldId="2146847772"/>
        </pc:sldMkLst>
        <pc:spChg chg="mod">
          <ac:chgData name="Hytönen, Ellinoora" userId="37cc3c32-1bf5-44e3-b16f-47b330e05a3b" providerId="ADAL" clId="{2B835FCD-74B1-48B0-9422-809AE915FB2E}" dt="2026-06-05T11:24:00.924" v="1502" actId="1076"/>
          <ac:spMkLst>
            <pc:docMk/>
            <pc:sldMk cId="1969621307" sldId="2146847772"/>
            <ac:spMk id="3" creationId="{94E2E5E2-7799-2A8B-DF91-F2A4FBDE17D5}"/>
          </ac:spMkLst>
        </pc:spChg>
        <pc:spChg chg="mod">
          <ac:chgData name="Hytönen, Ellinoora" userId="37cc3c32-1bf5-44e3-b16f-47b330e05a3b" providerId="ADAL" clId="{2B835FCD-74B1-48B0-9422-809AE915FB2E}" dt="2026-06-05T11:24:04.557" v="1503" actId="1076"/>
          <ac:spMkLst>
            <pc:docMk/>
            <pc:sldMk cId="1969621307" sldId="2146847772"/>
            <ac:spMk id="4" creationId="{8FFFB227-841D-BE37-C68B-33A2AE14FA14}"/>
          </ac:spMkLst>
        </pc:spChg>
      </pc:sldChg>
    </pc:docChg>
  </pc:docChgLst>
  <pc:docChgLst>
    <pc:chgData name="Pitkänen, Auli" userId="S::aultoiv@jyu.fi::aed727fd-4d8a-4df8-b6d3-124e0169fb73" providerId="AD" clId="Web-{B41BA0F8-FA01-A284-9CA4-126524B11185}"/>
    <pc:docChg chg="addSld delSld modSld sldOrd addMainMaster modMainMaster">
      <pc:chgData name="Pitkänen, Auli" userId="S::aultoiv@jyu.fi::aed727fd-4d8a-4df8-b6d3-124e0169fb73" providerId="AD" clId="Web-{B41BA0F8-FA01-A284-9CA4-126524B11185}" dt="2026-06-08T06:58:29.647" v="236" actId="20577"/>
      <pc:docMkLst>
        <pc:docMk/>
      </pc:docMkLst>
      <pc:sldChg chg="modSp">
        <pc:chgData name="Pitkänen, Auli" userId="S::aultoiv@jyu.fi::aed727fd-4d8a-4df8-b6d3-124e0169fb73" providerId="AD" clId="Web-{B41BA0F8-FA01-A284-9CA4-126524B11185}" dt="2026-06-08T06:58:29.647" v="236" actId="20577"/>
        <pc:sldMkLst>
          <pc:docMk/>
          <pc:sldMk cId="4057525807" sldId="261"/>
        </pc:sldMkLst>
        <pc:spChg chg="mod">
          <ac:chgData name="Pitkänen, Auli" userId="S::aultoiv@jyu.fi::aed727fd-4d8a-4df8-b6d3-124e0169fb73" providerId="AD" clId="Web-{B41BA0F8-FA01-A284-9CA4-126524B11185}" dt="2026-06-08T06:58:08.209" v="232" actId="1076"/>
          <ac:spMkLst>
            <pc:docMk/>
            <pc:sldMk cId="4057525807" sldId="261"/>
            <ac:spMk id="3" creationId="{9E6D9881-F9E6-D31E-2810-F40EC8EEA7C0}"/>
          </ac:spMkLst>
        </pc:spChg>
        <pc:spChg chg="mod">
          <ac:chgData name="Pitkänen, Auli" userId="S::aultoiv@jyu.fi::aed727fd-4d8a-4df8-b6d3-124e0169fb73" providerId="AD" clId="Web-{B41BA0F8-FA01-A284-9CA4-126524B11185}" dt="2026-06-08T06:58:29.647" v="236" actId="20577"/>
          <ac:spMkLst>
            <pc:docMk/>
            <pc:sldMk cId="4057525807" sldId="261"/>
            <ac:spMk id="7" creationId="{E2B3F1E1-D1A2-C6EA-16EB-857122BAAEC8}"/>
          </ac:spMkLst>
        </pc:spChg>
      </pc:sldChg>
      <pc:sldChg chg="modSp">
        <pc:chgData name="Pitkänen, Auli" userId="S::aultoiv@jyu.fi::aed727fd-4d8a-4df8-b6d3-124e0169fb73" providerId="AD" clId="Web-{B41BA0F8-FA01-A284-9CA4-126524B11185}" dt="2026-06-08T06:48:22.713" v="215" actId="20577"/>
        <pc:sldMkLst>
          <pc:docMk/>
          <pc:sldMk cId="748598595" sldId="306"/>
        </pc:sldMkLst>
        <pc:spChg chg="mod">
          <ac:chgData name="Pitkänen, Auli" userId="S::aultoiv@jyu.fi::aed727fd-4d8a-4df8-b6d3-124e0169fb73" providerId="AD" clId="Web-{B41BA0F8-FA01-A284-9CA4-126524B11185}" dt="2026-06-08T06:48:22.713" v="215" actId="20577"/>
          <ac:spMkLst>
            <pc:docMk/>
            <pc:sldMk cId="748598595" sldId="306"/>
            <ac:spMk id="2" creationId="{00000000-0000-0000-0000-000000000000}"/>
          </ac:spMkLst>
        </pc:spChg>
      </pc:sldChg>
      <pc:sldChg chg="modSp">
        <pc:chgData name="Pitkänen, Auli" userId="S::aultoiv@jyu.fi::aed727fd-4d8a-4df8-b6d3-124e0169fb73" providerId="AD" clId="Web-{B41BA0F8-FA01-A284-9CA4-126524B11185}" dt="2026-06-08T06:46:41.695" v="212" actId="20577"/>
        <pc:sldMkLst>
          <pc:docMk/>
          <pc:sldMk cId="1302244775" sldId="311"/>
        </pc:sldMkLst>
        <pc:spChg chg="mod">
          <ac:chgData name="Pitkänen, Auli" userId="S::aultoiv@jyu.fi::aed727fd-4d8a-4df8-b6d3-124e0169fb73" providerId="AD" clId="Web-{B41BA0F8-FA01-A284-9CA4-126524B11185}" dt="2026-06-08T06:46:41.695" v="212" actId="20577"/>
          <ac:spMkLst>
            <pc:docMk/>
            <pc:sldMk cId="1302244775" sldId="311"/>
            <ac:spMk id="24" creationId="{00000000-0000-0000-0000-000000000000}"/>
          </ac:spMkLst>
        </pc:spChg>
      </pc:sldChg>
      <pc:sldChg chg="modSp ord">
        <pc:chgData name="Pitkänen, Auli" userId="S::aultoiv@jyu.fi::aed727fd-4d8a-4df8-b6d3-124e0169fb73" providerId="AD" clId="Web-{B41BA0F8-FA01-A284-9CA4-126524B11185}" dt="2026-06-08T06:56:03.769" v="227" actId="14100"/>
        <pc:sldMkLst>
          <pc:docMk/>
          <pc:sldMk cId="1718574786" sldId="320"/>
        </pc:sldMkLst>
        <pc:spChg chg="mod">
          <ac:chgData name="Pitkänen, Auli" userId="S::aultoiv@jyu.fi::aed727fd-4d8a-4df8-b6d3-124e0169fb73" providerId="AD" clId="Web-{B41BA0F8-FA01-A284-9CA4-126524B11185}" dt="2026-06-08T06:25:20.623" v="26" actId="20577"/>
          <ac:spMkLst>
            <pc:docMk/>
            <pc:sldMk cId="1718574786" sldId="320"/>
            <ac:spMk id="6" creationId="{C4B6ACA8-65FA-2D7F-09F3-F6C9B2F4EAB2}"/>
          </ac:spMkLst>
        </pc:spChg>
        <pc:spChg chg="mod">
          <ac:chgData name="Pitkänen, Auli" userId="S::aultoiv@jyu.fi::aed727fd-4d8a-4df8-b6d3-124e0169fb73" providerId="AD" clId="Web-{B41BA0F8-FA01-A284-9CA4-126524B11185}" dt="2026-06-08T06:55:41.487" v="225" actId="20577"/>
          <ac:spMkLst>
            <pc:docMk/>
            <pc:sldMk cId="1718574786" sldId="320"/>
            <ac:spMk id="7" creationId="{8F857001-2FAF-8489-5EF1-03697AA6AA2E}"/>
          </ac:spMkLst>
        </pc:spChg>
        <pc:picChg chg="mod">
          <ac:chgData name="Pitkänen, Auli" userId="S::aultoiv@jyu.fi::aed727fd-4d8a-4df8-b6d3-124e0169fb73" providerId="AD" clId="Web-{B41BA0F8-FA01-A284-9CA4-126524B11185}" dt="2026-06-08T06:56:03.769" v="227" actId="14100"/>
          <ac:picMkLst>
            <pc:docMk/>
            <pc:sldMk cId="1718574786" sldId="320"/>
            <ac:picMk id="15" creationId="{39D7238D-E6A3-571E-B371-24CE3A9B5941}"/>
          </ac:picMkLst>
        </pc:picChg>
      </pc:sldChg>
      <pc:sldChg chg="modSp">
        <pc:chgData name="Pitkänen, Auli" userId="S::aultoiv@jyu.fi::aed727fd-4d8a-4df8-b6d3-124e0169fb73" providerId="AD" clId="Web-{B41BA0F8-FA01-A284-9CA4-126524B11185}" dt="2026-06-08T06:32:35.413" v="136" actId="20577"/>
        <pc:sldMkLst>
          <pc:docMk/>
          <pc:sldMk cId="2632471367" sldId="345"/>
        </pc:sldMkLst>
        <pc:spChg chg="mod">
          <ac:chgData name="Pitkänen, Auli" userId="S::aultoiv@jyu.fi::aed727fd-4d8a-4df8-b6d3-124e0169fb73" providerId="AD" clId="Web-{B41BA0F8-FA01-A284-9CA4-126524B11185}" dt="2026-06-08T06:32:35.413" v="136" actId="20577"/>
          <ac:spMkLst>
            <pc:docMk/>
            <pc:sldMk cId="2632471367" sldId="345"/>
            <ac:spMk id="3" creationId="{480A0318-FA22-89C6-08EF-F929B7D035A4}"/>
          </ac:spMkLst>
        </pc:spChg>
      </pc:sldChg>
      <pc:sldChg chg="modSp">
        <pc:chgData name="Pitkänen, Auli" userId="S::aultoiv@jyu.fi::aed727fd-4d8a-4df8-b6d3-124e0169fb73" providerId="AD" clId="Web-{B41BA0F8-FA01-A284-9CA4-126524B11185}" dt="2026-06-08T06:03:03.894" v="7" actId="20577"/>
        <pc:sldMkLst>
          <pc:docMk/>
          <pc:sldMk cId="4097865713" sldId="141169657"/>
        </pc:sldMkLst>
        <pc:spChg chg="mod">
          <ac:chgData name="Pitkänen, Auli" userId="S::aultoiv@jyu.fi::aed727fd-4d8a-4df8-b6d3-124e0169fb73" providerId="AD" clId="Web-{B41BA0F8-FA01-A284-9CA4-126524B11185}" dt="2026-06-08T06:03:03.894" v="7" actId="20577"/>
          <ac:spMkLst>
            <pc:docMk/>
            <pc:sldMk cId="4097865713" sldId="141169657"/>
            <ac:spMk id="6" creationId="{C5DD3693-1EA8-5D5B-47FE-B4FFA31784DB}"/>
          </ac:spMkLst>
        </pc:spChg>
      </pc:sldChg>
      <pc:sldChg chg="modSp">
        <pc:chgData name="Pitkänen, Auli" userId="S::aultoiv@jyu.fi::aed727fd-4d8a-4df8-b6d3-124e0169fb73" providerId="AD" clId="Web-{B41BA0F8-FA01-A284-9CA4-126524B11185}" dt="2026-06-08T06:02:27.409" v="2" actId="20577"/>
        <pc:sldMkLst>
          <pc:docMk/>
          <pc:sldMk cId="2544965835" sldId="141169665"/>
        </pc:sldMkLst>
        <pc:spChg chg="mod">
          <ac:chgData name="Pitkänen, Auli" userId="S::aultoiv@jyu.fi::aed727fd-4d8a-4df8-b6d3-124e0169fb73" providerId="AD" clId="Web-{B41BA0F8-FA01-A284-9CA4-126524B11185}" dt="2026-06-08T06:02:27.409" v="2" actId="20577"/>
          <ac:spMkLst>
            <pc:docMk/>
            <pc:sldMk cId="2544965835" sldId="141169665"/>
            <ac:spMk id="6" creationId="{3CBD65F3-A904-5ED7-C8D6-24E85B131E1A}"/>
          </ac:spMkLst>
        </pc:spChg>
      </pc:sldChg>
      <pc:sldChg chg="add del ord">
        <pc:chgData name="Pitkänen, Auli" userId="S::aultoiv@jyu.fi::aed727fd-4d8a-4df8-b6d3-124e0169fb73" providerId="AD" clId="Web-{B41BA0F8-FA01-A284-9CA4-126524B11185}" dt="2026-06-08T06:47:36.462" v="213"/>
        <pc:sldMkLst>
          <pc:docMk/>
          <pc:sldMk cId="106877507" sldId="2146847769"/>
        </pc:sldMkLst>
      </pc:sldChg>
      <pc:sldChg chg="add">
        <pc:chgData name="Pitkänen, Auli" userId="S::aultoiv@jyu.fi::aed727fd-4d8a-4df8-b6d3-124e0169fb73" providerId="AD" clId="Web-{B41BA0F8-FA01-A284-9CA4-126524B11185}" dt="2026-06-08T06:42:32.753" v="148"/>
        <pc:sldMkLst>
          <pc:docMk/>
          <pc:sldMk cId="1609436542" sldId="2146847775"/>
        </pc:sldMkLst>
      </pc:sldChg>
      <pc:sldChg chg="add ord">
        <pc:chgData name="Pitkänen, Auli" userId="S::aultoiv@jyu.fi::aed727fd-4d8a-4df8-b6d3-124e0169fb73" providerId="AD" clId="Web-{B41BA0F8-FA01-A284-9CA4-126524B11185}" dt="2026-06-08T06:28:29.330" v="127"/>
        <pc:sldMkLst>
          <pc:docMk/>
          <pc:sldMk cId="716933045" sldId="2146847783"/>
        </pc:sldMkLst>
      </pc:sldChg>
      <pc:sldMasterChg chg="modSldLayout">
        <pc:chgData name="Pitkänen, Auli" userId="S::aultoiv@jyu.fi::aed727fd-4d8a-4df8-b6d3-124e0169fb73" providerId="AD" clId="Web-{B41BA0F8-FA01-A284-9CA4-126524B11185}" dt="2026-06-08T06:34:44.150" v="142"/>
        <pc:sldMasterMkLst>
          <pc:docMk/>
          <pc:sldMasterMk cId="1876378037" sldId="2147483648"/>
        </pc:sldMasterMkLst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1876378037" sldId="2147483648"/>
            <pc:sldLayoutMk cId="1703807178" sldId="2147483757"/>
          </pc:sldLayoutMkLst>
        </pc:sldLayoutChg>
      </pc:sldMasterChg>
      <pc:sldMasterChg chg="add addSldLayout">
        <pc:chgData name="Pitkänen, Auli" userId="S::aultoiv@jyu.fi::aed727fd-4d8a-4df8-b6d3-124e0169fb73" providerId="AD" clId="Web-{B41BA0F8-FA01-A284-9CA4-126524B11185}" dt="2026-06-08T06:34:44.150" v="142"/>
        <pc:sldMasterMkLst>
          <pc:docMk/>
          <pc:sldMasterMk cId="764385513" sldId="2147483712"/>
        </pc:sldMasterMkLst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846917498" sldId="2147483713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548473158" sldId="2147483714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233958511" sldId="2147483715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99209614" sldId="2147483716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415965371" sldId="2147483717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80956203" sldId="2147483718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855251579" sldId="2147483719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902963850" sldId="2147483720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333474523" sldId="2147483721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590471935" sldId="2147483722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4244758354" sldId="2147483723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312786511" sldId="2147483724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4263480122" sldId="2147483725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935779571" sldId="2147483726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502538470" sldId="2147483727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129793514" sldId="2147483728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152401700" sldId="2147483729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507631570" sldId="2147483730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200198907" sldId="2147483731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690620141" sldId="2147483732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67823224" sldId="2147483733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696148159" sldId="2147483734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159921766" sldId="2147483735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840025393" sldId="2147483736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409940422" sldId="2147483737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83562692" sldId="2147483738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114156285" sldId="2147483739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685133764" sldId="2147483740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621599143" sldId="2147483741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326384725" sldId="2147483742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189175893" sldId="2147483743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074803554" sldId="2147483744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917086604" sldId="2147483745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3606036380" sldId="2147483746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2638978976" sldId="2147483747"/>
          </pc:sldLayoutMkLst>
        </pc:sldLayoutChg>
        <pc:sldLayoutChg chg="ad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764385513" sldId="2147483712"/>
            <pc:sldLayoutMk cId="126131251" sldId="2147483748"/>
          </pc:sldLayoutMkLst>
        </pc:sldLayoutChg>
      </pc:sldMasterChg>
      <pc:sldMasterChg chg="replId modSldLayout">
        <pc:chgData name="Pitkänen, Auli" userId="S::aultoiv@jyu.fi::aed727fd-4d8a-4df8-b6d3-124e0169fb73" providerId="AD" clId="Web-{B41BA0F8-FA01-A284-9CA4-126524B11185}" dt="2026-06-08T06:34:44.150" v="142"/>
        <pc:sldMasterMkLst>
          <pc:docMk/>
          <pc:sldMasterMk cId="4280196300" sldId="2147483758"/>
        </pc:sldMasterMkLst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834537680" sldId="2147483759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565659949" sldId="2147483760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63033269" sldId="2147483761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792447451" sldId="2147483762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2409531939" sldId="2147483763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2789670626" sldId="2147483764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765183545" sldId="2147483765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584947083" sldId="2147483766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2010459840" sldId="2147483767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292896931" sldId="2147483768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428589799" sldId="2147483769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772987917" sldId="2147483770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2810130481" sldId="2147483771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188849029" sldId="2147483772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2317986651" sldId="2147483773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832496256" sldId="2147483774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2221326076" sldId="2147483775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94742595" sldId="2147483776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063690091" sldId="2147483777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954194599" sldId="2147483778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07427341" sldId="2147483779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864213009" sldId="2147483780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950652684" sldId="2147483781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717278180" sldId="2147483782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550081158" sldId="2147483783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086507333" sldId="2147483784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1894778865" sldId="2147483785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124470673" sldId="2147483786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587754796" sldId="2147483787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620633880" sldId="2147483788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622889028" sldId="2147483789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917092451" sldId="2147483790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4257021486" sldId="2147483791"/>
          </pc:sldLayoutMkLst>
        </pc:sldLayoutChg>
        <pc:sldLayoutChg chg="replId">
          <pc:chgData name="Pitkänen, Auli" userId="S::aultoiv@jyu.fi::aed727fd-4d8a-4df8-b6d3-124e0169fb73" providerId="AD" clId="Web-{B41BA0F8-FA01-A284-9CA4-126524B11185}" dt="2026-06-08T06:34:44.150" v="142"/>
          <pc:sldLayoutMkLst>
            <pc:docMk/>
            <pc:sldMasterMk cId="4280196300" sldId="2147483758"/>
            <pc:sldLayoutMk cId="3297581396" sldId="2147483792"/>
          </pc:sldLayoutMkLst>
        </pc:sldLayoutChg>
      </pc:sldMasterChg>
    </pc:docChg>
  </pc:docChgLst>
  <pc:docChgLst>
    <pc:chgData name="Pitkänen, Auli" userId="S::aultoiv@jyu.fi::aed727fd-4d8a-4df8-b6d3-124e0169fb73" providerId="AD" clId="Web-{35FB9BB5-E008-23C8-A82E-3885E14DDBC3}"/>
    <pc:docChg chg="addSld delSld">
      <pc:chgData name="Pitkänen, Auli" userId="S::aultoiv@jyu.fi::aed727fd-4d8a-4df8-b6d3-124e0169fb73" providerId="AD" clId="Web-{35FB9BB5-E008-23C8-A82E-3885E14DDBC3}" dt="2026-06-04T06:57:46.410" v="1"/>
      <pc:docMkLst>
        <pc:docMk/>
      </pc:docMkLst>
      <pc:sldChg chg="add">
        <pc:chgData name="Pitkänen, Auli" userId="S::aultoiv@jyu.fi::aed727fd-4d8a-4df8-b6d3-124e0169fb73" providerId="AD" clId="Web-{35FB9BB5-E008-23C8-A82E-3885E14DDBC3}" dt="2026-06-04T06:57:46.410" v="1"/>
        <pc:sldMkLst>
          <pc:docMk/>
          <pc:sldMk cId="106877507" sldId="2146847769"/>
        </pc:sldMkLst>
      </pc:sldChg>
    </pc:docChg>
  </pc:docChgLst>
  <pc:docChgLst>
    <pc:chgData name="Hytönen, Ellinoora" userId="S::eladhyto@jyu.fi::37cc3c32-1bf5-44e3-b16f-47b330e05a3b" providerId="AD" clId="Web-{12AF80D3-151B-488E-A785-7258DBCC340F}"/>
    <pc:docChg chg="delSld">
      <pc:chgData name="Hytönen, Ellinoora" userId="S::eladhyto@jyu.fi::37cc3c32-1bf5-44e3-b16f-47b330e05a3b" providerId="AD" clId="Web-{12AF80D3-151B-488E-A785-7258DBCC340F}" dt="2026-06-23T06:38:56.228" v="0"/>
      <pc:docMkLst>
        <pc:docMk/>
      </pc:docMkLst>
      <pc:sldChg chg="del">
        <pc:chgData name="Hytönen, Ellinoora" userId="S::eladhyto@jyu.fi::37cc3c32-1bf5-44e3-b16f-47b330e05a3b" providerId="AD" clId="Web-{12AF80D3-151B-488E-A785-7258DBCC340F}" dt="2026-06-23T06:38:56.228" v="0"/>
        <pc:sldMkLst>
          <pc:docMk/>
          <pc:sldMk cId="3359756670" sldId="141169669"/>
        </pc:sldMkLst>
      </pc:sldChg>
    </pc:docChg>
  </pc:docChgLst>
  <pc:docChgLst>
    <pc:chgData name="Torkkola, Kirsi" userId="S::ktorkka@jyu.fi::b59ed823-6172-4d50-ae27-2eaf23d92c2b" providerId="AD" clId="Web-{4BBBF3DE-00B0-316F-8035-AA74DC11B048}"/>
    <pc:docChg chg="modSld">
      <pc:chgData name="Torkkola, Kirsi" userId="S::ktorkka@jyu.fi::b59ed823-6172-4d50-ae27-2eaf23d92c2b" providerId="AD" clId="Web-{4BBBF3DE-00B0-316F-8035-AA74DC11B048}" dt="2026-06-08T05:46:09.317" v="155" actId="20577"/>
      <pc:docMkLst>
        <pc:docMk/>
      </pc:docMkLst>
      <pc:sldChg chg="modSp">
        <pc:chgData name="Torkkola, Kirsi" userId="S::ktorkka@jyu.fi::b59ed823-6172-4d50-ae27-2eaf23d92c2b" providerId="AD" clId="Web-{4BBBF3DE-00B0-316F-8035-AA74DC11B048}" dt="2026-06-08T05:46:09.317" v="155" actId="20577"/>
        <pc:sldMkLst>
          <pc:docMk/>
          <pc:sldMk cId="2417703454" sldId="264"/>
        </pc:sldMkLst>
        <pc:spChg chg="mod">
          <ac:chgData name="Torkkola, Kirsi" userId="S::ktorkka@jyu.fi::b59ed823-6172-4d50-ae27-2eaf23d92c2b" providerId="AD" clId="Web-{4BBBF3DE-00B0-316F-8035-AA74DC11B048}" dt="2026-06-08T05:41:52.788" v="98" actId="20577"/>
          <ac:spMkLst>
            <pc:docMk/>
            <pc:sldMk cId="2417703454" sldId="264"/>
            <ac:spMk id="14" creationId="{AD700FB7-D223-C4EA-5AE4-416F02EB2377}"/>
          </ac:spMkLst>
        </pc:spChg>
        <pc:spChg chg="mod">
          <ac:chgData name="Torkkola, Kirsi" userId="S::ktorkka@jyu.fi::b59ed823-6172-4d50-ae27-2eaf23d92c2b" providerId="AD" clId="Web-{4BBBF3DE-00B0-316F-8035-AA74DC11B048}" dt="2026-06-08T05:39:32.851" v="55" actId="20577"/>
          <ac:spMkLst>
            <pc:docMk/>
            <pc:sldMk cId="2417703454" sldId="264"/>
            <ac:spMk id="16" creationId="{6000EA39-EEFB-F58D-DE1E-4B2CA02343E6}"/>
          </ac:spMkLst>
        </pc:spChg>
        <pc:spChg chg="mod">
          <ac:chgData name="Torkkola, Kirsi" userId="S::ktorkka@jyu.fi::b59ed823-6172-4d50-ae27-2eaf23d92c2b" providerId="AD" clId="Web-{4BBBF3DE-00B0-316F-8035-AA74DC11B048}" dt="2026-06-08T05:38:47.148" v="26" actId="20577"/>
          <ac:spMkLst>
            <pc:docMk/>
            <pc:sldMk cId="2417703454" sldId="264"/>
            <ac:spMk id="17" creationId="{592FAAB7-56F1-E162-9C47-D59BE3A037FD}"/>
          </ac:spMkLst>
        </pc:spChg>
        <pc:spChg chg="mod">
          <ac:chgData name="Torkkola, Kirsi" userId="S::ktorkka@jyu.fi::b59ed823-6172-4d50-ae27-2eaf23d92c2b" providerId="AD" clId="Web-{4BBBF3DE-00B0-316F-8035-AA74DC11B048}" dt="2026-06-08T05:40:04.194" v="76" actId="20577"/>
          <ac:spMkLst>
            <pc:docMk/>
            <pc:sldMk cId="2417703454" sldId="264"/>
            <ac:spMk id="19" creationId="{A8E966B8-C27F-1CAB-FD02-BCBCFFCE2AAE}"/>
          </ac:spMkLst>
        </pc:spChg>
        <pc:spChg chg="mod">
          <ac:chgData name="Torkkola, Kirsi" userId="S::ktorkka@jyu.fi::b59ed823-6172-4d50-ae27-2eaf23d92c2b" providerId="AD" clId="Web-{4BBBF3DE-00B0-316F-8035-AA74DC11B048}" dt="2026-06-08T05:46:09.317" v="155" actId="20577"/>
          <ac:spMkLst>
            <pc:docMk/>
            <pc:sldMk cId="2417703454" sldId="264"/>
            <ac:spMk id="21" creationId="{6E618681-48FE-2C5E-14DA-A03FE3201CC3}"/>
          </ac:spMkLst>
        </pc:spChg>
      </pc:sldChg>
    </pc:docChg>
  </pc:docChgLst>
  <pc:docChgLst>
    <pc:chgData name="Pitkänen, Auli" userId="S::aultoiv@jyu.fi::aed727fd-4d8a-4df8-b6d3-124e0169fb73" providerId="AD" clId="Web-{5F4D5026-04E7-2E19-28CD-4085EB155A39}"/>
    <pc:docChg chg="addSld modSld sldOrd">
      <pc:chgData name="Pitkänen, Auli" userId="S::aultoiv@jyu.fi::aed727fd-4d8a-4df8-b6d3-124e0169fb73" providerId="AD" clId="Web-{5F4D5026-04E7-2E19-28CD-4085EB155A39}" dt="2026-06-08T07:58:36.800" v="65" actId="20577"/>
      <pc:docMkLst>
        <pc:docMk/>
      </pc:docMkLst>
      <pc:sldChg chg="modSp">
        <pc:chgData name="Pitkänen, Auli" userId="S::aultoiv@jyu.fi::aed727fd-4d8a-4df8-b6d3-124e0169fb73" providerId="AD" clId="Web-{5F4D5026-04E7-2E19-28CD-4085EB155A39}" dt="2026-06-08T07:49:26.522" v="1" actId="20577"/>
        <pc:sldMkLst>
          <pc:docMk/>
          <pc:sldMk cId="3980980338" sldId="256"/>
        </pc:sldMkLst>
        <pc:spChg chg="mod">
          <ac:chgData name="Pitkänen, Auli" userId="S::aultoiv@jyu.fi::aed727fd-4d8a-4df8-b6d3-124e0169fb73" providerId="AD" clId="Web-{5F4D5026-04E7-2E19-28CD-4085EB155A39}" dt="2026-06-08T07:49:26.522" v="1" actId="20577"/>
          <ac:spMkLst>
            <pc:docMk/>
            <pc:sldMk cId="3980980338" sldId="256"/>
            <ac:spMk id="3" creationId="{91652A9F-E08F-70FF-3EE9-66934B17F6C5}"/>
          </ac:spMkLst>
        </pc:spChg>
      </pc:sldChg>
      <pc:sldChg chg="modSp">
        <pc:chgData name="Pitkänen, Auli" userId="S::aultoiv@jyu.fi::aed727fd-4d8a-4df8-b6d3-124e0169fb73" providerId="AD" clId="Web-{5F4D5026-04E7-2E19-28CD-4085EB155A39}" dt="2026-06-08T07:58:36.800" v="65" actId="20577"/>
        <pc:sldMkLst>
          <pc:docMk/>
          <pc:sldMk cId="748598595" sldId="306"/>
        </pc:sldMkLst>
        <pc:spChg chg="mod">
          <ac:chgData name="Pitkänen, Auli" userId="S::aultoiv@jyu.fi::aed727fd-4d8a-4df8-b6d3-124e0169fb73" providerId="AD" clId="Web-{5F4D5026-04E7-2E19-28CD-4085EB155A39}" dt="2026-06-08T07:58:36.800" v="65" actId="20577"/>
          <ac:spMkLst>
            <pc:docMk/>
            <pc:sldMk cId="748598595" sldId="306"/>
            <ac:spMk id="2" creationId="{00000000-0000-0000-0000-000000000000}"/>
          </ac:spMkLst>
        </pc:spChg>
      </pc:sldChg>
      <pc:sldChg chg="modSp">
        <pc:chgData name="Pitkänen, Auli" userId="S::aultoiv@jyu.fi::aed727fd-4d8a-4df8-b6d3-124e0169fb73" providerId="AD" clId="Web-{5F4D5026-04E7-2E19-28CD-4085EB155A39}" dt="2026-06-08T07:58:26.129" v="64" actId="20577"/>
        <pc:sldMkLst>
          <pc:docMk/>
          <pc:sldMk cId="1302244775" sldId="311"/>
        </pc:sldMkLst>
        <pc:spChg chg="mod">
          <ac:chgData name="Pitkänen, Auli" userId="S::aultoiv@jyu.fi::aed727fd-4d8a-4df8-b6d3-124e0169fb73" providerId="AD" clId="Web-{5F4D5026-04E7-2E19-28CD-4085EB155A39}" dt="2026-06-08T07:57:04.723" v="50" actId="20577"/>
          <ac:spMkLst>
            <pc:docMk/>
            <pc:sldMk cId="1302244775" sldId="311"/>
            <ac:spMk id="6" creationId="{00000000-0000-0000-0000-000000000000}"/>
          </ac:spMkLst>
        </pc:spChg>
        <pc:spChg chg="mod">
          <ac:chgData name="Pitkänen, Auli" userId="S::aultoiv@jyu.fi::aed727fd-4d8a-4df8-b6d3-124e0169fb73" providerId="AD" clId="Web-{5F4D5026-04E7-2E19-28CD-4085EB155A39}" dt="2026-06-08T07:58:26.129" v="64" actId="20577"/>
          <ac:spMkLst>
            <pc:docMk/>
            <pc:sldMk cId="1302244775" sldId="311"/>
            <ac:spMk id="24" creationId="{00000000-0000-0000-0000-000000000000}"/>
          </ac:spMkLst>
        </pc:spChg>
      </pc:sldChg>
      <pc:sldChg chg="modSp">
        <pc:chgData name="Pitkänen, Auli" userId="S::aultoiv@jyu.fi::aed727fd-4d8a-4df8-b6d3-124e0169fb73" providerId="AD" clId="Web-{5F4D5026-04E7-2E19-28CD-4085EB155A39}" dt="2026-06-08T07:55:23.739" v="20" actId="20577"/>
        <pc:sldMkLst>
          <pc:docMk/>
          <pc:sldMk cId="2632471367" sldId="345"/>
        </pc:sldMkLst>
        <pc:spChg chg="mod">
          <ac:chgData name="Pitkänen, Auli" userId="S::aultoiv@jyu.fi::aed727fd-4d8a-4df8-b6d3-124e0169fb73" providerId="AD" clId="Web-{5F4D5026-04E7-2E19-28CD-4085EB155A39}" dt="2026-06-08T07:55:23.739" v="20" actId="20577"/>
          <ac:spMkLst>
            <pc:docMk/>
            <pc:sldMk cId="2632471367" sldId="345"/>
            <ac:spMk id="3" creationId="{480A0318-FA22-89C6-08EF-F929B7D035A4}"/>
          </ac:spMkLst>
        </pc:spChg>
      </pc:sldChg>
      <pc:sldChg chg="modSp ord">
        <pc:chgData name="Pitkänen, Auli" userId="S::aultoiv@jyu.fi::aed727fd-4d8a-4df8-b6d3-124e0169fb73" providerId="AD" clId="Web-{5F4D5026-04E7-2E19-28CD-4085EB155A39}" dt="2026-06-08T07:50:22.912" v="15" actId="20577"/>
        <pc:sldMkLst>
          <pc:docMk/>
          <pc:sldMk cId="333487287" sldId="141169658"/>
        </pc:sldMkLst>
        <pc:spChg chg="mod">
          <ac:chgData name="Pitkänen, Auli" userId="S::aultoiv@jyu.fi::aed727fd-4d8a-4df8-b6d3-124e0169fb73" providerId="AD" clId="Web-{5F4D5026-04E7-2E19-28CD-4085EB155A39}" dt="2026-06-08T07:50:22.912" v="15" actId="20577"/>
          <ac:spMkLst>
            <pc:docMk/>
            <pc:sldMk cId="333487287" sldId="141169658"/>
            <ac:spMk id="5" creationId="{D6C26AA9-C4C0-F3B2-D814-2167CA0968D6}"/>
          </ac:spMkLst>
        </pc:spChg>
      </pc:sldChg>
      <pc:sldChg chg="modSp">
        <pc:chgData name="Pitkänen, Auli" userId="S::aultoiv@jyu.fi::aed727fd-4d8a-4df8-b6d3-124e0169fb73" providerId="AD" clId="Web-{5F4D5026-04E7-2E19-28CD-4085EB155A39}" dt="2026-06-08T07:56:51.317" v="43" actId="20577"/>
        <pc:sldMkLst>
          <pc:docMk/>
          <pc:sldMk cId="716933045" sldId="2146847783"/>
        </pc:sldMkLst>
        <pc:spChg chg="mod">
          <ac:chgData name="Pitkänen, Auli" userId="S::aultoiv@jyu.fi::aed727fd-4d8a-4df8-b6d3-124e0169fb73" providerId="AD" clId="Web-{5F4D5026-04E7-2E19-28CD-4085EB155A39}" dt="2026-06-08T07:56:51.317" v="43" actId="20577"/>
          <ac:spMkLst>
            <pc:docMk/>
            <pc:sldMk cId="716933045" sldId="2146847783"/>
            <ac:spMk id="3" creationId="{5F68FCA1-4167-BC78-08FB-8E1053C970E0}"/>
          </ac:spMkLst>
        </pc:spChg>
      </pc:sldChg>
      <pc:sldChg chg="add replId">
        <pc:chgData name="Pitkänen, Auli" userId="S::aultoiv@jyu.fi::aed727fd-4d8a-4df8-b6d3-124e0169fb73" providerId="AD" clId="Web-{5F4D5026-04E7-2E19-28CD-4085EB155A39}" dt="2026-06-08T07:50:07.709" v="2"/>
        <pc:sldMkLst>
          <pc:docMk/>
          <pc:sldMk cId="1788422375" sldId="21468477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Total </a:t>
            </a:r>
            <a:r>
              <a:rPr lang="fi-FI" dirty="0" err="1"/>
              <a:t>number</a:t>
            </a:r>
            <a:r>
              <a:rPr lang="fi-FI" baseline="0" dirty="0"/>
              <a:t> for </a:t>
            </a:r>
            <a:r>
              <a:rPr lang="fi-FI" baseline="0" dirty="0" err="1"/>
              <a:t>outgoing</a:t>
            </a:r>
            <a:r>
              <a:rPr lang="fi-FI" baseline="0" dirty="0"/>
              <a:t> and </a:t>
            </a:r>
            <a:r>
              <a:rPr lang="fi-FI" baseline="0" dirty="0" err="1"/>
              <a:t>incoming</a:t>
            </a:r>
            <a:r>
              <a:rPr lang="fi-FI" baseline="0" dirty="0"/>
              <a:t> </a:t>
            </a:r>
            <a:r>
              <a:rPr lang="fi-FI" baseline="0" dirty="0" err="1"/>
              <a:t>student</a:t>
            </a:r>
            <a:r>
              <a:rPr lang="fi-FI" baseline="0" dirty="0"/>
              <a:t> </a:t>
            </a:r>
            <a:r>
              <a:rPr lang="fi-FI" baseline="0" dirty="0" err="1"/>
              <a:t>mobilities</a:t>
            </a:r>
            <a:endParaRPr lang="fi-FI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Short OUT</c:v>
                </c:pt>
                <c:pt idx="1">
                  <c:v>Long OUT</c:v>
                </c:pt>
                <c:pt idx="2">
                  <c:v>Short IN</c:v>
                </c:pt>
                <c:pt idx="3">
                  <c:v>Long IN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117</c:v>
                </c:pt>
                <c:pt idx="1">
                  <c:v>339</c:v>
                </c:pt>
                <c:pt idx="2">
                  <c:v>228</c:v>
                </c:pt>
                <c:pt idx="3">
                  <c:v>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F-45CD-9C4C-FA3D5C4005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Short OUT</c:v>
                </c:pt>
                <c:pt idx="1">
                  <c:v>Long OUT</c:v>
                </c:pt>
                <c:pt idx="2">
                  <c:v>Short IN</c:v>
                </c:pt>
                <c:pt idx="3">
                  <c:v>Long IN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108</c:v>
                </c:pt>
                <c:pt idx="1">
                  <c:v>408</c:v>
                </c:pt>
                <c:pt idx="2">
                  <c:v>129</c:v>
                </c:pt>
                <c:pt idx="3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EF-45CD-9C4C-FA3D5C4005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Short OUT</c:v>
                </c:pt>
                <c:pt idx="1">
                  <c:v>Long OUT</c:v>
                </c:pt>
                <c:pt idx="2">
                  <c:v>Short IN</c:v>
                </c:pt>
                <c:pt idx="3">
                  <c:v>Long IN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180</c:v>
                </c:pt>
                <c:pt idx="1">
                  <c:v>411</c:v>
                </c:pt>
                <c:pt idx="2">
                  <c:v>228</c:v>
                </c:pt>
                <c:pt idx="3">
                  <c:v>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EF-45CD-9C4C-FA3D5C400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5598559"/>
        <c:axId val="1835598079"/>
      </c:barChart>
      <c:catAx>
        <c:axId val="183559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835598079"/>
        <c:crosses val="autoZero"/>
        <c:auto val="1"/>
        <c:lblAlgn val="ctr"/>
        <c:lblOffset val="100"/>
        <c:noMultiLvlLbl val="0"/>
      </c:catAx>
      <c:valAx>
        <c:axId val="1835598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835598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F03A7-A5EB-4E56-B82F-F2710561A9F2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B452078-3B82-49E3-ABAA-0056FCEA05A0}">
      <dgm:prSet phldrT="[Text]" custT="1"/>
      <dgm:spPr/>
      <dgm:t>
        <a:bodyPr/>
        <a:lstStyle/>
        <a:p>
          <a:pPr rtl="0"/>
          <a:r>
            <a:rPr lang="fi-FI" sz="2900">
              <a:latin typeface="+mn-lt"/>
            </a:rPr>
            <a:t>6 </a:t>
          </a:r>
          <a:r>
            <a:rPr lang="fi-FI" sz="2900" err="1">
              <a:latin typeface="+mn-lt"/>
            </a:rPr>
            <a:t>faculties</a:t>
          </a:r>
          <a:br>
            <a:rPr lang="fi-FI" sz="2200">
              <a:latin typeface="+mn-lt"/>
            </a:rPr>
          </a:br>
          <a:r>
            <a:rPr lang="fi-FI" sz="2200">
              <a:latin typeface="+mn-lt"/>
            </a:rPr>
            <a:t>5 </a:t>
          </a:r>
          <a:r>
            <a:rPr lang="fi-FI" sz="2200" err="1">
              <a:latin typeface="+mn-lt"/>
            </a:rPr>
            <a:t>independent</a:t>
          </a:r>
          <a:r>
            <a:rPr lang="fi-FI" sz="2200">
              <a:latin typeface="+mn-lt"/>
            </a:rPr>
            <a:t> </a:t>
          </a:r>
          <a:r>
            <a:rPr lang="fi-FI" sz="2200" err="1">
              <a:latin typeface="+mn-lt"/>
            </a:rPr>
            <a:t>institutes</a:t>
          </a:r>
          <a:endParaRPr lang="fi-FI" sz="2200">
            <a:latin typeface="+mn-lt"/>
          </a:endParaRPr>
        </a:p>
      </dgm:t>
    </dgm:pt>
    <dgm:pt modelId="{58EC23A4-47C7-4BF9-AE0D-44080D81E1C3}" type="parTrans" cxnId="{6361D11B-3B4D-4FE2-A67C-F2CB7605794A}">
      <dgm:prSet/>
      <dgm:spPr/>
      <dgm:t>
        <a:bodyPr/>
        <a:lstStyle/>
        <a:p>
          <a:endParaRPr lang="fi-FI"/>
        </a:p>
      </dgm:t>
    </dgm:pt>
    <dgm:pt modelId="{94BCEF9F-BC7D-4AD2-9CD4-83A26806D948}" type="sibTrans" cxnId="{6361D11B-3B4D-4FE2-A67C-F2CB7605794A}">
      <dgm:prSet/>
      <dgm:spPr/>
      <dgm:t>
        <a:bodyPr/>
        <a:lstStyle/>
        <a:p>
          <a:endParaRPr lang="fi-FI"/>
        </a:p>
      </dgm:t>
    </dgm:pt>
    <dgm:pt modelId="{1197E3B3-E355-445C-8D6F-119E4740216E}">
      <dgm:prSet phldrT="[Text]" custT="1"/>
      <dgm:spPr/>
      <dgm:t>
        <a:bodyPr/>
        <a:lstStyle/>
        <a:p>
          <a:pPr rtl="0"/>
          <a:r>
            <a:rPr lang="fi-FI" sz="2200">
              <a:latin typeface="+mn-lt"/>
            </a:rPr>
            <a:t>14,600</a:t>
          </a:r>
          <a:br>
            <a:rPr lang="fi-FI" sz="2200">
              <a:latin typeface="+mn-lt"/>
            </a:rPr>
          </a:br>
          <a:r>
            <a:rPr lang="fi-FI" sz="2200" err="1">
              <a:latin typeface="+mn-lt"/>
            </a:rPr>
            <a:t>degree</a:t>
          </a:r>
          <a:r>
            <a:rPr lang="fi-FI" sz="2200">
              <a:latin typeface="+mn-lt"/>
            </a:rPr>
            <a:t> </a:t>
          </a:r>
          <a:r>
            <a:rPr lang="fi-FI" sz="2200" err="1">
              <a:latin typeface="+mn-lt"/>
            </a:rPr>
            <a:t>students</a:t>
          </a:r>
          <a:endParaRPr lang="fi-FI" sz="2200">
            <a:latin typeface="+mn-lt"/>
          </a:endParaRPr>
        </a:p>
      </dgm:t>
    </dgm:pt>
    <dgm:pt modelId="{D06349AF-2BD1-4062-A04F-60EF91C73BF3}" type="parTrans" cxnId="{0AC20458-2FB2-461B-933B-3D3591E078C0}">
      <dgm:prSet/>
      <dgm:spPr/>
      <dgm:t>
        <a:bodyPr/>
        <a:lstStyle/>
        <a:p>
          <a:endParaRPr lang="fi-FI"/>
        </a:p>
      </dgm:t>
    </dgm:pt>
    <dgm:pt modelId="{D674C1D4-E914-417F-8D8B-1F58ED0AE1E0}" type="sibTrans" cxnId="{0AC20458-2FB2-461B-933B-3D3591E078C0}">
      <dgm:prSet/>
      <dgm:spPr/>
      <dgm:t>
        <a:bodyPr/>
        <a:lstStyle/>
        <a:p>
          <a:endParaRPr lang="fi-FI"/>
        </a:p>
      </dgm:t>
    </dgm:pt>
    <dgm:pt modelId="{E679CB7C-44A0-4EED-B908-4FAC7DB17E0F}">
      <dgm:prSet phldrT="[Text]" custT="1"/>
      <dgm:spPr/>
      <dgm:t>
        <a:bodyPr/>
        <a:lstStyle/>
        <a:p>
          <a:pPr rtl="0"/>
          <a:r>
            <a:rPr lang="fi-FI" sz="2200">
              <a:latin typeface="+mn-lt"/>
            </a:rPr>
            <a:t>2,800 </a:t>
          </a:r>
          <a:r>
            <a:rPr lang="fi-FI" sz="2200" err="1">
              <a:latin typeface="+mn-lt"/>
            </a:rPr>
            <a:t>staff</a:t>
          </a:r>
          <a:r>
            <a:rPr lang="fi-FI" sz="2200">
              <a:latin typeface="+mn-lt"/>
            </a:rPr>
            <a:t> in </a:t>
          </a:r>
          <a:r>
            <a:rPr lang="fi-FI" sz="2200" err="1">
              <a:latin typeface="+mn-lt"/>
            </a:rPr>
            <a:t>total</a:t>
          </a:r>
          <a:endParaRPr lang="fi-FI" sz="2200">
            <a:latin typeface="+mn-lt"/>
          </a:endParaRPr>
        </a:p>
      </dgm:t>
    </dgm:pt>
    <dgm:pt modelId="{40897C63-A348-4791-8C07-D6831D6CB2D4}" type="parTrans" cxnId="{5AEEE659-BF14-4735-8622-DCC84DD6C71F}">
      <dgm:prSet/>
      <dgm:spPr/>
      <dgm:t>
        <a:bodyPr/>
        <a:lstStyle/>
        <a:p>
          <a:endParaRPr lang="fi-FI"/>
        </a:p>
      </dgm:t>
    </dgm:pt>
    <dgm:pt modelId="{8867C77B-18FC-4DCC-9F5D-CA8102346961}" type="sibTrans" cxnId="{5AEEE659-BF14-4735-8622-DCC84DD6C71F}">
      <dgm:prSet/>
      <dgm:spPr/>
      <dgm:t>
        <a:bodyPr/>
        <a:lstStyle/>
        <a:p>
          <a:endParaRPr lang="fi-FI"/>
        </a:p>
      </dgm:t>
    </dgm:pt>
    <dgm:pt modelId="{A4A4BABD-2847-4F74-BB1E-89193DCE4B99}">
      <dgm:prSet phldrT="[Text]" custT="1"/>
      <dgm:spPr/>
      <dgm:t>
        <a:bodyPr/>
        <a:lstStyle/>
        <a:p>
          <a:r>
            <a:rPr lang="fi-FI" sz="2500">
              <a:latin typeface="+mn-lt"/>
            </a:rPr>
            <a:t>€232 m </a:t>
          </a:r>
          <a:r>
            <a:rPr lang="fi-FI" sz="2500" err="1">
              <a:latin typeface="+mn-lt"/>
            </a:rPr>
            <a:t>overall</a:t>
          </a:r>
          <a:r>
            <a:rPr lang="fi-FI" sz="2500">
              <a:latin typeface="+mn-lt"/>
            </a:rPr>
            <a:t> </a:t>
          </a:r>
          <a:r>
            <a:rPr lang="fi-FI" sz="2500" err="1">
              <a:latin typeface="+mn-lt"/>
            </a:rPr>
            <a:t>funding</a:t>
          </a:r>
          <a:endParaRPr lang="fi-FI" sz="2200">
            <a:latin typeface="+mn-lt"/>
          </a:endParaRPr>
        </a:p>
        <a:p>
          <a:r>
            <a:rPr lang="fi-FI" sz="1600" err="1">
              <a:latin typeface="+mn-lt"/>
            </a:rPr>
            <a:t>Supplementary</a:t>
          </a:r>
          <a:r>
            <a:rPr lang="fi-FI" sz="1600">
              <a:latin typeface="+mn-lt"/>
            </a:rPr>
            <a:t> </a:t>
          </a:r>
          <a:r>
            <a:rPr lang="fi-FI" sz="1600" err="1">
              <a:latin typeface="+mn-lt"/>
            </a:rPr>
            <a:t>funding</a:t>
          </a:r>
          <a:r>
            <a:rPr lang="fi-FI" sz="1600">
              <a:latin typeface="+mn-lt"/>
            </a:rPr>
            <a:t> €80.7 m</a:t>
          </a:r>
        </a:p>
      </dgm:t>
    </dgm:pt>
    <dgm:pt modelId="{2A05B0A3-9775-49D7-90BC-10EE8B586B7D}" type="parTrans" cxnId="{6D206535-8DBB-484A-86A1-979127C18495}">
      <dgm:prSet/>
      <dgm:spPr/>
      <dgm:t>
        <a:bodyPr/>
        <a:lstStyle/>
        <a:p>
          <a:endParaRPr lang="fi-FI"/>
        </a:p>
      </dgm:t>
    </dgm:pt>
    <dgm:pt modelId="{61A23416-B5C8-431C-A22A-5996A3B1C8A9}" type="sibTrans" cxnId="{6D206535-8DBB-484A-86A1-979127C18495}">
      <dgm:prSet/>
      <dgm:spPr/>
      <dgm:t>
        <a:bodyPr/>
        <a:lstStyle/>
        <a:p>
          <a:endParaRPr lang="fi-FI"/>
        </a:p>
      </dgm:t>
    </dgm:pt>
    <dgm:pt modelId="{164A7861-0663-4BE1-99AA-938D733B5AE0}">
      <dgm:prSet phldr="0" custT="1"/>
      <dgm:spPr/>
      <dgm:t>
        <a:bodyPr/>
        <a:lstStyle/>
        <a:p>
          <a:r>
            <a:rPr lang="fi-FI" sz="2900">
              <a:latin typeface="+mn-lt"/>
              <a:cs typeface="Calibri"/>
            </a:rPr>
            <a:t> 3,200 </a:t>
          </a:r>
          <a:br>
            <a:rPr lang="fi-FI" sz="2900">
              <a:latin typeface="+mn-lt"/>
              <a:cs typeface="Calibri"/>
            </a:rPr>
          </a:br>
          <a:r>
            <a:rPr lang="fi-FI" sz="2200" err="1">
              <a:latin typeface="+mn-lt"/>
              <a:cs typeface="Calibri"/>
            </a:rPr>
            <a:t>publications</a:t>
          </a:r>
          <a:r>
            <a:rPr lang="fi-FI" sz="2200">
              <a:latin typeface="+mn-lt"/>
              <a:cs typeface="Calibri"/>
            </a:rPr>
            <a:t> </a:t>
          </a:r>
          <a:r>
            <a:rPr lang="fi-FI" sz="2200" err="1">
              <a:latin typeface="+mn-lt"/>
              <a:cs typeface="Calibri"/>
            </a:rPr>
            <a:t>annually</a:t>
          </a:r>
          <a:endParaRPr lang="fi-FI" sz="2200">
            <a:latin typeface="+mn-lt"/>
          </a:endParaRPr>
        </a:p>
      </dgm:t>
    </dgm:pt>
    <dgm:pt modelId="{221D2A39-D362-4801-B1DE-4DA720A5591D}" type="parTrans" cxnId="{60A772BC-2218-480B-A89E-FDCE0986D96B}">
      <dgm:prSet/>
      <dgm:spPr/>
      <dgm:t>
        <a:bodyPr/>
        <a:lstStyle/>
        <a:p>
          <a:endParaRPr lang="fi-FI"/>
        </a:p>
      </dgm:t>
    </dgm:pt>
    <dgm:pt modelId="{2BD55B82-4B1B-4359-A62E-D4908AE9C785}" type="sibTrans" cxnId="{60A772BC-2218-480B-A89E-FDCE0986D96B}">
      <dgm:prSet/>
      <dgm:spPr/>
      <dgm:t>
        <a:bodyPr/>
        <a:lstStyle/>
        <a:p>
          <a:endParaRPr lang="fi-FI"/>
        </a:p>
      </dgm:t>
    </dgm:pt>
    <dgm:pt modelId="{8A6BBCE3-FB66-4039-B940-B1FD5A5A120D}">
      <dgm:prSet phldr="0" custT="1"/>
      <dgm:spPr/>
      <dgm:t>
        <a:bodyPr/>
        <a:lstStyle/>
        <a:p>
          <a:pPr rtl="0"/>
          <a:r>
            <a:rPr lang="fi-FI" sz="2800">
              <a:latin typeface="+mn-lt"/>
            </a:rPr>
            <a:t> 1,700 </a:t>
          </a:r>
          <a:br>
            <a:rPr lang="fi-FI" sz="2800">
              <a:latin typeface="+mn-lt"/>
            </a:rPr>
          </a:br>
          <a:r>
            <a:rPr lang="fi-FI" sz="2200" err="1">
              <a:latin typeface="+mn-lt"/>
              <a:cs typeface="Calibri"/>
            </a:rPr>
            <a:t>teaching</a:t>
          </a:r>
          <a:r>
            <a:rPr lang="fi-FI" sz="2200">
              <a:latin typeface="+mn-lt"/>
              <a:cs typeface="Calibri"/>
            </a:rPr>
            <a:t> and </a:t>
          </a:r>
          <a:r>
            <a:rPr lang="fi-FI" sz="2200" err="1">
              <a:latin typeface="+mn-lt"/>
              <a:cs typeface="Calibri"/>
            </a:rPr>
            <a:t>research</a:t>
          </a:r>
          <a:r>
            <a:rPr lang="fi-FI" sz="2200">
              <a:latin typeface="+mn-lt"/>
              <a:cs typeface="Calibri"/>
            </a:rPr>
            <a:t> </a:t>
          </a:r>
          <a:r>
            <a:rPr lang="fi-FI" sz="2200" err="1">
              <a:latin typeface="+mn-lt"/>
              <a:cs typeface="Calibri"/>
            </a:rPr>
            <a:t>staff</a:t>
          </a:r>
          <a:endParaRPr lang="fi-FI" sz="2200">
            <a:latin typeface="+mn-lt"/>
            <a:cs typeface="Calibri"/>
          </a:endParaRPr>
        </a:p>
      </dgm:t>
    </dgm:pt>
    <dgm:pt modelId="{AE481AE3-AB07-412C-90D0-D3E42927AB00}" type="parTrans" cxnId="{9D812BF1-A109-4F64-A3F0-5A17606935E9}">
      <dgm:prSet/>
      <dgm:spPr/>
      <dgm:t>
        <a:bodyPr/>
        <a:lstStyle/>
        <a:p>
          <a:endParaRPr lang="fi-FI"/>
        </a:p>
      </dgm:t>
    </dgm:pt>
    <dgm:pt modelId="{F819F3C3-34DC-4A2F-998B-8C52173BC180}" type="sibTrans" cxnId="{9D812BF1-A109-4F64-A3F0-5A17606935E9}">
      <dgm:prSet/>
      <dgm:spPr/>
      <dgm:t>
        <a:bodyPr/>
        <a:lstStyle/>
        <a:p>
          <a:endParaRPr lang="fi-FI"/>
        </a:p>
      </dgm:t>
    </dgm:pt>
    <dgm:pt modelId="{31BB691E-1F04-40BE-8E5E-76C42B5BA42F}" type="pres">
      <dgm:prSet presAssocID="{E04F03A7-A5EB-4E56-B82F-F2710561A9F2}" presName="diagram" presStyleCnt="0">
        <dgm:presLayoutVars>
          <dgm:dir/>
          <dgm:resizeHandles val="exact"/>
        </dgm:presLayoutVars>
      </dgm:prSet>
      <dgm:spPr/>
    </dgm:pt>
    <dgm:pt modelId="{7B5562F1-472E-4022-A61E-AF7AF860D72E}" type="pres">
      <dgm:prSet presAssocID="{7B452078-3B82-49E3-ABAA-0056FCEA05A0}" presName="node" presStyleLbl="node1" presStyleIdx="0" presStyleCnt="6">
        <dgm:presLayoutVars>
          <dgm:bulletEnabled val="1"/>
        </dgm:presLayoutVars>
      </dgm:prSet>
      <dgm:spPr/>
    </dgm:pt>
    <dgm:pt modelId="{A9727D86-794D-4A1D-8814-1FB782D94C32}" type="pres">
      <dgm:prSet presAssocID="{94BCEF9F-BC7D-4AD2-9CD4-83A26806D948}" presName="sibTrans" presStyleCnt="0"/>
      <dgm:spPr/>
    </dgm:pt>
    <dgm:pt modelId="{0C3BBC75-910B-4E3E-B29E-955F0EBF03AC}" type="pres">
      <dgm:prSet presAssocID="{1197E3B3-E355-445C-8D6F-119E4740216E}" presName="node" presStyleLbl="node1" presStyleIdx="1" presStyleCnt="6">
        <dgm:presLayoutVars>
          <dgm:bulletEnabled val="1"/>
        </dgm:presLayoutVars>
      </dgm:prSet>
      <dgm:spPr/>
    </dgm:pt>
    <dgm:pt modelId="{51224166-7364-47BB-B945-DF8B362126A6}" type="pres">
      <dgm:prSet presAssocID="{D674C1D4-E914-417F-8D8B-1F58ED0AE1E0}" presName="sibTrans" presStyleCnt="0"/>
      <dgm:spPr/>
    </dgm:pt>
    <dgm:pt modelId="{BC417151-CEC4-4C78-8D1E-AE228D44698F}" type="pres">
      <dgm:prSet presAssocID="{E679CB7C-44A0-4EED-B908-4FAC7DB17E0F}" presName="node" presStyleLbl="node1" presStyleIdx="2" presStyleCnt="6" custLinFactNeighborX="-26" custLinFactNeighborY="500">
        <dgm:presLayoutVars>
          <dgm:bulletEnabled val="1"/>
        </dgm:presLayoutVars>
      </dgm:prSet>
      <dgm:spPr/>
    </dgm:pt>
    <dgm:pt modelId="{9C64618E-5240-4D2D-BECA-F4CF9D047CA6}" type="pres">
      <dgm:prSet presAssocID="{8867C77B-18FC-4DCC-9F5D-CA8102346961}" presName="sibTrans" presStyleCnt="0"/>
      <dgm:spPr/>
    </dgm:pt>
    <dgm:pt modelId="{65B37120-2E9D-4F7A-A4D6-3912F523B8F2}" type="pres">
      <dgm:prSet presAssocID="{8A6BBCE3-FB66-4039-B940-B1FD5A5A120D}" presName="node" presStyleLbl="node1" presStyleIdx="3" presStyleCnt="6" custLinFactNeighborX="-4702" custLinFactNeighborY="-4250">
        <dgm:presLayoutVars>
          <dgm:bulletEnabled val="1"/>
        </dgm:presLayoutVars>
      </dgm:prSet>
      <dgm:spPr/>
    </dgm:pt>
    <dgm:pt modelId="{F4F328B5-6D57-4F57-8329-D9078857DE79}" type="pres">
      <dgm:prSet presAssocID="{F819F3C3-34DC-4A2F-998B-8C52173BC180}" presName="sibTrans" presStyleCnt="0"/>
      <dgm:spPr/>
    </dgm:pt>
    <dgm:pt modelId="{3DE69A37-6FBF-47B8-8B70-0F18ABAEEE8C}" type="pres">
      <dgm:prSet presAssocID="{A4A4BABD-2847-4F74-BB1E-89193DCE4B99}" presName="node" presStyleLbl="node1" presStyleIdx="4" presStyleCnt="6" custLinFactNeighborX="26" custLinFactNeighborY="4">
        <dgm:presLayoutVars>
          <dgm:bulletEnabled val="1"/>
        </dgm:presLayoutVars>
      </dgm:prSet>
      <dgm:spPr/>
    </dgm:pt>
    <dgm:pt modelId="{10EF60FC-0D55-4AC4-B535-9C359BE93625}" type="pres">
      <dgm:prSet presAssocID="{61A23416-B5C8-431C-A22A-5996A3B1C8A9}" presName="sibTrans" presStyleCnt="0"/>
      <dgm:spPr/>
    </dgm:pt>
    <dgm:pt modelId="{A9EBB7FD-57F5-4FCE-BF0B-EBCB42221BCE}" type="pres">
      <dgm:prSet presAssocID="{164A7861-0663-4BE1-99AA-938D733B5AE0}" presName="node" presStyleLbl="node1" presStyleIdx="5" presStyleCnt="6">
        <dgm:presLayoutVars>
          <dgm:bulletEnabled val="1"/>
        </dgm:presLayoutVars>
      </dgm:prSet>
      <dgm:spPr/>
    </dgm:pt>
  </dgm:ptLst>
  <dgm:cxnLst>
    <dgm:cxn modelId="{6361D11B-3B4D-4FE2-A67C-F2CB7605794A}" srcId="{E04F03A7-A5EB-4E56-B82F-F2710561A9F2}" destId="{7B452078-3B82-49E3-ABAA-0056FCEA05A0}" srcOrd="0" destOrd="0" parTransId="{58EC23A4-47C7-4BF9-AE0D-44080D81E1C3}" sibTransId="{94BCEF9F-BC7D-4AD2-9CD4-83A26806D948}"/>
    <dgm:cxn modelId="{6D206535-8DBB-484A-86A1-979127C18495}" srcId="{E04F03A7-A5EB-4E56-B82F-F2710561A9F2}" destId="{A4A4BABD-2847-4F74-BB1E-89193DCE4B99}" srcOrd="4" destOrd="0" parTransId="{2A05B0A3-9775-49D7-90BC-10EE8B586B7D}" sibTransId="{61A23416-B5C8-431C-A22A-5996A3B1C8A9}"/>
    <dgm:cxn modelId="{0AC20458-2FB2-461B-933B-3D3591E078C0}" srcId="{E04F03A7-A5EB-4E56-B82F-F2710561A9F2}" destId="{1197E3B3-E355-445C-8D6F-119E4740216E}" srcOrd="1" destOrd="0" parTransId="{D06349AF-2BD1-4062-A04F-60EF91C73BF3}" sibTransId="{D674C1D4-E914-417F-8D8B-1F58ED0AE1E0}"/>
    <dgm:cxn modelId="{B97E2F58-0AB6-4D28-A5BE-3718968F3847}" type="presOf" srcId="{164A7861-0663-4BE1-99AA-938D733B5AE0}" destId="{A9EBB7FD-57F5-4FCE-BF0B-EBCB42221BCE}" srcOrd="0" destOrd="0" presId="urn:microsoft.com/office/officeart/2005/8/layout/default"/>
    <dgm:cxn modelId="{5AEEE659-BF14-4735-8622-DCC84DD6C71F}" srcId="{E04F03A7-A5EB-4E56-B82F-F2710561A9F2}" destId="{E679CB7C-44A0-4EED-B908-4FAC7DB17E0F}" srcOrd="2" destOrd="0" parTransId="{40897C63-A348-4791-8C07-D6831D6CB2D4}" sibTransId="{8867C77B-18FC-4DCC-9F5D-CA8102346961}"/>
    <dgm:cxn modelId="{A07028A0-6D2C-470D-97FE-DAFE4E295F7C}" type="presOf" srcId="{E679CB7C-44A0-4EED-B908-4FAC7DB17E0F}" destId="{BC417151-CEC4-4C78-8D1E-AE228D44698F}" srcOrd="0" destOrd="0" presId="urn:microsoft.com/office/officeart/2005/8/layout/default"/>
    <dgm:cxn modelId="{185F1AA7-9DE6-41AA-9B4E-429B0CCAF53B}" type="presOf" srcId="{1197E3B3-E355-445C-8D6F-119E4740216E}" destId="{0C3BBC75-910B-4E3E-B29E-955F0EBF03AC}" srcOrd="0" destOrd="0" presId="urn:microsoft.com/office/officeart/2005/8/layout/default"/>
    <dgm:cxn modelId="{54FEEDB1-3B3D-4C59-8DD7-35727233F653}" type="presOf" srcId="{7B452078-3B82-49E3-ABAA-0056FCEA05A0}" destId="{7B5562F1-472E-4022-A61E-AF7AF860D72E}" srcOrd="0" destOrd="0" presId="urn:microsoft.com/office/officeart/2005/8/layout/default"/>
    <dgm:cxn modelId="{60A772BC-2218-480B-A89E-FDCE0986D96B}" srcId="{E04F03A7-A5EB-4E56-B82F-F2710561A9F2}" destId="{164A7861-0663-4BE1-99AA-938D733B5AE0}" srcOrd="5" destOrd="0" parTransId="{221D2A39-D362-4801-B1DE-4DA720A5591D}" sibTransId="{2BD55B82-4B1B-4359-A62E-D4908AE9C785}"/>
    <dgm:cxn modelId="{C96472D2-B100-4DF3-89FF-8B86C864738E}" type="presOf" srcId="{A4A4BABD-2847-4F74-BB1E-89193DCE4B99}" destId="{3DE69A37-6FBF-47B8-8B70-0F18ABAEEE8C}" srcOrd="0" destOrd="0" presId="urn:microsoft.com/office/officeart/2005/8/layout/default"/>
    <dgm:cxn modelId="{F8ED3BD9-33B4-4FA4-8301-839732DCFBB6}" type="presOf" srcId="{E04F03A7-A5EB-4E56-B82F-F2710561A9F2}" destId="{31BB691E-1F04-40BE-8E5E-76C42B5BA42F}" srcOrd="0" destOrd="0" presId="urn:microsoft.com/office/officeart/2005/8/layout/default"/>
    <dgm:cxn modelId="{9D812BF1-A109-4F64-A3F0-5A17606935E9}" srcId="{E04F03A7-A5EB-4E56-B82F-F2710561A9F2}" destId="{8A6BBCE3-FB66-4039-B940-B1FD5A5A120D}" srcOrd="3" destOrd="0" parTransId="{AE481AE3-AB07-412C-90D0-D3E42927AB00}" sibTransId="{F819F3C3-34DC-4A2F-998B-8C52173BC180}"/>
    <dgm:cxn modelId="{6CF07CFE-967D-4175-A8B7-9F3370ED92D7}" type="presOf" srcId="{8A6BBCE3-FB66-4039-B940-B1FD5A5A120D}" destId="{65B37120-2E9D-4F7A-A4D6-3912F523B8F2}" srcOrd="0" destOrd="0" presId="urn:microsoft.com/office/officeart/2005/8/layout/default"/>
    <dgm:cxn modelId="{85F00EF0-C6B5-4098-95A9-698A37A44962}" type="presParOf" srcId="{31BB691E-1F04-40BE-8E5E-76C42B5BA42F}" destId="{7B5562F1-472E-4022-A61E-AF7AF860D72E}" srcOrd="0" destOrd="0" presId="urn:microsoft.com/office/officeart/2005/8/layout/default"/>
    <dgm:cxn modelId="{F2938535-B215-4120-B04D-293CE65DCC9D}" type="presParOf" srcId="{31BB691E-1F04-40BE-8E5E-76C42B5BA42F}" destId="{A9727D86-794D-4A1D-8814-1FB782D94C32}" srcOrd="1" destOrd="0" presId="urn:microsoft.com/office/officeart/2005/8/layout/default"/>
    <dgm:cxn modelId="{617F9D69-D2E5-46AF-9FD0-FE8E2634BC96}" type="presParOf" srcId="{31BB691E-1F04-40BE-8E5E-76C42B5BA42F}" destId="{0C3BBC75-910B-4E3E-B29E-955F0EBF03AC}" srcOrd="2" destOrd="0" presId="urn:microsoft.com/office/officeart/2005/8/layout/default"/>
    <dgm:cxn modelId="{23FCE6C3-1E11-4181-9000-4A314D792821}" type="presParOf" srcId="{31BB691E-1F04-40BE-8E5E-76C42B5BA42F}" destId="{51224166-7364-47BB-B945-DF8B362126A6}" srcOrd="3" destOrd="0" presId="urn:microsoft.com/office/officeart/2005/8/layout/default"/>
    <dgm:cxn modelId="{923A23A6-38C4-45F7-8149-7C9CC07CF308}" type="presParOf" srcId="{31BB691E-1F04-40BE-8E5E-76C42B5BA42F}" destId="{BC417151-CEC4-4C78-8D1E-AE228D44698F}" srcOrd="4" destOrd="0" presId="urn:microsoft.com/office/officeart/2005/8/layout/default"/>
    <dgm:cxn modelId="{BEC09458-DD8B-409A-BD9D-06E8D5B8B913}" type="presParOf" srcId="{31BB691E-1F04-40BE-8E5E-76C42B5BA42F}" destId="{9C64618E-5240-4D2D-BECA-F4CF9D047CA6}" srcOrd="5" destOrd="0" presId="urn:microsoft.com/office/officeart/2005/8/layout/default"/>
    <dgm:cxn modelId="{08487501-9D6C-4774-A96C-AEE4420A2D51}" type="presParOf" srcId="{31BB691E-1F04-40BE-8E5E-76C42B5BA42F}" destId="{65B37120-2E9D-4F7A-A4D6-3912F523B8F2}" srcOrd="6" destOrd="0" presId="urn:microsoft.com/office/officeart/2005/8/layout/default"/>
    <dgm:cxn modelId="{B6E61413-4519-439D-9592-B1735EE1369F}" type="presParOf" srcId="{31BB691E-1F04-40BE-8E5E-76C42B5BA42F}" destId="{F4F328B5-6D57-4F57-8329-D9078857DE79}" srcOrd="7" destOrd="0" presId="urn:microsoft.com/office/officeart/2005/8/layout/default"/>
    <dgm:cxn modelId="{72F05B6C-E565-417F-BBF0-BCC461160B9D}" type="presParOf" srcId="{31BB691E-1F04-40BE-8E5E-76C42B5BA42F}" destId="{3DE69A37-6FBF-47B8-8B70-0F18ABAEEE8C}" srcOrd="8" destOrd="0" presId="urn:microsoft.com/office/officeart/2005/8/layout/default"/>
    <dgm:cxn modelId="{B7B92FBE-498E-4E01-A8C0-E967A1340112}" type="presParOf" srcId="{31BB691E-1F04-40BE-8E5E-76C42B5BA42F}" destId="{10EF60FC-0D55-4AC4-B535-9C359BE93625}" srcOrd="9" destOrd="0" presId="urn:microsoft.com/office/officeart/2005/8/layout/default"/>
    <dgm:cxn modelId="{D58C4DBD-4F3F-4DE7-AB2C-DA97CF57BC28}" type="presParOf" srcId="{31BB691E-1F04-40BE-8E5E-76C42B5BA42F}" destId="{A9EBB7FD-57F5-4FCE-BF0B-EBCB42221BC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A6A66-75C1-4360-8309-11E2FE704496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2103F9F-E8BF-45B5-B885-CE782868F1C7}">
      <dgm:prSet phldrT="[Text]" custT="1"/>
      <dgm:spPr/>
      <dgm:t>
        <a:bodyPr/>
        <a:lstStyle/>
        <a:p>
          <a:r>
            <a:rPr lang="fi-FI" sz="2800"/>
            <a:t>134</a:t>
          </a:r>
          <a:r>
            <a:rPr lang="fi-FI" sz="2000"/>
            <a:t> </a:t>
          </a:r>
          <a:br>
            <a:rPr lang="fi-FI" sz="1600"/>
          </a:br>
          <a:r>
            <a:rPr lang="fi-FI" sz="1600" err="1"/>
            <a:t>bachelor’s</a:t>
          </a:r>
          <a:r>
            <a:rPr lang="fi-FI" sz="1600"/>
            <a:t> and </a:t>
          </a:r>
          <a:r>
            <a:rPr lang="fi-FI" sz="1600" err="1"/>
            <a:t>master’s</a:t>
          </a:r>
          <a:r>
            <a:rPr lang="fi-FI" sz="1600"/>
            <a:t> </a:t>
          </a:r>
          <a:r>
            <a:rPr lang="fi-FI" sz="1600" err="1"/>
            <a:t>degree</a:t>
          </a:r>
          <a:r>
            <a:rPr lang="fi-FI" sz="1600"/>
            <a:t> programmes in </a:t>
          </a:r>
          <a:r>
            <a:rPr lang="fi-FI" sz="1600" err="1"/>
            <a:t>Finnish</a:t>
          </a:r>
          <a:endParaRPr lang="fi-FI" sz="1600"/>
        </a:p>
      </dgm:t>
    </dgm:pt>
    <dgm:pt modelId="{074DB8D8-FE28-4975-8DEE-6EBCC8D2CF1F}" type="parTrans" cxnId="{8752BDE6-7226-4AC7-80B3-E2D7B2F962E4}">
      <dgm:prSet/>
      <dgm:spPr/>
      <dgm:t>
        <a:bodyPr/>
        <a:lstStyle/>
        <a:p>
          <a:endParaRPr lang="fi-FI"/>
        </a:p>
      </dgm:t>
    </dgm:pt>
    <dgm:pt modelId="{67797E14-E211-4E76-BEB3-12C44B490114}" type="sibTrans" cxnId="{8752BDE6-7226-4AC7-80B3-E2D7B2F962E4}">
      <dgm:prSet/>
      <dgm:spPr/>
      <dgm:t>
        <a:bodyPr/>
        <a:lstStyle/>
        <a:p>
          <a:endParaRPr lang="fi-FI"/>
        </a:p>
      </dgm:t>
    </dgm:pt>
    <dgm:pt modelId="{CAF02D84-A74E-4CB1-B6B0-8AC6891DD3FE}">
      <dgm:prSet phldrT="[Text]" custT="1"/>
      <dgm:spPr/>
      <dgm:t>
        <a:bodyPr/>
        <a:lstStyle/>
        <a:p>
          <a:pPr rtl="0"/>
          <a:r>
            <a:rPr lang="fi-FI" sz="2800"/>
            <a:t>21</a:t>
          </a:r>
          <a:br>
            <a:rPr lang="fi-FI" sz="1600"/>
          </a:br>
          <a:r>
            <a:rPr lang="fi-FI" sz="1600" err="1"/>
            <a:t>bachelor’s</a:t>
          </a:r>
          <a:r>
            <a:rPr lang="fi-FI" sz="1600"/>
            <a:t> and </a:t>
          </a:r>
          <a:r>
            <a:rPr lang="fi-FI" sz="1600" err="1"/>
            <a:t>master’s</a:t>
          </a:r>
          <a:r>
            <a:rPr lang="fi-FI" sz="1600"/>
            <a:t> </a:t>
          </a:r>
          <a:r>
            <a:rPr lang="fi-FI" sz="1600" err="1"/>
            <a:t>degree</a:t>
          </a:r>
          <a:r>
            <a:rPr lang="fi-FI" sz="1600"/>
            <a:t> programmes in English</a:t>
          </a:r>
        </a:p>
      </dgm:t>
    </dgm:pt>
    <dgm:pt modelId="{30C2A051-8981-4A84-978C-1910964E2F0C}" type="parTrans" cxnId="{F54C24A1-A92E-4493-A865-5C8776B58CC6}">
      <dgm:prSet/>
      <dgm:spPr/>
      <dgm:t>
        <a:bodyPr/>
        <a:lstStyle/>
        <a:p>
          <a:endParaRPr lang="fi-FI"/>
        </a:p>
      </dgm:t>
    </dgm:pt>
    <dgm:pt modelId="{2F75F0A3-CBF6-49BD-816D-703F53B5ADEC}" type="sibTrans" cxnId="{F54C24A1-A92E-4493-A865-5C8776B58CC6}">
      <dgm:prSet/>
      <dgm:spPr/>
      <dgm:t>
        <a:bodyPr/>
        <a:lstStyle/>
        <a:p>
          <a:endParaRPr lang="fi-FI"/>
        </a:p>
      </dgm:t>
    </dgm:pt>
    <dgm:pt modelId="{8A326640-AC8C-4DBF-AC1A-12B6D4440335}">
      <dgm:prSet phldrT="[Text]" custT="1"/>
      <dgm:spPr/>
      <dgm:t>
        <a:bodyPr/>
        <a:lstStyle/>
        <a:p>
          <a:r>
            <a:rPr lang="fi-FI" sz="2800"/>
            <a:t>18</a:t>
          </a:r>
          <a:r>
            <a:rPr lang="fi-FI" sz="1600"/>
            <a:t> </a:t>
          </a:r>
          <a:br>
            <a:rPr lang="fi-FI" sz="1600"/>
          </a:br>
          <a:r>
            <a:rPr lang="fi-FI" sz="1600" err="1"/>
            <a:t>doctoral</a:t>
          </a:r>
          <a:r>
            <a:rPr lang="fi-FI" sz="1600"/>
            <a:t> programmes</a:t>
          </a:r>
        </a:p>
      </dgm:t>
    </dgm:pt>
    <dgm:pt modelId="{5B899923-241C-49A3-9B62-7C0E22B8B554}" type="parTrans" cxnId="{3A51D9A8-2348-4D85-94FD-2E7B927B1CB7}">
      <dgm:prSet/>
      <dgm:spPr/>
      <dgm:t>
        <a:bodyPr/>
        <a:lstStyle/>
        <a:p>
          <a:endParaRPr lang="fi-FI"/>
        </a:p>
      </dgm:t>
    </dgm:pt>
    <dgm:pt modelId="{A95D98E1-C11D-4FD2-B169-79A1BA53D07D}" type="sibTrans" cxnId="{3A51D9A8-2348-4D85-94FD-2E7B927B1CB7}">
      <dgm:prSet/>
      <dgm:spPr/>
      <dgm:t>
        <a:bodyPr/>
        <a:lstStyle/>
        <a:p>
          <a:endParaRPr lang="fi-FI"/>
        </a:p>
      </dgm:t>
    </dgm:pt>
    <dgm:pt modelId="{FFD4BE8B-4A8F-4149-84D7-B12A517C6EEE}" type="pres">
      <dgm:prSet presAssocID="{CE9A6A66-75C1-4360-8309-11E2FE704496}" presName="diagram" presStyleCnt="0">
        <dgm:presLayoutVars>
          <dgm:dir/>
          <dgm:resizeHandles val="exact"/>
        </dgm:presLayoutVars>
      </dgm:prSet>
      <dgm:spPr/>
    </dgm:pt>
    <dgm:pt modelId="{B8A04626-2453-431A-BFCA-339D097CAB1F}" type="pres">
      <dgm:prSet presAssocID="{52103F9F-E8BF-45B5-B885-CE782868F1C7}" presName="node" presStyleLbl="node1" presStyleIdx="0" presStyleCnt="3">
        <dgm:presLayoutVars>
          <dgm:bulletEnabled val="1"/>
        </dgm:presLayoutVars>
      </dgm:prSet>
      <dgm:spPr/>
    </dgm:pt>
    <dgm:pt modelId="{13E6F8F6-7C84-4808-973B-E500DA407AE7}" type="pres">
      <dgm:prSet presAssocID="{67797E14-E211-4E76-BEB3-12C44B490114}" presName="sibTrans" presStyleCnt="0"/>
      <dgm:spPr/>
    </dgm:pt>
    <dgm:pt modelId="{797A6E6E-7E4E-4CB0-A786-A3AC9E056F91}" type="pres">
      <dgm:prSet presAssocID="{8A326640-AC8C-4DBF-AC1A-12B6D4440335}" presName="node" presStyleLbl="node1" presStyleIdx="1" presStyleCnt="3">
        <dgm:presLayoutVars>
          <dgm:bulletEnabled val="1"/>
        </dgm:presLayoutVars>
      </dgm:prSet>
      <dgm:spPr/>
    </dgm:pt>
    <dgm:pt modelId="{A8953E0A-8DF4-46DF-A5E9-8480ADF63B96}" type="pres">
      <dgm:prSet presAssocID="{A95D98E1-C11D-4FD2-B169-79A1BA53D07D}" presName="sibTrans" presStyleCnt="0"/>
      <dgm:spPr/>
    </dgm:pt>
    <dgm:pt modelId="{3ADD8186-CCF5-4751-B565-7624976AC3CC}" type="pres">
      <dgm:prSet presAssocID="{CAF02D84-A74E-4CB1-B6B0-8AC6891DD3FE}" presName="node" presStyleLbl="node1" presStyleIdx="2" presStyleCnt="3">
        <dgm:presLayoutVars>
          <dgm:bulletEnabled val="1"/>
        </dgm:presLayoutVars>
      </dgm:prSet>
      <dgm:spPr/>
    </dgm:pt>
  </dgm:ptLst>
  <dgm:cxnLst>
    <dgm:cxn modelId="{8FDB7417-5BC8-46B0-A387-2DA1F470FA8F}" type="presOf" srcId="{CAF02D84-A74E-4CB1-B6B0-8AC6891DD3FE}" destId="{3ADD8186-CCF5-4751-B565-7624976AC3CC}" srcOrd="0" destOrd="0" presId="urn:microsoft.com/office/officeart/2005/8/layout/default"/>
    <dgm:cxn modelId="{F3FC314B-E711-4C97-AD85-5AC7DB037B31}" type="presOf" srcId="{52103F9F-E8BF-45B5-B885-CE782868F1C7}" destId="{B8A04626-2453-431A-BFCA-339D097CAB1F}" srcOrd="0" destOrd="0" presId="urn:microsoft.com/office/officeart/2005/8/layout/default"/>
    <dgm:cxn modelId="{F54C24A1-A92E-4493-A865-5C8776B58CC6}" srcId="{CE9A6A66-75C1-4360-8309-11E2FE704496}" destId="{CAF02D84-A74E-4CB1-B6B0-8AC6891DD3FE}" srcOrd="2" destOrd="0" parTransId="{30C2A051-8981-4A84-978C-1910964E2F0C}" sibTransId="{2F75F0A3-CBF6-49BD-816D-703F53B5ADEC}"/>
    <dgm:cxn modelId="{3A51D9A8-2348-4D85-94FD-2E7B927B1CB7}" srcId="{CE9A6A66-75C1-4360-8309-11E2FE704496}" destId="{8A326640-AC8C-4DBF-AC1A-12B6D4440335}" srcOrd="1" destOrd="0" parTransId="{5B899923-241C-49A3-9B62-7C0E22B8B554}" sibTransId="{A95D98E1-C11D-4FD2-B169-79A1BA53D07D}"/>
    <dgm:cxn modelId="{C03FF3DA-5A0A-4929-8D39-1A8F1CC92012}" type="presOf" srcId="{8A326640-AC8C-4DBF-AC1A-12B6D4440335}" destId="{797A6E6E-7E4E-4CB0-A786-A3AC9E056F91}" srcOrd="0" destOrd="0" presId="urn:microsoft.com/office/officeart/2005/8/layout/default"/>
    <dgm:cxn modelId="{6D563AE6-E0A2-48C4-B604-B9162FA66BC5}" type="presOf" srcId="{CE9A6A66-75C1-4360-8309-11E2FE704496}" destId="{FFD4BE8B-4A8F-4149-84D7-B12A517C6EEE}" srcOrd="0" destOrd="0" presId="urn:microsoft.com/office/officeart/2005/8/layout/default"/>
    <dgm:cxn modelId="{8752BDE6-7226-4AC7-80B3-E2D7B2F962E4}" srcId="{CE9A6A66-75C1-4360-8309-11E2FE704496}" destId="{52103F9F-E8BF-45B5-B885-CE782868F1C7}" srcOrd="0" destOrd="0" parTransId="{074DB8D8-FE28-4975-8DEE-6EBCC8D2CF1F}" sibTransId="{67797E14-E211-4E76-BEB3-12C44B490114}"/>
    <dgm:cxn modelId="{6E352C8E-D636-4261-9E1D-18EDA60DF64D}" type="presParOf" srcId="{FFD4BE8B-4A8F-4149-84D7-B12A517C6EEE}" destId="{B8A04626-2453-431A-BFCA-339D097CAB1F}" srcOrd="0" destOrd="0" presId="urn:microsoft.com/office/officeart/2005/8/layout/default"/>
    <dgm:cxn modelId="{CC847716-0580-403B-9BFF-E234510B2072}" type="presParOf" srcId="{FFD4BE8B-4A8F-4149-84D7-B12A517C6EEE}" destId="{13E6F8F6-7C84-4808-973B-E500DA407AE7}" srcOrd="1" destOrd="0" presId="urn:microsoft.com/office/officeart/2005/8/layout/default"/>
    <dgm:cxn modelId="{BD64781F-DF0C-4C4E-839C-4BE6A282CAAD}" type="presParOf" srcId="{FFD4BE8B-4A8F-4149-84D7-B12A517C6EEE}" destId="{797A6E6E-7E4E-4CB0-A786-A3AC9E056F91}" srcOrd="2" destOrd="0" presId="urn:microsoft.com/office/officeart/2005/8/layout/default"/>
    <dgm:cxn modelId="{D625D799-4E52-494F-A40D-1EA79392669A}" type="presParOf" srcId="{FFD4BE8B-4A8F-4149-84D7-B12A517C6EEE}" destId="{A8953E0A-8DF4-46DF-A5E9-8480ADF63B96}" srcOrd="3" destOrd="0" presId="urn:microsoft.com/office/officeart/2005/8/layout/default"/>
    <dgm:cxn modelId="{BAA6925A-85FB-4BA6-9B8D-EA99DD4EB8F6}" type="presParOf" srcId="{FFD4BE8B-4A8F-4149-84D7-B12A517C6EEE}" destId="{3ADD8186-CCF5-4751-B565-7624976AC3C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562F1-472E-4022-A61E-AF7AF860D72E}">
      <dsp:nvSpPr>
        <dsp:cNvPr id="0" name=""/>
        <dsp:cNvSpPr/>
      </dsp:nvSpPr>
      <dsp:spPr>
        <a:xfrm>
          <a:off x="0" y="540517"/>
          <a:ext cx="2403389" cy="14420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>
              <a:latin typeface="+mn-lt"/>
            </a:rPr>
            <a:t>6 </a:t>
          </a:r>
          <a:r>
            <a:rPr lang="fi-FI" sz="2900" kern="1200" err="1">
              <a:latin typeface="+mn-lt"/>
            </a:rPr>
            <a:t>faculties</a:t>
          </a:r>
          <a:br>
            <a:rPr lang="fi-FI" sz="2200" kern="1200">
              <a:latin typeface="+mn-lt"/>
            </a:rPr>
          </a:br>
          <a:r>
            <a:rPr lang="fi-FI" sz="2200" kern="1200">
              <a:latin typeface="+mn-lt"/>
            </a:rPr>
            <a:t>5 </a:t>
          </a:r>
          <a:r>
            <a:rPr lang="fi-FI" sz="2200" kern="1200" err="1">
              <a:latin typeface="+mn-lt"/>
            </a:rPr>
            <a:t>independent</a:t>
          </a:r>
          <a:r>
            <a:rPr lang="fi-FI" sz="2200" kern="1200">
              <a:latin typeface="+mn-lt"/>
            </a:rPr>
            <a:t> </a:t>
          </a:r>
          <a:r>
            <a:rPr lang="fi-FI" sz="2200" kern="1200" err="1">
              <a:latin typeface="+mn-lt"/>
            </a:rPr>
            <a:t>institutes</a:t>
          </a:r>
          <a:endParaRPr lang="fi-FI" sz="2200" kern="1200">
            <a:latin typeface="+mn-lt"/>
          </a:endParaRPr>
        </a:p>
      </dsp:txBody>
      <dsp:txXfrm>
        <a:off x="0" y="540517"/>
        <a:ext cx="2403389" cy="1442034"/>
      </dsp:txXfrm>
    </dsp:sp>
    <dsp:sp modelId="{0C3BBC75-910B-4E3E-B29E-955F0EBF03AC}">
      <dsp:nvSpPr>
        <dsp:cNvPr id="0" name=""/>
        <dsp:cNvSpPr/>
      </dsp:nvSpPr>
      <dsp:spPr>
        <a:xfrm>
          <a:off x="2643729" y="540517"/>
          <a:ext cx="2403389" cy="14420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>
              <a:latin typeface="+mn-lt"/>
            </a:rPr>
            <a:t>14,600</a:t>
          </a:r>
          <a:br>
            <a:rPr lang="fi-FI" sz="2200" kern="1200">
              <a:latin typeface="+mn-lt"/>
            </a:rPr>
          </a:br>
          <a:r>
            <a:rPr lang="fi-FI" sz="2200" kern="1200" err="1">
              <a:latin typeface="+mn-lt"/>
            </a:rPr>
            <a:t>degree</a:t>
          </a:r>
          <a:r>
            <a:rPr lang="fi-FI" sz="2200" kern="1200">
              <a:latin typeface="+mn-lt"/>
            </a:rPr>
            <a:t> </a:t>
          </a:r>
          <a:r>
            <a:rPr lang="fi-FI" sz="2200" kern="1200" err="1">
              <a:latin typeface="+mn-lt"/>
            </a:rPr>
            <a:t>students</a:t>
          </a:r>
          <a:endParaRPr lang="fi-FI" sz="2200" kern="1200">
            <a:latin typeface="+mn-lt"/>
          </a:endParaRPr>
        </a:p>
      </dsp:txBody>
      <dsp:txXfrm>
        <a:off x="2643729" y="540517"/>
        <a:ext cx="2403389" cy="1442034"/>
      </dsp:txXfrm>
    </dsp:sp>
    <dsp:sp modelId="{BC417151-CEC4-4C78-8D1E-AE228D44698F}">
      <dsp:nvSpPr>
        <dsp:cNvPr id="0" name=""/>
        <dsp:cNvSpPr/>
      </dsp:nvSpPr>
      <dsp:spPr>
        <a:xfrm>
          <a:off x="5286833" y="547728"/>
          <a:ext cx="2403389" cy="14420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>
              <a:latin typeface="+mn-lt"/>
            </a:rPr>
            <a:t>2,800 </a:t>
          </a:r>
          <a:r>
            <a:rPr lang="fi-FI" sz="2200" kern="1200" err="1">
              <a:latin typeface="+mn-lt"/>
            </a:rPr>
            <a:t>staff</a:t>
          </a:r>
          <a:r>
            <a:rPr lang="fi-FI" sz="2200" kern="1200">
              <a:latin typeface="+mn-lt"/>
            </a:rPr>
            <a:t> in </a:t>
          </a:r>
          <a:r>
            <a:rPr lang="fi-FI" sz="2200" kern="1200" err="1">
              <a:latin typeface="+mn-lt"/>
            </a:rPr>
            <a:t>total</a:t>
          </a:r>
          <a:endParaRPr lang="fi-FI" sz="2200" kern="1200">
            <a:latin typeface="+mn-lt"/>
          </a:endParaRPr>
        </a:p>
      </dsp:txBody>
      <dsp:txXfrm>
        <a:off x="5286833" y="547728"/>
        <a:ext cx="2403389" cy="1442034"/>
      </dsp:txXfrm>
    </dsp:sp>
    <dsp:sp modelId="{65B37120-2E9D-4F7A-A4D6-3912F523B8F2}">
      <dsp:nvSpPr>
        <dsp:cNvPr id="0" name=""/>
        <dsp:cNvSpPr/>
      </dsp:nvSpPr>
      <dsp:spPr>
        <a:xfrm>
          <a:off x="0" y="2161604"/>
          <a:ext cx="2403389" cy="14420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>
              <a:latin typeface="+mn-lt"/>
            </a:rPr>
            <a:t> 1,700 </a:t>
          </a:r>
          <a:br>
            <a:rPr lang="fi-FI" sz="2800" kern="1200">
              <a:latin typeface="+mn-lt"/>
            </a:rPr>
          </a:br>
          <a:r>
            <a:rPr lang="fi-FI" sz="2200" kern="1200" err="1">
              <a:latin typeface="+mn-lt"/>
              <a:cs typeface="Calibri"/>
            </a:rPr>
            <a:t>teaching</a:t>
          </a:r>
          <a:r>
            <a:rPr lang="fi-FI" sz="2200" kern="1200">
              <a:latin typeface="+mn-lt"/>
              <a:cs typeface="Calibri"/>
            </a:rPr>
            <a:t> and </a:t>
          </a:r>
          <a:r>
            <a:rPr lang="fi-FI" sz="2200" kern="1200" err="1">
              <a:latin typeface="+mn-lt"/>
              <a:cs typeface="Calibri"/>
            </a:rPr>
            <a:t>research</a:t>
          </a:r>
          <a:r>
            <a:rPr lang="fi-FI" sz="2200" kern="1200">
              <a:latin typeface="+mn-lt"/>
              <a:cs typeface="Calibri"/>
            </a:rPr>
            <a:t> </a:t>
          </a:r>
          <a:r>
            <a:rPr lang="fi-FI" sz="2200" kern="1200" err="1">
              <a:latin typeface="+mn-lt"/>
              <a:cs typeface="Calibri"/>
            </a:rPr>
            <a:t>staff</a:t>
          </a:r>
          <a:endParaRPr lang="fi-FI" sz="2200" kern="1200">
            <a:latin typeface="+mn-lt"/>
            <a:cs typeface="Calibri"/>
          </a:endParaRPr>
        </a:p>
      </dsp:txBody>
      <dsp:txXfrm>
        <a:off x="0" y="2161604"/>
        <a:ext cx="2403389" cy="1442034"/>
      </dsp:txXfrm>
    </dsp:sp>
    <dsp:sp modelId="{3DE69A37-6FBF-47B8-8B70-0F18ABAEEE8C}">
      <dsp:nvSpPr>
        <dsp:cNvPr id="0" name=""/>
        <dsp:cNvSpPr/>
      </dsp:nvSpPr>
      <dsp:spPr>
        <a:xfrm>
          <a:off x="2644353" y="2222948"/>
          <a:ext cx="2403389" cy="14420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>
              <a:latin typeface="+mn-lt"/>
            </a:rPr>
            <a:t>€232 m </a:t>
          </a:r>
          <a:r>
            <a:rPr lang="fi-FI" sz="2500" kern="1200" err="1">
              <a:latin typeface="+mn-lt"/>
            </a:rPr>
            <a:t>overall</a:t>
          </a:r>
          <a:r>
            <a:rPr lang="fi-FI" sz="2500" kern="1200">
              <a:latin typeface="+mn-lt"/>
            </a:rPr>
            <a:t> </a:t>
          </a:r>
          <a:r>
            <a:rPr lang="fi-FI" sz="2500" kern="1200" err="1">
              <a:latin typeface="+mn-lt"/>
            </a:rPr>
            <a:t>funding</a:t>
          </a:r>
          <a:endParaRPr lang="fi-FI" sz="2200" kern="1200">
            <a:latin typeface="+mn-lt"/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err="1">
              <a:latin typeface="+mn-lt"/>
            </a:rPr>
            <a:t>Supplementary</a:t>
          </a:r>
          <a:r>
            <a:rPr lang="fi-FI" sz="1600" kern="1200">
              <a:latin typeface="+mn-lt"/>
            </a:rPr>
            <a:t> </a:t>
          </a:r>
          <a:r>
            <a:rPr lang="fi-FI" sz="1600" kern="1200" err="1">
              <a:latin typeface="+mn-lt"/>
            </a:rPr>
            <a:t>funding</a:t>
          </a:r>
          <a:r>
            <a:rPr lang="fi-FI" sz="1600" kern="1200">
              <a:latin typeface="+mn-lt"/>
            </a:rPr>
            <a:t> €80.7 m</a:t>
          </a:r>
        </a:p>
      </dsp:txBody>
      <dsp:txXfrm>
        <a:off x="2644353" y="2222948"/>
        <a:ext cx="2403389" cy="1442034"/>
      </dsp:txXfrm>
    </dsp:sp>
    <dsp:sp modelId="{A9EBB7FD-57F5-4FCE-BF0B-EBCB42221BCE}">
      <dsp:nvSpPr>
        <dsp:cNvPr id="0" name=""/>
        <dsp:cNvSpPr/>
      </dsp:nvSpPr>
      <dsp:spPr>
        <a:xfrm>
          <a:off x="5287458" y="2222891"/>
          <a:ext cx="2403389" cy="14420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>
              <a:latin typeface="+mn-lt"/>
              <a:cs typeface="Calibri"/>
            </a:rPr>
            <a:t> 3,200 </a:t>
          </a:r>
          <a:br>
            <a:rPr lang="fi-FI" sz="2900" kern="1200">
              <a:latin typeface="+mn-lt"/>
              <a:cs typeface="Calibri"/>
            </a:rPr>
          </a:br>
          <a:r>
            <a:rPr lang="fi-FI" sz="2200" kern="1200" err="1">
              <a:latin typeface="+mn-lt"/>
              <a:cs typeface="Calibri"/>
            </a:rPr>
            <a:t>publications</a:t>
          </a:r>
          <a:r>
            <a:rPr lang="fi-FI" sz="2200" kern="1200">
              <a:latin typeface="+mn-lt"/>
              <a:cs typeface="Calibri"/>
            </a:rPr>
            <a:t> </a:t>
          </a:r>
          <a:r>
            <a:rPr lang="fi-FI" sz="2200" kern="1200" err="1">
              <a:latin typeface="+mn-lt"/>
              <a:cs typeface="Calibri"/>
            </a:rPr>
            <a:t>annually</a:t>
          </a:r>
          <a:endParaRPr lang="fi-FI" sz="2200" kern="1200">
            <a:latin typeface="+mn-lt"/>
          </a:endParaRPr>
        </a:p>
      </dsp:txBody>
      <dsp:txXfrm>
        <a:off x="5287458" y="2222891"/>
        <a:ext cx="2403389" cy="144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04626-2453-431A-BFCA-339D097CAB1F}">
      <dsp:nvSpPr>
        <dsp:cNvPr id="0" name=""/>
        <dsp:cNvSpPr/>
      </dsp:nvSpPr>
      <dsp:spPr>
        <a:xfrm>
          <a:off x="1098930" y="163"/>
          <a:ext cx="3255762" cy="1953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134</a:t>
          </a:r>
          <a:r>
            <a:rPr lang="fi-FI" sz="2000" kern="1200"/>
            <a:t> </a:t>
          </a:r>
          <a:br>
            <a:rPr lang="fi-FI" sz="1600" kern="1200"/>
          </a:br>
          <a:r>
            <a:rPr lang="fi-FI" sz="1600" kern="1200" err="1"/>
            <a:t>bachelor’s</a:t>
          </a:r>
          <a:r>
            <a:rPr lang="fi-FI" sz="1600" kern="1200"/>
            <a:t> and </a:t>
          </a:r>
          <a:r>
            <a:rPr lang="fi-FI" sz="1600" kern="1200" err="1"/>
            <a:t>master’s</a:t>
          </a:r>
          <a:r>
            <a:rPr lang="fi-FI" sz="1600" kern="1200"/>
            <a:t> </a:t>
          </a:r>
          <a:r>
            <a:rPr lang="fi-FI" sz="1600" kern="1200" err="1"/>
            <a:t>degree</a:t>
          </a:r>
          <a:r>
            <a:rPr lang="fi-FI" sz="1600" kern="1200"/>
            <a:t> programmes in </a:t>
          </a:r>
          <a:r>
            <a:rPr lang="fi-FI" sz="1600" kern="1200" err="1"/>
            <a:t>Finnish</a:t>
          </a:r>
          <a:endParaRPr lang="fi-FI" sz="1600" kern="1200"/>
        </a:p>
      </dsp:txBody>
      <dsp:txXfrm>
        <a:off x="1098930" y="163"/>
        <a:ext cx="3255762" cy="1953457"/>
      </dsp:txXfrm>
    </dsp:sp>
    <dsp:sp modelId="{797A6E6E-7E4E-4CB0-A786-A3AC9E056F91}">
      <dsp:nvSpPr>
        <dsp:cNvPr id="0" name=""/>
        <dsp:cNvSpPr/>
      </dsp:nvSpPr>
      <dsp:spPr>
        <a:xfrm>
          <a:off x="4680268" y="163"/>
          <a:ext cx="3255762" cy="1953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18</a:t>
          </a:r>
          <a:r>
            <a:rPr lang="fi-FI" sz="1600" kern="1200"/>
            <a:t> </a:t>
          </a:r>
          <a:br>
            <a:rPr lang="fi-FI" sz="1600" kern="1200"/>
          </a:br>
          <a:r>
            <a:rPr lang="fi-FI" sz="1600" kern="1200" err="1"/>
            <a:t>doctoral</a:t>
          </a:r>
          <a:r>
            <a:rPr lang="fi-FI" sz="1600" kern="1200"/>
            <a:t> programmes</a:t>
          </a:r>
        </a:p>
      </dsp:txBody>
      <dsp:txXfrm>
        <a:off x="4680268" y="163"/>
        <a:ext cx="3255762" cy="1953457"/>
      </dsp:txXfrm>
    </dsp:sp>
    <dsp:sp modelId="{3ADD8186-CCF5-4751-B565-7624976AC3CC}">
      <dsp:nvSpPr>
        <dsp:cNvPr id="0" name=""/>
        <dsp:cNvSpPr/>
      </dsp:nvSpPr>
      <dsp:spPr>
        <a:xfrm>
          <a:off x="2889599" y="2279197"/>
          <a:ext cx="3255762" cy="1953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21</a:t>
          </a:r>
          <a:br>
            <a:rPr lang="fi-FI" sz="1600" kern="1200"/>
          </a:br>
          <a:r>
            <a:rPr lang="fi-FI" sz="1600" kern="1200" err="1"/>
            <a:t>bachelor’s</a:t>
          </a:r>
          <a:r>
            <a:rPr lang="fi-FI" sz="1600" kern="1200"/>
            <a:t> and </a:t>
          </a:r>
          <a:r>
            <a:rPr lang="fi-FI" sz="1600" kern="1200" err="1"/>
            <a:t>master’s</a:t>
          </a:r>
          <a:r>
            <a:rPr lang="fi-FI" sz="1600" kern="1200"/>
            <a:t> </a:t>
          </a:r>
          <a:r>
            <a:rPr lang="fi-FI" sz="1600" kern="1200" err="1"/>
            <a:t>degree</a:t>
          </a:r>
          <a:r>
            <a:rPr lang="fi-FI" sz="1600" kern="1200"/>
            <a:t> programmes in English</a:t>
          </a:r>
        </a:p>
      </dsp:txBody>
      <dsp:txXfrm>
        <a:off x="2889599" y="2279197"/>
        <a:ext cx="3255762" cy="1953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808B-E55E-495E-AD4D-B469E5CD22EF}" type="datetimeFigureOut">
              <a:rPr lang="fi-FI" sz="800" smtClean="0"/>
              <a:t>22.6.2026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F4E2-CB80-489C-B09B-4F5EEF4552B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579175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BDF7DAC-3845-4961-8DB5-52D3C261C68E}" type="datetimeFigureOut">
              <a:rPr lang="fi-FI" smtClean="0"/>
              <a:pPr/>
              <a:t>22.6.2026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A2CDBA3-8E53-4B38-8A28-94E4F9D926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Kuva sivustolta jyvaskyla.fi/en/</a:t>
            </a:r>
            <a:r>
              <a:rPr lang="fi-FI" err="1"/>
              <a:t>student</a:t>
            </a:r>
            <a:r>
              <a:rPr lang="fi-FI"/>
              <a:t>-city, käyttöoikeudet varmistettava tai vaihdettava kuva.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262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292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4DFE5-8D85-4ABC-B090-3677741F08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9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AB9C-BD00-4276-8FC9-6A7477FCE077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09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C35193-1675-4D82-9B31-DB07BBAD9BC0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552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7AADE-73CF-4ACE-8126-F6FC1EC441B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29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576038-7A5E-4D9F-9093-52930E93CA1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34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33B507-09B3-4CDB-8395-4B13D44BE713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4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DFD09D-A44E-4A9C-BF49-48DAB8A378F3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47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84952-FAB2-4FB7-9380-F13566A5833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27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9B76-CFAB-4F99-8982-DD0007BC8E7B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4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08E6-B49E-49ED-A468-D1FDC787CCAA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9357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AE32-0846-4803-95D1-8E803C8E76FD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0253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22AC-7178-451E-9CE7-4D4D3705FDB9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297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36C8-DC8F-42BC-8E05-A0FDFE5E0A17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524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EBB44-12F0-4A4E-B183-E1EF1B0DA2F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6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642B9AE7-62DA-4431-8044-D3A11E33FD7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1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1D-7633-4975-BDA0-352E85AD6A0C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9062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02BE-8D7D-4E8D-B7A7-90DF1FF5C27A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678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7659-9704-4485-92EF-475CB82DE777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6961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2C614-5434-4988-B7CD-802124C881B9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599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6AB7A1-68B7-4EF6-8A04-71AAE9D669E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00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503F-2261-4F35-B222-74DE359AC7EC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409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31783B-B933-4CBE-8418-8657CBB9E7B4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35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8202E-A28C-4953-94F8-3586AE54C789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41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3359A-5795-4167-96A5-D161BF68E3EC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1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B14A8F-DF90-41DD-97BD-81EFCFFC96DB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621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68CE31-64BB-4AE9-9A2A-0AC17D9EF5C5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263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EFB3-0973-459F-9FCE-637B55090FDB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91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E71B-1A93-4BDC-857A-809E17B99A5C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48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2AA90F6-6947-4115-9160-490F0268B5A7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0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D7A30D-7A4B-45A7-8AF9-34906FD2C806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60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9200510-A51E-43F1-8543-03F40C16AA21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89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3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6C3A7FE-8968-44B6-96FD-76B82991A281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1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34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0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4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22.6.2026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7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22.6.2026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2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7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9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66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3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2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3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4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169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8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3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4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48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368543-CE59-49F8-867C-8A3FBAAD7A9F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38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E9DE80-CFF9-433E-BC83-90E7C25BFB84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33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5261292-A88C-433B-850C-A6774D623F88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34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BF9803D-62A9-459B-B9AF-D1141E7263EB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56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663C0CF-73D7-4B80-8F97-F63CCCD3CBD2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D1AA79-6849-4E30-893C-7ECA0CD54FA2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24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8C2-6DF9-4CDD-A855-80D53255DF2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95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AB9C-BD00-4276-8FC9-6A7477FCE077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96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4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C35193-1675-4D82-9B31-DB07BBAD9BC0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651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7AADE-73CF-4ACE-8126-F6FC1EC441B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9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576038-7A5E-4D9F-9093-52930E93CA1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04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33B507-09B3-4CDB-8395-4B13D44BE713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8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DFD09D-A44E-4A9C-BF49-48DAB8A378F3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5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84952-FAB2-4FB7-9380-F13566A5833E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298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9B76-CFAB-4F99-8982-DD0007BC8E7B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01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08E6-B49E-49ED-A468-D1FDC787CCAA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8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AE32-0846-4803-95D1-8E803C8E76FD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9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22AC-7178-451E-9CE7-4D4D3705FDB9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24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6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36C8-DC8F-42BC-8E05-A0FDFE5E0A17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13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EBB44-12F0-4A4E-B183-E1EF1B0DA2F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7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642B9AE7-62DA-4431-8044-D3A11E33FD7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36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1D-7633-4975-BDA0-352E85AD6A0C}" type="datetime1">
              <a:rPr lang="fi-FI" smtClean="0"/>
              <a:t>22.6.2026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41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02BE-8D7D-4E8D-B7A7-90DF1FF5C27A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4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7659-9704-4485-92EF-475CB82DE777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2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2C614-5434-4988-B7CD-802124C881B9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6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6AB7A1-68B7-4EF6-8A04-71AAE9D669E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7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503F-2261-4F35-B222-74DE359AC7EC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0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31783B-B933-4CBE-8418-8657CBB9E7B4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865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3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8202E-A28C-4953-94F8-3586AE54C789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47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3359A-5795-4167-96A5-D161BF68E3EC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44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B14A8F-DF90-41DD-97BD-81EFCFFC96DB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77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68CE31-64BB-4AE9-9A2A-0AC17D9EF5C5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206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EFB3-0973-459F-9FCE-637B55090FDB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88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E71B-1A93-4BDC-857A-809E17B99A5C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70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2AA90F6-6947-4115-9160-490F0268B5A7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0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D7A30D-7A4B-45A7-8AF9-34906FD2C806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75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9200510-A51E-43F1-8543-03F40C16AA21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94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6C3A7FE-8968-44B6-96FD-76B82991A281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59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4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22.6.2026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6410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5" name="Kuva 4" descr="_DSC8463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73824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9C7791E-4FCD-2640-935C-D1D44CC31DD8}" type="datetime1">
              <a:rPr lang="fi-FI" smtClean="0"/>
              <a:t>22.6.2026</a:t>
            </a:fld>
            <a:endParaRPr lang="fi-FI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609601" y="0"/>
            <a:ext cx="1017851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4445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22.6.2026</a:t>
            </a:fld>
            <a:endParaRPr lang="fi-FI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40905058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12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defTabSz="257175"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defTabSz="257175">
              <a:defRPr lang="en-US"/>
            </a:lvl1pPr>
          </a:lstStyle>
          <a:p>
            <a:pPr lvl="0"/>
            <a:fld id="{1FE89973-E54D-4885-9207-52FD6FA1E5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84906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5261292-A88C-433B-850C-A6774D623F88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469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BF9803D-62A9-459B-B9AF-D1141E7263EB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84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663C0CF-73D7-4B80-8F97-F63CCCD3CBD2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39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D1AA79-6849-4E30-893C-7ECA0CD54FA2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2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8C2-6DF9-4CDD-A855-80D53255DF25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9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JYU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4" r:id="rId6"/>
    <p:sldLayoutId id="2147483697" r:id="rId7"/>
    <p:sldLayoutId id="2147483698" r:id="rId8"/>
    <p:sldLayoutId id="2147483663" r:id="rId9"/>
    <p:sldLayoutId id="2147483651" r:id="rId10"/>
    <p:sldLayoutId id="2147483664" r:id="rId11"/>
    <p:sldLayoutId id="2147483667" r:id="rId12"/>
    <p:sldLayoutId id="2147483652" r:id="rId13"/>
    <p:sldLayoutId id="2147483699" r:id="rId14"/>
    <p:sldLayoutId id="2147483653" r:id="rId15"/>
    <p:sldLayoutId id="2147483710" r:id="rId16"/>
    <p:sldLayoutId id="2147483668" r:id="rId17"/>
    <p:sldLayoutId id="2147483711" r:id="rId18"/>
    <p:sldLayoutId id="2147483670" r:id="rId19"/>
    <p:sldLayoutId id="2147483671" r:id="rId20"/>
    <p:sldLayoutId id="2147483702" r:id="rId21"/>
    <p:sldLayoutId id="2147483703" r:id="rId22"/>
    <p:sldLayoutId id="2147483672" r:id="rId23"/>
    <p:sldLayoutId id="2147483673" r:id="rId24"/>
    <p:sldLayoutId id="2147483704" r:id="rId25"/>
    <p:sldLayoutId id="2147483705" r:id="rId26"/>
    <p:sldLayoutId id="2147483669" r:id="rId27"/>
    <p:sldLayoutId id="2147483709" r:id="rId28"/>
    <p:sldLayoutId id="2147483690" r:id="rId29"/>
    <p:sldLayoutId id="2147483691" r:id="rId30"/>
    <p:sldLayoutId id="2147483706" r:id="rId31"/>
    <p:sldLayoutId id="2147483707" r:id="rId32"/>
    <p:sldLayoutId id="2147483692" r:id="rId33"/>
    <p:sldLayoutId id="2147483708" r:id="rId34"/>
    <p:sldLayoutId id="2147483695" r:id="rId35"/>
    <p:sldLayoutId id="2147483696" r:id="rId36"/>
    <p:sldLayoutId id="2147483700" r:id="rId37"/>
    <p:sldLayoutId id="2147483701" r:id="rId38"/>
    <p:sldLayoutId id="2147483683" r:id="rId39"/>
    <p:sldLayoutId id="2147483682" r:id="rId40"/>
    <p:sldLayoutId id="2147483685" r:id="rId41"/>
    <p:sldLayoutId id="2147483693" r:id="rId42"/>
    <p:sldLayoutId id="2147483679" r:id="rId43"/>
    <p:sldLayoutId id="2147483680" r:id="rId44"/>
    <p:sldLayoutId id="2147483681" r:id="rId45"/>
    <p:sldLayoutId id="2147483654" r:id="rId46"/>
    <p:sldLayoutId id="2147483655" r:id="rId47"/>
    <p:sldLayoutId id="2147483687" r:id="rId48"/>
    <p:sldLayoutId id="2147483689" r:id="rId49"/>
    <p:sldLayoutId id="2147483688" r:id="rId50"/>
    <p:sldLayoutId id="2147483694" r:id="rId51"/>
    <p:sldLayoutId id="2147483757" r:id="rId52"/>
    <p:sldLayoutId id="2147483756" r:id="rId5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6F7C8341-D1A8-45AD-AEFD-FF619005005B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JYU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9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6F7C8341-D1A8-45AD-AEFD-FF619005005B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JYU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8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hem-alliance.eu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9049-9E42-13D7-758F-BF7777F4A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Welcome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Staff Week and </a:t>
            </a:r>
            <a:r>
              <a:rPr lang="fi-FI" err="1"/>
              <a:t>the</a:t>
            </a:r>
            <a:r>
              <a:rPr lang="fi-FI"/>
              <a:t> University of Jyväskylä!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52A9F-E08F-70FF-3EE9-66934B17F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8 June 2026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C151E-8397-4F27-83CD-A3AF4551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D2B4C-1752-439F-8D97-FB430E361ADC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A186B-C5F3-3CF3-D214-D6DCCA02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7CD1C-D153-4490-46A3-ABF25C17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09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ED0E-7EEF-606C-E091-7A21EAAF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fi-FI"/>
              <a:t>Some </a:t>
            </a:r>
            <a:r>
              <a:rPr lang="fi-FI" err="1"/>
              <a:t>practical</a:t>
            </a:r>
            <a:r>
              <a:rPr lang="fi-FI"/>
              <a:t> </a:t>
            </a:r>
            <a:r>
              <a:rPr lang="fi-FI" err="1"/>
              <a:t>instructions</a:t>
            </a:r>
            <a:r>
              <a:rPr lang="fi-FI"/>
              <a:t> 2/2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D3693-1EA8-5D5B-47FE-B4FFA3178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 anchor="t">
            <a:normAutofit/>
          </a:bodyPr>
          <a:lstStyle/>
          <a:p>
            <a:r>
              <a:rPr lang="fi-FI" b="1"/>
              <a:t>Whatsapp</a:t>
            </a:r>
            <a:r>
              <a:rPr lang="fi-FI" b="1" dirty="0"/>
              <a:t> </a:t>
            </a:r>
            <a:r>
              <a:rPr lang="fi-FI" b="1"/>
              <a:t>group for Staff</a:t>
            </a:r>
            <a:r>
              <a:rPr lang="fi-FI" b="1" dirty="0"/>
              <a:t> </a:t>
            </a:r>
            <a:r>
              <a:rPr lang="fi-FI" b="1"/>
              <a:t>week</a:t>
            </a:r>
            <a:r>
              <a:rPr lang="fi-FI" b="1" dirty="0"/>
              <a:t> </a:t>
            </a:r>
            <a:r>
              <a:rPr lang="fi-FI" b="1"/>
              <a:t>participants</a:t>
            </a:r>
          </a:p>
          <a:p>
            <a:r>
              <a:rPr lang="fi-FI" b="1"/>
              <a:t>Material</a:t>
            </a:r>
            <a:r>
              <a:rPr lang="fi-FI" b="1" dirty="0"/>
              <a:t> </a:t>
            </a:r>
            <a:r>
              <a:rPr lang="fi-FI" b="1"/>
              <a:t>packages</a:t>
            </a:r>
          </a:p>
          <a:p>
            <a:pPr marL="541020" lvl="1" indent="-271145"/>
            <a:r>
              <a:rPr lang="fi-FI"/>
              <a:t>Programme, campus map, contact info, wifi</a:t>
            </a:r>
            <a:endParaRPr lang="fi-FI">
              <a:ea typeface="Lato"/>
              <a:cs typeface="Lato"/>
            </a:endParaRPr>
          </a:p>
          <a:p>
            <a:r>
              <a:rPr lang="fi-FI" b="1"/>
              <a:t>Drinking</a:t>
            </a:r>
            <a:r>
              <a:rPr lang="fi-FI" b="1" dirty="0"/>
              <a:t> </a:t>
            </a:r>
            <a:r>
              <a:rPr lang="fi-FI" b="1"/>
              <a:t>water:</a:t>
            </a:r>
          </a:p>
          <a:p>
            <a:pPr marL="541020" lvl="1" indent="-271145"/>
            <a:r>
              <a:rPr lang="fi-FI"/>
              <a:t>Yes, you</a:t>
            </a:r>
            <a:r>
              <a:rPr lang="fi-FI" dirty="0"/>
              <a:t> </a:t>
            </a:r>
            <a:r>
              <a:rPr lang="fi-FI"/>
              <a:t>can drink the</a:t>
            </a:r>
            <a:r>
              <a:rPr lang="fi-FI" dirty="0"/>
              <a:t> </a:t>
            </a:r>
            <a:r>
              <a:rPr lang="fi-FI"/>
              <a:t>water</a:t>
            </a:r>
            <a:r>
              <a:rPr lang="fi-FI" dirty="0"/>
              <a:t> </a:t>
            </a:r>
            <a:r>
              <a:rPr lang="fi-FI"/>
              <a:t>from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tap, so</a:t>
            </a:r>
            <a:r>
              <a:rPr lang="fi-FI" dirty="0"/>
              <a:t> </a:t>
            </a:r>
            <a:r>
              <a:rPr lang="fi-FI"/>
              <a:t>you</a:t>
            </a:r>
            <a:r>
              <a:rPr lang="fi-FI" dirty="0"/>
              <a:t> </a:t>
            </a:r>
            <a:r>
              <a:rPr lang="fi-FI"/>
              <a:t>can</a:t>
            </a:r>
            <a:r>
              <a:rPr lang="fi-FI" dirty="0"/>
              <a:t> </a:t>
            </a:r>
            <a:r>
              <a:rPr lang="fi-FI"/>
              <a:t>utilise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bottle</a:t>
            </a:r>
            <a:r>
              <a:rPr lang="fi-FI" dirty="0"/>
              <a:t> </a:t>
            </a:r>
            <a:r>
              <a:rPr lang="fi-FI"/>
              <a:t>you</a:t>
            </a:r>
            <a:r>
              <a:rPr lang="fi-FI" dirty="0"/>
              <a:t> </a:t>
            </a:r>
            <a:r>
              <a:rPr lang="fi-FI"/>
              <a:t>received</a:t>
            </a:r>
            <a:r>
              <a:rPr lang="fi-FI" dirty="0"/>
              <a:t> </a:t>
            </a:r>
            <a:r>
              <a:rPr lang="fi-FI"/>
              <a:t>when</a:t>
            </a:r>
            <a:r>
              <a:rPr lang="fi-FI" dirty="0"/>
              <a:t> </a:t>
            </a:r>
            <a:r>
              <a:rPr lang="fi-FI"/>
              <a:t>checking in to the</a:t>
            </a:r>
            <a:r>
              <a:rPr lang="fi-FI" dirty="0"/>
              <a:t> </a:t>
            </a:r>
            <a:r>
              <a:rPr lang="fi-FI"/>
              <a:t>Staff</a:t>
            </a:r>
            <a:r>
              <a:rPr lang="fi-FI" dirty="0"/>
              <a:t> </a:t>
            </a:r>
            <a:r>
              <a:rPr lang="fi-FI"/>
              <a:t>week.  </a:t>
            </a:r>
            <a:endParaRPr lang="fi-FI" dirty="0">
              <a:ea typeface="Lato"/>
              <a:cs typeface="Lato"/>
            </a:endParaRPr>
          </a:p>
          <a:p>
            <a:r>
              <a:rPr lang="fi-FI"/>
              <a:t>Feel</a:t>
            </a:r>
            <a:r>
              <a:rPr lang="fi-FI" dirty="0"/>
              <a:t> </a:t>
            </a:r>
            <a:r>
              <a:rPr lang="fi-FI"/>
              <a:t>free to ask</a:t>
            </a:r>
            <a:r>
              <a:rPr lang="fi-FI" dirty="0"/>
              <a:t> </a:t>
            </a:r>
            <a:r>
              <a:rPr lang="fi-FI"/>
              <a:t>any</a:t>
            </a:r>
            <a:r>
              <a:rPr lang="fi-FI" dirty="0"/>
              <a:t> </a:t>
            </a:r>
            <a:r>
              <a:rPr lang="fi-FI"/>
              <a:t>questions/guidance</a:t>
            </a:r>
            <a:r>
              <a:rPr lang="fi-FI" dirty="0"/>
              <a:t> </a:t>
            </a:r>
            <a:r>
              <a:rPr lang="fi-FI"/>
              <a:t>from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JYU Staff</a:t>
            </a:r>
            <a:r>
              <a:rPr lang="fi-FI" dirty="0"/>
              <a:t> </a:t>
            </a:r>
            <a:r>
              <a:rPr lang="fi-FI"/>
              <a:t>during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week! Generally</a:t>
            </a:r>
            <a:r>
              <a:rPr lang="fi-FI" dirty="0"/>
              <a:t> </a:t>
            </a:r>
            <a:r>
              <a:rPr lang="fi-FI"/>
              <a:t>Finns are really</a:t>
            </a:r>
            <a:r>
              <a:rPr lang="fi-FI" dirty="0"/>
              <a:t> </a:t>
            </a:r>
            <a:r>
              <a:rPr lang="fi-FI"/>
              <a:t>eager to help, so</a:t>
            </a:r>
            <a:r>
              <a:rPr lang="fi-FI" dirty="0"/>
              <a:t> </a:t>
            </a:r>
            <a:r>
              <a:rPr lang="fi-FI"/>
              <a:t>feel</a:t>
            </a:r>
            <a:r>
              <a:rPr lang="fi-FI" dirty="0"/>
              <a:t> </a:t>
            </a:r>
            <a:r>
              <a:rPr lang="fi-FI"/>
              <a:t>free to ask</a:t>
            </a:r>
            <a:r>
              <a:rPr lang="fi-FI" dirty="0"/>
              <a:t> </a:t>
            </a:r>
            <a:r>
              <a:rPr lang="fi-FI"/>
              <a:t>guidance</a:t>
            </a:r>
            <a:r>
              <a:rPr lang="fi-FI" dirty="0"/>
              <a:t> </a:t>
            </a:r>
            <a:r>
              <a:rPr lang="fi-FI"/>
              <a:t>from</a:t>
            </a:r>
            <a:r>
              <a:rPr lang="fi-FI" dirty="0"/>
              <a:t> </a:t>
            </a:r>
            <a:r>
              <a:rPr lang="fi-FI"/>
              <a:t>anyone</a:t>
            </a:r>
            <a:r>
              <a:rPr lang="fi-FI" dirty="0"/>
              <a:t> </a:t>
            </a:r>
            <a:r>
              <a:rPr lang="fi-FI"/>
              <a:t>if</a:t>
            </a:r>
            <a:r>
              <a:rPr lang="fi-FI" dirty="0"/>
              <a:t> </a:t>
            </a:r>
            <a:r>
              <a:rPr lang="fi-FI"/>
              <a:t>you e.g. cannot</a:t>
            </a:r>
            <a:r>
              <a:rPr lang="fi-FI" dirty="0"/>
              <a:t> </a:t>
            </a:r>
            <a:r>
              <a:rPr lang="fi-FI"/>
              <a:t>find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right</a:t>
            </a:r>
            <a:r>
              <a:rPr lang="fi-FI" dirty="0"/>
              <a:t> </a:t>
            </a:r>
            <a:r>
              <a:rPr lang="fi-FI"/>
              <a:t>place.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BB506-2ACF-339A-8DED-13C2218A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B2C9BA-9F49-4668-B03D-C19CF1E513F6}" type="datetime1">
              <a:rPr lang="fi-FI" smtClean="0"/>
              <a:pPr>
                <a:spcAft>
                  <a:spcPts val="600"/>
                </a:spcAft>
              </a:pPr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361FD-38F4-F1CE-AB84-77D306AF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3CCA6-E6B3-63B0-434A-4BC15C6F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367DAA-C018-EFB0-0B58-745E5692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4" y="979062"/>
            <a:ext cx="4841124" cy="489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1A0C-DB4B-15A6-25DC-F0C83A45E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B00B0-DFA9-A011-C0E5-62AB9A6D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29E3-E866-4A2F-84AC-3AE1AF44FDD8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212E4-B666-A7E8-AEFF-2AD86B3E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97D03-EAA6-2916-1618-FF9A9AFD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320C4-3874-86DA-A8C3-100A5E7B4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Introducing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University of Jyväskylä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C8E8B57-5526-49AC-5B3A-1ADFAA7E1D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84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ABFFA02-E144-470F-A45B-13090DBB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 anchor="t">
            <a:normAutofit fontScale="90000"/>
          </a:bodyPr>
          <a:lstStyle/>
          <a:p>
            <a:r>
              <a:rPr lang="fi-FI"/>
              <a:t>City of Jyväskylä – </a:t>
            </a:r>
            <a:r>
              <a:rPr lang="en-US"/>
              <a:t>The best place to study</a:t>
            </a:r>
            <a:r>
              <a:rPr lang="fi-FI"/>
              <a:t> </a:t>
            </a:r>
            <a:br>
              <a:rPr lang="fi-FI"/>
            </a:br>
            <a:endParaRPr lang="fi-FI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C91EB1-FC31-49D4-9C44-E13D9C2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5828246" cy="4392612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/>
              <a:t>The seventh largest city in Finland, over 144 000 inhabitants</a:t>
            </a:r>
          </a:p>
          <a:p>
            <a:pPr lvl="1">
              <a:lnSpc>
                <a:spcPct val="110000"/>
              </a:lnSpc>
            </a:pPr>
            <a:r>
              <a:rPr lang="en-US"/>
              <a:t>The population with an immigrant background increases from year to year</a:t>
            </a:r>
          </a:p>
          <a:p>
            <a:pPr>
              <a:lnSpc>
                <a:spcPct val="110000"/>
              </a:lnSpc>
            </a:pPr>
            <a:r>
              <a:rPr lang="en-US"/>
              <a:t>Student city, long tradition of higher education</a:t>
            </a:r>
          </a:p>
          <a:p>
            <a:pPr lvl="1">
              <a:lnSpc>
                <a:spcPct val="110000"/>
              </a:lnSpc>
            </a:pPr>
            <a:r>
              <a:rPr lang="en-US"/>
              <a:t>One in three residents holds a higher education degree</a:t>
            </a:r>
          </a:p>
          <a:p>
            <a:pPr>
              <a:lnSpc>
                <a:spcPct val="110000"/>
              </a:lnSpc>
            </a:pPr>
            <a:r>
              <a:rPr lang="en-US"/>
              <a:t>Big enough, yet small enough</a:t>
            </a:r>
          </a:p>
          <a:p>
            <a:pPr lvl="1">
              <a:lnSpc>
                <a:spcPct val="110000"/>
              </a:lnSpc>
            </a:pPr>
            <a:r>
              <a:rPr lang="en-US"/>
              <a:t>Cyclable city, everything is near</a:t>
            </a:r>
          </a:p>
          <a:p>
            <a:pPr>
              <a:lnSpc>
                <a:spcPct val="110000"/>
              </a:lnSpc>
            </a:pPr>
            <a:r>
              <a:rPr lang="en-US"/>
              <a:t>Wide range of activities for all interests</a:t>
            </a:r>
          </a:p>
          <a:p>
            <a:pPr lvl="1">
              <a:lnSpc>
                <a:spcPct val="110000"/>
              </a:lnSpc>
            </a:pPr>
            <a:r>
              <a:rPr lang="en-US"/>
              <a:t>“The Capital of Sport in Finland”</a:t>
            </a:r>
          </a:p>
          <a:p>
            <a:pPr lvl="1">
              <a:lnSpc>
                <a:spcPct val="110000"/>
              </a:lnSpc>
            </a:pPr>
            <a:r>
              <a:rPr lang="en-US"/>
              <a:t>Large variety of cultural activities</a:t>
            </a:r>
          </a:p>
          <a:p>
            <a:pPr>
              <a:lnSpc>
                <a:spcPct val="110000"/>
              </a:lnSpc>
            </a:pPr>
            <a:r>
              <a:rPr lang="en-US"/>
              <a:t>Beautiful nature on your doorstep </a:t>
            </a:r>
          </a:p>
          <a:p>
            <a:pPr lvl="1">
              <a:lnSpc>
                <a:spcPct val="110000"/>
              </a:lnSpc>
            </a:pPr>
            <a:r>
              <a:rPr lang="en-US"/>
              <a:t>Lakes, forests and hills within a walking distance of the city </a:t>
            </a:r>
            <a:r>
              <a:rPr lang="en-US" err="1"/>
              <a:t>centre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/>
              <a:t>The ‘</a:t>
            </a:r>
            <a:r>
              <a:rPr lang="en-US" i="1"/>
              <a:t>Coolest town in Europe 2025</a:t>
            </a:r>
            <a:r>
              <a:rPr lang="en-US"/>
              <a:t>’ (by the Sunday Times)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F51149-70CB-4531-B0BA-E7068E90B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t="1" r="43449" b="1069"/>
          <a:stretch/>
        </p:blipFill>
        <p:spPr bwMode="auto">
          <a:xfrm>
            <a:off x="6972728" y="0"/>
            <a:ext cx="5219272" cy="666935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26A6D-7A92-4A1A-B62A-D525D725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1188C8-9CC8-4312-B771-F2615844C916}" type="datetime1">
              <a:rPr lang="fi-FI" smtClean="0"/>
              <a:pPr>
                <a:spcAft>
                  <a:spcPts val="600"/>
                </a:spcAft>
              </a:pPr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62277-A3E3-4260-B809-C16BA5DA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CF200-CA02-4CF3-B2B0-F764B73B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7D7D7C-9885-4F00-A681-83A8C58271B5}"/>
              </a:ext>
            </a:extLst>
          </p:cNvPr>
          <p:cNvSpPr txBox="1"/>
          <p:nvPr/>
        </p:nvSpPr>
        <p:spPr>
          <a:xfrm rot="16200000">
            <a:off x="10405498" y="4605377"/>
            <a:ext cx="3038582" cy="3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i-FI">
                <a:solidFill>
                  <a:schemeClr val="bg1"/>
                </a:solidFill>
              </a:rPr>
              <a:t>jyvaskyla.fi/en/</a:t>
            </a:r>
            <a:r>
              <a:rPr lang="fi-FI" err="1">
                <a:solidFill>
                  <a:schemeClr val="bg1"/>
                </a:solidFill>
              </a:rPr>
              <a:t>student</a:t>
            </a:r>
            <a:r>
              <a:rPr lang="fi-FI">
                <a:solidFill>
                  <a:schemeClr val="bg1"/>
                </a:solidFill>
              </a:rPr>
              <a:t>-city</a:t>
            </a:r>
          </a:p>
        </p:txBody>
      </p:sp>
    </p:spTree>
    <p:extLst>
      <p:ext uri="{BB962C8B-B14F-4D97-AF65-F5344CB8AC3E}">
        <p14:creationId xmlns:p14="http://schemas.microsoft.com/office/powerpoint/2010/main" val="24394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F3FF1-9BA1-CBF2-985C-C05156A8714B}"/>
              </a:ext>
            </a:extLst>
          </p:cNvPr>
          <p:cNvCxnSpPr>
            <a:cxnSpLocks/>
          </p:cNvCxnSpPr>
          <p:nvPr/>
        </p:nvCxnSpPr>
        <p:spPr>
          <a:xfrm rot="10800000">
            <a:off x="4035045" y="3011628"/>
            <a:ext cx="6700710" cy="0"/>
          </a:xfrm>
          <a:prstGeom prst="line">
            <a:avLst/>
          </a:prstGeom>
          <a:ln>
            <a:solidFill>
              <a:schemeClr val="accent2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5EF28C-989E-6E9B-FEAE-E3E252869B84}"/>
              </a:ext>
            </a:extLst>
          </p:cNvPr>
          <p:cNvCxnSpPr>
            <a:cxnSpLocks/>
          </p:cNvCxnSpPr>
          <p:nvPr/>
        </p:nvCxnSpPr>
        <p:spPr>
          <a:xfrm rot="10800000">
            <a:off x="4035045" y="1466103"/>
            <a:ext cx="6700710" cy="0"/>
          </a:xfrm>
          <a:prstGeom prst="line">
            <a:avLst/>
          </a:prstGeom>
          <a:ln>
            <a:solidFill>
              <a:schemeClr val="accent2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719754-CF88-C783-9F9B-8F9615AFCA58}"/>
              </a:ext>
            </a:extLst>
          </p:cNvPr>
          <p:cNvCxnSpPr>
            <a:cxnSpLocks/>
          </p:cNvCxnSpPr>
          <p:nvPr/>
        </p:nvCxnSpPr>
        <p:spPr>
          <a:xfrm rot="10800000">
            <a:off x="4035044" y="4500524"/>
            <a:ext cx="6700710" cy="0"/>
          </a:xfrm>
          <a:prstGeom prst="line">
            <a:avLst/>
          </a:prstGeom>
          <a:ln>
            <a:solidFill>
              <a:schemeClr val="accent2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AD3D93A-A1D0-45F1-D967-991D1526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From teacher seminary to multidisciplinary university </a:t>
            </a:r>
            <a:br>
              <a:rPr lang="fi-FI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8C92F-62EB-A487-A234-7C5839D7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1D91-AA5D-327E-BD38-4C629519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B97F5-608C-4C7C-2CA5-4A70907A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13</a:t>
            </a:fld>
            <a:endParaRPr lang="fi-FI"/>
          </a:p>
        </p:txBody>
      </p:sp>
      <p:pic>
        <p:nvPicPr>
          <p:cNvPr id="7" name="Picture 6" descr="A group of buildings on a hill with Circus Maximus in the background&#10;&#10;Description automatically generated">
            <a:extLst>
              <a:ext uri="{FF2B5EF4-FFF2-40B4-BE49-F238E27FC236}">
                <a16:creationId xmlns:a16="http://schemas.microsoft.com/office/drawing/2014/main" id="{96430BD4-FAE9-128C-C81C-334A29046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7" y="1360578"/>
            <a:ext cx="3529251" cy="2248446"/>
          </a:xfrm>
          <a:prstGeom prst="rect">
            <a:avLst/>
          </a:prstGeom>
        </p:spPr>
      </p:pic>
      <p:pic>
        <p:nvPicPr>
          <p:cNvPr id="8" name="Picture 7" descr="Kuva, joka sisältää kohteen vaate, henkilö, hymy, jalkineet&#10;&#10;Kuvaus luotu automaattisesti">
            <a:extLst>
              <a:ext uri="{FF2B5EF4-FFF2-40B4-BE49-F238E27FC236}">
                <a16:creationId xmlns:a16="http://schemas.microsoft.com/office/drawing/2014/main" id="{6CB3BB7E-508F-21C7-3B73-0D7E87C2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16" y="3879099"/>
            <a:ext cx="3558957" cy="2226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6389E-13FD-FF03-18B0-9F28FB51E6C0}"/>
              </a:ext>
            </a:extLst>
          </p:cNvPr>
          <p:cNvSpPr txBox="1"/>
          <p:nvPr/>
        </p:nvSpPr>
        <p:spPr>
          <a:xfrm>
            <a:off x="3832000" y="1173716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>
                <a:latin typeface="+mj-lt"/>
              </a:rPr>
              <a:t>1863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7DEF9-FB03-191D-7C05-3C4DE8049C2E}"/>
              </a:ext>
            </a:extLst>
          </p:cNvPr>
          <p:cNvSpPr txBox="1"/>
          <p:nvPr/>
        </p:nvSpPr>
        <p:spPr>
          <a:xfrm>
            <a:off x="9216264" y="1274771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+mj-lt"/>
              </a:rPr>
              <a:t>1934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894A9-AA1C-A306-3ABB-89155332C408}"/>
              </a:ext>
            </a:extLst>
          </p:cNvPr>
          <p:cNvSpPr txBox="1"/>
          <p:nvPr/>
        </p:nvSpPr>
        <p:spPr>
          <a:xfrm>
            <a:off x="6656188" y="1268765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+mj-lt"/>
              </a:rPr>
              <a:t>1879–1883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7C1EA-E84D-87E4-0340-995E081B00DF}"/>
              </a:ext>
            </a:extLst>
          </p:cNvPr>
          <p:cNvSpPr txBox="1"/>
          <p:nvPr/>
        </p:nvSpPr>
        <p:spPr>
          <a:xfrm>
            <a:off x="3983911" y="2826962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+mj-lt"/>
              </a:rPr>
              <a:t>1955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F21FD-E27C-F03E-85AC-2EA8E8D42A4B}"/>
              </a:ext>
            </a:extLst>
          </p:cNvPr>
          <p:cNvSpPr txBox="1"/>
          <p:nvPr/>
        </p:nvSpPr>
        <p:spPr>
          <a:xfrm>
            <a:off x="3983910" y="4206493"/>
            <a:ext cx="133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>
                <a:latin typeface="+mj-lt"/>
              </a:rPr>
              <a:t>1966</a:t>
            </a:r>
            <a:endParaRPr lang="fi-FI" sz="20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EED0F-A975-0314-6CFA-03918E0EC224}"/>
              </a:ext>
            </a:extLst>
          </p:cNvPr>
          <p:cNvSpPr txBox="1"/>
          <p:nvPr/>
        </p:nvSpPr>
        <p:spPr>
          <a:xfrm>
            <a:off x="6656188" y="2814848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+mj-lt"/>
              </a:rPr>
              <a:t>1958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BB225-95E4-9945-4674-64437AAD597F}"/>
              </a:ext>
            </a:extLst>
          </p:cNvPr>
          <p:cNvSpPr txBox="1"/>
          <p:nvPr/>
        </p:nvSpPr>
        <p:spPr>
          <a:xfrm>
            <a:off x="9216263" y="4204855"/>
            <a:ext cx="133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>
                <a:latin typeface="+mj-lt"/>
              </a:rPr>
              <a:t>2022</a:t>
            </a:r>
            <a:endParaRPr lang="fi-FI" sz="20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EEEC9-4111-163B-37EA-DCD839C4F833}"/>
              </a:ext>
            </a:extLst>
          </p:cNvPr>
          <p:cNvSpPr txBox="1"/>
          <p:nvPr/>
        </p:nvSpPr>
        <p:spPr>
          <a:xfrm>
            <a:off x="9216262" y="2821615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+mj-lt"/>
              </a:rPr>
              <a:t>1963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54931-CF53-8021-1ADC-D4AFEF51FE7F}"/>
              </a:ext>
            </a:extLst>
          </p:cNvPr>
          <p:cNvSpPr txBox="1"/>
          <p:nvPr/>
        </p:nvSpPr>
        <p:spPr>
          <a:xfrm>
            <a:off x="6656187" y="4303744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+mj-lt"/>
              </a:rPr>
              <a:t>1980s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35438-BF7E-7D68-7D5A-73D390BDBB87}"/>
              </a:ext>
            </a:extLst>
          </p:cNvPr>
          <p:cNvSpPr txBox="1"/>
          <p:nvPr/>
        </p:nvSpPr>
        <p:spPr>
          <a:xfrm>
            <a:off x="3941432" y="1681140"/>
            <a:ext cx="2592288" cy="65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/>
              <a:t>Uno </a:t>
            </a:r>
            <a:r>
              <a:rPr lang="en-GB" sz="1100" i="1" err="1"/>
              <a:t>Cygnaeus</a:t>
            </a:r>
            <a:r>
              <a:rPr lang="en-GB" sz="1100" i="1"/>
              <a:t> establishes in Jyväskylä the first Finnish-language teacher seminary for men and women</a:t>
            </a:r>
            <a:endParaRPr lang="fi-FI" sz="1100" i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6CDA49-F2F5-FE01-A715-14A8B6E2E4A8}"/>
              </a:ext>
            </a:extLst>
          </p:cNvPr>
          <p:cNvSpPr txBox="1"/>
          <p:nvPr/>
        </p:nvSpPr>
        <p:spPr>
          <a:xfrm>
            <a:off x="9206288" y="1677181"/>
            <a:ext cx="2160240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 kern="100">
                <a:cs typeface="Arial" panose="020B0604020202020204" pitchFamily="34" charset="0"/>
              </a:rPr>
              <a:t>The Seminary becomes the Jyväskylä College of Education</a:t>
            </a:r>
            <a:endParaRPr lang="fi-FI" sz="1100" i="1" kern="100"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677006-FDB6-05CC-EF4A-387F9C66E5D7}"/>
              </a:ext>
            </a:extLst>
          </p:cNvPr>
          <p:cNvSpPr txBox="1"/>
          <p:nvPr/>
        </p:nvSpPr>
        <p:spPr>
          <a:xfrm>
            <a:off x="3983911" y="3208408"/>
            <a:ext cx="2592288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/>
              <a:t>The University Main Building designed by Alvar Aalto is completed</a:t>
            </a:r>
            <a:endParaRPr lang="fi-FI" sz="1100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B2AE5B-ACB7-A35A-5F53-C1A719EAE2F9}"/>
              </a:ext>
            </a:extLst>
          </p:cNvPr>
          <p:cNvSpPr txBox="1"/>
          <p:nvPr/>
        </p:nvSpPr>
        <p:spPr>
          <a:xfrm>
            <a:off x="3983911" y="4713019"/>
            <a:ext cx="1584176" cy="65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/>
              <a:t>The University of Jyväskylä opens its doors</a:t>
            </a:r>
            <a:endParaRPr lang="fi-FI" sz="1100" i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42C64-12D0-AE50-3CE9-F0B4BD014739}"/>
              </a:ext>
            </a:extLst>
          </p:cNvPr>
          <p:cNvSpPr txBox="1"/>
          <p:nvPr/>
        </p:nvSpPr>
        <p:spPr>
          <a:xfrm>
            <a:off x="6695984" y="1600093"/>
            <a:ext cx="2338537" cy="85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 kern="100">
                <a:effectLst/>
                <a:ea typeface="Aptos" panose="020B0004020202020204" pitchFamily="34" charset="0"/>
                <a:cs typeface="Arial" panose="020B0604020202020204" pitchFamily="34" charset="0"/>
              </a:rPr>
              <a:t>The first buildings of the Teacher Seminary are built in the area that later becomes known as the </a:t>
            </a:r>
            <a:r>
              <a:rPr lang="en-GB" sz="1100" i="1" kern="10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Seminaarinmäki</a:t>
            </a:r>
            <a:r>
              <a:rPr lang="en-GB" sz="1100" i="1" kern="100">
                <a:effectLst/>
                <a:ea typeface="Aptos" panose="020B0004020202020204" pitchFamily="34" charset="0"/>
                <a:cs typeface="Arial" panose="020B0604020202020204" pitchFamily="34" charset="0"/>
              </a:rPr>
              <a:t> campus</a:t>
            </a:r>
            <a:endParaRPr lang="fi-FI" sz="1100" kern="1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4D75FF-8833-265F-E667-94AEA9DE9EFB}"/>
              </a:ext>
            </a:extLst>
          </p:cNvPr>
          <p:cNvSpPr txBox="1"/>
          <p:nvPr/>
        </p:nvSpPr>
        <p:spPr>
          <a:xfrm>
            <a:off x="6640823" y="3124429"/>
            <a:ext cx="2592288" cy="85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/>
              <a:t>The establishment of the Faculty of Philosophy and professorships of humanities directs the college’s development towards university status</a:t>
            </a:r>
            <a:endParaRPr lang="fi-FI" sz="11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905FCB-DB48-F61E-1174-5D1FDE41D8D1}"/>
              </a:ext>
            </a:extLst>
          </p:cNvPr>
          <p:cNvSpPr txBox="1"/>
          <p:nvPr/>
        </p:nvSpPr>
        <p:spPr>
          <a:xfrm>
            <a:off x="9216262" y="3203061"/>
            <a:ext cx="2592288" cy="26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100" i="1"/>
              <a:t>Physical education teacher training starts</a:t>
            </a:r>
            <a:endParaRPr lang="fi-FI" sz="1100" i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47B5FE-E735-657D-F2FA-019849041675}"/>
              </a:ext>
            </a:extLst>
          </p:cNvPr>
          <p:cNvSpPr txBox="1"/>
          <p:nvPr/>
        </p:nvSpPr>
        <p:spPr>
          <a:xfrm>
            <a:off x="9216262" y="4713019"/>
            <a:ext cx="2351851" cy="113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200" i="1" kern="100">
                <a:cs typeface="Arial" panose="020B0604020202020204" pitchFamily="34" charset="0"/>
              </a:rPr>
              <a:t>Finland’s first European Cultural Heritage Label is awarded to the </a:t>
            </a:r>
            <a:r>
              <a:rPr lang="en-GB" sz="1200" i="1" kern="100" err="1">
                <a:cs typeface="Arial" panose="020B0604020202020204" pitchFamily="34" charset="0"/>
              </a:rPr>
              <a:t>Seminaarinmäki</a:t>
            </a:r>
            <a:r>
              <a:rPr lang="en-GB" sz="1200" i="1" kern="100">
                <a:cs typeface="Arial" panose="020B0604020202020204" pitchFamily="34" charset="0"/>
              </a:rPr>
              <a:t> campus and the university’s role in promoting equality through education</a:t>
            </a:r>
            <a:endParaRPr lang="fi-FI" sz="1200" i="1" kern="100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46608B-4D21-CB89-7351-5B2F7651FC94}"/>
              </a:ext>
            </a:extLst>
          </p:cNvPr>
          <p:cNvSpPr txBox="1"/>
          <p:nvPr/>
        </p:nvSpPr>
        <p:spPr>
          <a:xfrm>
            <a:off x="6669427" y="4639015"/>
            <a:ext cx="2592288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200" i="1" kern="100">
                <a:effectLst/>
                <a:ea typeface="Aptos" panose="020B0004020202020204" pitchFamily="34" charset="0"/>
                <a:cs typeface="Arial" panose="020B0604020202020204" pitchFamily="34" charset="0"/>
              </a:rPr>
              <a:t>The University’s expands to new campuses in Mattilanniemi and </a:t>
            </a:r>
            <a:r>
              <a:rPr lang="en-GB" sz="1200" i="1" kern="10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Ylistönrinne</a:t>
            </a:r>
            <a:endParaRPr lang="fi-FI" sz="1200" kern="1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807E-EF7C-CD5F-E935-B6F629D9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Campuses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33D4A-1DFA-DFA4-CD4C-A792BC3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38F64-CAA0-D342-293A-BA85EAD39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0A624-7663-E4C4-6F99-310F2D28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14</a:t>
            </a:fld>
            <a:endParaRPr lang="fi-FI"/>
          </a:p>
        </p:txBody>
      </p:sp>
      <p:pic>
        <p:nvPicPr>
          <p:cNvPr id="13" name="Picture Placeholder 12" descr="A building with people walking in front of it&#10;&#10;Description automatically generated">
            <a:extLst>
              <a:ext uri="{FF2B5EF4-FFF2-40B4-BE49-F238E27FC236}">
                <a16:creationId xmlns:a16="http://schemas.microsoft.com/office/drawing/2014/main" id="{EE1ADFF1-B1D5-E118-A207-05A79BA567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B47B7F-A1D5-3C27-8F2B-472CDC921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Seminaarinmäki</a:t>
            </a:r>
          </a:p>
        </p:txBody>
      </p:sp>
      <p:pic>
        <p:nvPicPr>
          <p:cNvPr id="15" name="Picture Placeholder 14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1F0EBFFB-2920-5E14-46BD-A8802D5EAB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674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FBF6A5-8B22-0129-0810-737F074427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err="1"/>
              <a:t>Mattilanniemi</a:t>
            </a:r>
            <a:endParaRPr lang="fi-FI"/>
          </a:p>
        </p:txBody>
      </p:sp>
      <p:pic>
        <p:nvPicPr>
          <p:cNvPr id="17" name="Picture Placeholder 16" descr="A bridge over a body of water with buildings and trees&#10;&#10;Description automatically generated">
            <a:extLst>
              <a:ext uri="{FF2B5EF4-FFF2-40B4-BE49-F238E27FC236}">
                <a16:creationId xmlns:a16="http://schemas.microsoft.com/office/drawing/2014/main" id="{54A41F62-4678-B7A8-0C80-A1D223999DE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90A25E-6C5C-1EA2-7D09-105E0BCF0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err="1"/>
              <a:t>Ylistönrinne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9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isällön paikkamerkki 6" descr="Kuva, joka sisältää kohteen sisä-, seinä, henkilö, lattia&#10;&#10;Kuvaus luotu automaattisesti">
            <a:extLst>
              <a:ext uri="{FF2B5EF4-FFF2-40B4-BE49-F238E27FC236}">
                <a16:creationId xmlns:a16="http://schemas.microsoft.com/office/drawing/2014/main" id="{CE2C2B88-6D38-60E4-B2E4-F6AE6FB1F6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6D9881-F9E6-D31E-2810-F40EC8EE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431793"/>
            <a:ext cx="5327972" cy="864097"/>
          </a:xfrm>
        </p:spPr>
        <p:txBody>
          <a:bodyPr/>
          <a:lstStyle/>
          <a:p>
            <a:r>
              <a:rPr lang="en-US" sz="2400"/>
              <a:t>European Cultural Heritage Label and Finlandia Prize for Architecture 2022</a:t>
            </a:r>
            <a:endParaRPr lang="fi-FI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BB39-9066-E320-3749-8A6E8B76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14E31-9988-423D-FC94-8849A0FD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8599B-9D3A-4103-61D7-2D63E389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15</a:t>
            </a:fld>
            <a:endParaRPr lang="fi-F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B3F1E1-D1A2-C6EA-16EB-857122BAAE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34" y="4300721"/>
            <a:ext cx="5327972" cy="229586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1"/>
                </a:solidFill>
              </a:rPr>
              <a:t>In April 2022, the University’s </a:t>
            </a:r>
            <a:r>
              <a:rPr lang="en-US" sz="1600" err="1">
                <a:solidFill>
                  <a:schemeClr val="accent1"/>
                </a:solidFill>
              </a:rPr>
              <a:t>Seminaarinmäki</a:t>
            </a:r>
            <a:r>
              <a:rPr lang="en-US" sz="1600" dirty="0">
                <a:solidFill>
                  <a:schemeClr val="accent1"/>
                </a:solidFill>
              </a:rPr>
              <a:t> campus was the first site in Finland to receive the European Cultural </a:t>
            </a:r>
            <a:r>
              <a:rPr lang="en-US" sz="1600">
                <a:solidFill>
                  <a:schemeClr val="accent1"/>
                </a:solidFill>
              </a:rPr>
              <a:t>Heritage Label (ECHL). The campus highlights the significance of the Finnish and European education system as a basis for equal and democratic society.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>
                <a:solidFill>
                  <a:schemeClr val="accent1"/>
                </a:solidFill>
              </a:rPr>
              <a:t>The campus features buildings </a:t>
            </a:r>
            <a:r>
              <a:rPr lang="en-US" sz="1600" dirty="0">
                <a:solidFill>
                  <a:schemeClr val="accent1"/>
                </a:solidFill>
              </a:rPr>
              <a:t>designed by Alvar Aalto and Arto Sipinen. In 2022, the comprehensive renovation of the University Library Building Lähde received the Finlandia Prize for Architecture.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E37F15-AFDB-6F88-A43D-4343C9FA69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10" descr="Kuva, joka sisältää kohteen teksti, Grafiikka, kuvakaappaus, graafinen suunnittelu&#10;&#10;Kuvaus luotu automaattisesti">
            <a:extLst>
              <a:ext uri="{FF2B5EF4-FFF2-40B4-BE49-F238E27FC236}">
                <a16:creationId xmlns:a16="http://schemas.microsoft.com/office/drawing/2014/main" id="{C7B513A0-D3F3-9C41-DDF8-B750172F7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" t="2400" r="710" b="-1735"/>
          <a:stretch/>
        </p:blipFill>
        <p:spPr>
          <a:xfrm>
            <a:off x="417646" y="4679113"/>
            <a:ext cx="1275587" cy="13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uilding with trees and a dog&#10;&#10;Description automatically generated">
            <a:extLst>
              <a:ext uri="{FF2B5EF4-FFF2-40B4-BE49-F238E27FC236}">
                <a16:creationId xmlns:a16="http://schemas.microsoft.com/office/drawing/2014/main" id="{B042D4DE-A18E-C5D6-30AB-2F81E8F062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2127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AECFB-6FB5-73D0-922A-288B33CB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66F1-8076-4ACE-889A-652FA5977FC6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C3EF3-0825-35EB-0D59-407B4426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A2E07-A05E-0413-545F-45EC22A0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16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9357C9-02C4-5785-780F-550645B4F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456303"/>
            <a:ext cx="10944224" cy="647501"/>
          </a:xfrm>
        </p:spPr>
        <p:txBody>
          <a:bodyPr/>
          <a:lstStyle/>
          <a:p>
            <a:pPr algn="l"/>
            <a:r>
              <a:rPr lang="en-GB" sz="3200">
                <a:solidFill>
                  <a:schemeClr val="bg1"/>
                </a:solidFill>
              </a:rPr>
              <a:t>Key figures</a:t>
            </a:r>
            <a:endParaRPr lang="fi-FI" sz="32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8E3985-0803-D60E-00A9-B79CDC1A67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12" name="Content Placeholder 35">
            <a:extLst>
              <a:ext uri="{FF2B5EF4-FFF2-40B4-BE49-F238E27FC236}">
                <a16:creationId xmlns:a16="http://schemas.microsoft.com/office/drawing/2014/main" id="{7607C6E8-9898-4459-4ED1-7D291C018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839068"/>
              </p:ext>
            </p:extLst>
          </p:nvPr>
        </p:nvGraphicFramePr>
        <p:xfrm>
          <a:off x="2495600" y="1686068"/>
          <a:ext cx="7690848" cy="4205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31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Kuvan paikkamerkki 85" descr="Kuva, joka sisältää kohteen katto, ikkuna, aula, sisä-&#10;&#10;Kuvaus luotu automaattisesti">
            <a:extLst>
              <a:ext uri="{FF2B5EF4-FFF2-40B4-BE49-F238E27FC236}">
                <a16:creationId xmlns:a16="http://schemas.microsoft.com/office/drawing/2014/main" id="{E56C05D3-8718-B12C-0FBD-F739682EED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88" b="7888"/>
          <a:stretch/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D023A38-0376-9AA6-F354-A2155518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57202E-5A4F-A1D1-1611-4EADFF5E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D9AF84C-4CEE-DF9E-1103-033A2C91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43136-6E1B-9BE7-7864-1A3A5DAB9A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sz="2000"/>
              <a:t>Jyväskylän yliopisto on Suomen suurimpia ja monialaisimpia tiedeyliopistoja.</a:t>
            </a:r>
          </a:p>
          <a:p>
            <a:endParaRPr lang="fi-FI" sz="2000"/>
          </a:p>
          <a:p>
            <a:r>
              <a:rPr lang="fi-FI" sz="2000"/>
              <a:t>JYU:ssa opiskelija valitsee yli sadasta oppiaineesta ja yhdistelee itsensä näköisen poikkitieteellisen tutkinnon.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13" name="Content Placeholder 11">
            <a:extLst>
              <a:ext uri="{FF2B5EF4-FFF2-40B4-BE49-F238E27FC236}">
                <a16:creationId xmlns:a16="http://schemas.microsoft.com/office/drawing/2014/main" id="{27B8BCBE-5B8B-A9F4-8C91-3A5E4F0E8BD9}"/>
              </a:ext>
            </a:extLst>
          </p:cNvPr>
          <p:cNvGraphicFramePr>
            <a:graphicFrameLocks/>
          </p:cNvGraphicFramePr>
          <p:nvPr/>
        </p:nvGraphicFramePr>
        <p:xfrm>
          <a:off x="1576691" y="1590061"/>
          <a:ext cx="9034961" cy="423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38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006B-A10E-7D90-414B-46A5A741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Organisational</a:t>
            </a:r>
            <a:r>
              <a:rPr lang="fi-FI"/>
              <a:t> </a:t>
            </a:r>
            <a:r>
              <a:rPr lang="fi-FI" err="1"/>
              <a:t>structure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4DAAE-B7FD-208D-FC8F-67A8CDCA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5ACA-3A8D-62E5-93AE-7FF814F3C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18531-FEB2-5729-9C38-68081D0D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18</a:t>
            </a:fld>
            <a:endParaRPr lang="fi-FI"/>
          </a:p>
        </p:txBody>
      </p:sp>
      <p:sp>
        <p:nvSpPr>
          <p:cNvPr id="7" name="Suorakulmio: Pyöristetyt kulmat 32">
            <a:extLst>
              <a:ext uri="{FF2B5EF4-FFF2-40B4-BE49-F238E27FC236}">
                <a16:creationId xmlns:a16="http://schemas.microsoft.com/office/drawing/2014/main" id="{D546A005-2135-9544-060C-4CE949209CE8}"/>
              </a:ext>
            </a:extLst>
          </p:cNvPr>
          <p:cNvSpPr/>
          <p:nvPr/>
        </p:nvSpPr>
        <p:spPr>
          <a:xfrm>
            <a:off x="842683" y="1904999"/>
            <a:ext cx="9914963" cy="175098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fi-FI" err="1">
                <a:solidFill>
                  <a:schemeClr val="accent3"/>
                </a:solidFill>
                <a:ea typeface="Lato"/>
                <a:cs typeface="Lato"/>
              </a:rPr>
              <a:t>Rector</a:t>
            </a:r>
            <a:r>
              <a:rPr lang="fi-FI">
                <a:solidFill>
                  <a:schemeClr val="accent3"/>
                </a:solidFill>
                <a:ea typeface="Lato"/>
                <a:cs typeface="Lato"/>
              </a:rPr>
              <a:t> and </a:t>
            </a:r>
          </a:p>
          <a:p>
            <a:r>
              <a:rPr lang="fi-FI" err="1">
                <a:solidFill>
                  <a:schemeClr val="accent3"/>
                </a:solidFill>
                <a:ea typeface="Lato"/>
                <a:cs typeface="Lato"/>
              </a:rPr>
              <a:t>Vice</a:t>
            </a:r>
            <a:r>
              <a:rPr lang="fi-FI">
                <a:solidFill>
                  <a:schemeClr val="accent3"/>
                </a:solidFill>
                <a:ea typeface="Lato"/>
                <a:cs typeface="Lato"/>
              </a:rPr>
              <a:t> </a:t>
            </a:r>
            <a:r>
              <a:rPr lang="fi-FI" err="1">
                <a:solidFill>
                  <a:schemeClr val="accent3"/>
                </a:solidFill>
                <a:ea typeface="Lato"/>
                <a:cs typeface="Lato"/>
              </a:rPr>
              <a:t>Rectors</a:t>
            </a:r>
            <a:endParaRPr lang="fi-FI">
              <a:solidFill>
                <a:schemeClr val="accent3"/>
              </a:solidFill>
              <a:ea typeface="Lato"/>
              <a:cs typeface="Lato"/>
            </a:endParaRPr>
          </a:p>
        </p:txBody>
      </p:sp>
      <p:sp>
        <p:nvSpPr>
          <p:cNvPr id="8" name="Suorakulmio: Pyöristetyt kulmat 8">
            <a:extLst>
              <a:ext uri="{FF2B5EF4-FFF2-40B4-BE49-F238E27FC236}">
                <a16:creationId xmlns:a16="http://schemas.microsoft.com/office/drawing/2014/main" id="{F05E7D31-D614-F311-3F5F-97422561C33B}"/>
              </a:ext>
            </a:extLst>
          </p:cNvPr>
          <p:cNvSpPr/>
          <p:nvPr/>
        </p:nvSpPr>
        <p:spPr>
          <a:xfrm>
            <a:off x="3451412" y="1098176"/>
            <a:ext cx="2079810" cy="6902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300" b="1">
                <a:solidFill>
                  <a:schemeClr val="accent1"/>
                </a:solidFill>
                <a:ea typeface="Lato"/>
                <a:cs typeface="Lato"/>
              </a:rPr>
              <a:t>University </a:t>
            </a:r>
            <a:r>
              <a:rPr lang="fi-FI" sz="1300" b="1" err="1">
                <a:solidFill>
                  <a:schemeClr val="accent1"/>
                </a:solidFill>
                <a:ea typeface="Lato"/>
                <a:cs typeface="Lato"/>
              </a:rPr>
              <a:t>Collegium</a:t>
            </a:r>
            <a:endParaRPr lang="fi-FI" sz="1300" b="1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300">
                <a:solidFill>
                  <a:schemeClr val="accent1"/>
                </a:solidFill>
                <a:ea typeface="Lato"/>
                <a:cs typeface="Lato"/>
              </a:rPr>
              <a:t>Chair Tommi Kärkkäinen</a:t>
            </a:r>
          </a:p>
        </p:txBody>
      </p:sp>
      <p:sp>
        <p:nvSpPr>
          <p:cNvPr id="9" name="Suorakulmio: Pyöristetyt kulmat 9">
            <a:extLst>
              <a:ext uri="{FF2B5EF4-FFF2-40B4-BE49-F238E27FC236}">
                <a16:creationId xmlns:a16="http://schemas.microsoft.com/office/drawing/2014/main" id="{2BA72B37-DFE0-FF39-A06E-1BE34E61B138}"/>
              </a:ext>
            </a:extLst>
          </p:cNvPr>
          <p:cNvSpPr/>
          <p:nvPr/>
        </p:nvSpPr>
        <p:spPr>
          <a:xfrm>
            <a:off x="5773271" y="1098175"/>
            <a:ext cx="2079810" cy="6902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University Board</a:t>
            </a:r>
            <a:endParaRPr lang="en-US" sz="1400">
              <a:solidFill>
                <a:srgbClr val="000000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Chair Antti Koivula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</p:txBody>
      </p:sp>
      <p:sp>
        <p:nvSpPr>
          <p:cNvPr id="10" name="Suorakulmio: Pyöristetyt kulmat 10">
            <a:extLst>
              <a:ext uri="{FF2B5EF4-FFF2-40B4-BE49-F238E27FC236}">
                <a16:creationId xmlns:a16="http://schemas.microsoft.com/office/drawing/2014/main" id="{68208B5A-D815-3A8D-4599-64B1D7985682}"/>
              </a:ext>
            </a:extLst>
          </p:cNvPr>
          <p:cNvSpPr/>
          <p:nvPr/>
        </p:nvSpPr>
        <p:spPr>
          <a:xfrm>
            <a:off x="5773271" y="2021541"/>
            <a:ext cx="2079810" cy="6902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Rector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Jari Ojala</a:t>
            </a:r>
            <a:endParaRPr lang="fi-FI"/>
          </a:p>
        </p:txBody>
      </p:sp>
      <p:sp>
        <p:nvSpPr>
          <p:cNvPr id="11" name="Suorakulmio: Pyöristetyt kulmat 12">
            <a:extLst>
              <a:ext uri="{FF2B5EF4-FFF2-40B4-BE49-F238E27FC236}">
                <a16:creationId xmlns:a16="http://schemas.microsoft.com/office/drawing/2014/main" id="{D5FDB48A-1DAB-B27D-5B1C-3420B46D7D10}"/>
              </a:ext>
            </a:extLst>
          </p:cNvPr>
          <p:cNvSpPr/>
          <p:nvPr/>
        </p:nvSpPr>
        <p:spPr>
          <a:xfrm>
            <a:off x="5773271" y="2846294"/>
            <a:ext cx="2079810" cy="6902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Research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Kaisa Miettinen</a:t>
            </a:r>
            <a:endParaRPr lang="fi-FI">
              <a:solidFill>
                <a:schemeClr val="accent1"/>
              </a:solidFill>
            </a:endParaRPr>
          </a:p>
        </p:txBody>
      </p:sp>
      <p:sp>
        <p:nvSpPr>
          <p:cNvPr id="12" name="Suorakulmio: Pyöristetyt kulmat 13">
            <a:extLst>
              <a:ext uri="{FF2B5EF4-FFF2-40B4-BE49-F238E27FC236}">
                <a16:creationId xmlns:a16="http://schemas.microsoft.com/office/drawing/2014/main" id="{541C77C2-4593-FA47-BA66-0B539C459F7A}"/>
              </a:ext>
            </a:extLst>
          </p:cNvPr>
          <p:cNvSpPr/>
          <p:nvPr/>
        </p:nvSpPr>
        <p:spPr>
          <a:xfrm>
            <a:off x="3451412" y="2846294"/>
            <a:ext cx="2079810" cy="6902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Education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Marja-Leena Laakso</a:t>
            </a:r>
            <a:endParaRPr lang="fi-FI"/>
          </a:p>
        </p:txBody>
      </p:sp>
      <p:sp>
        <p:nvSpPr>
          <p:cNvPr id="13" name="Suorakulmio: Pyöristetyt kulmat 14">
            <a:extLst>
              <a:ext uri="{FF2B5EF4-FFF2-40B4-BE49-F238E27FC236}">
                <a16:creationId xmlns:a16="http://schemas.microsoft.com/office/drawing/2014/main" id="{B9431C33-5AFD-F172-7843-43747D3A97CE}"/>
              </a:ext>
            </a:extLst>
          </p:cNvPr>
          <p:cNvSpPr/>
          <p:nvPr/>
        </p:nvSpPr>
        <p:spPr>
          <a:xfrm>
            <a:off x="8095129" y="2846294"/>
            <a:ext cx="2079810" cy="6902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Societal</a:t>
            </a:r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 </a:t>
            </a:r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interaction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Pasi </a:t>
            </a:r>
            <a:r>
              <a:rPr lang="fi-FI" sz="1400" err="1">
                <a:solidFill>
                  <a:schemeClr val="accent1"/>
                </a:solidFill>
                <a:ea typeface="Lato"/>
                <a:cs typeface="Lato"/>
              </a:rPr>
              <a:t>Raiskinmäki</a:t>
            </a:r>
            <a:endParaRPr lang="fi-FI" sz="1400">
              <a:solidFill>
                <a:schemeClr val="accent1"/>
              </a:solidFill>
              <a:ea typeface="Lato"/>
              <a:cs typeface="Lato"/>
            </a:endParaRPr>
          </a:p>
        </p:txBody>
      </p:sp>
      <p:sp>
        <p:nvSpPr>
          <p:cNvPr id="14" name="Suorakulmio: Pyöristetyt kulmat 23">
            <a:extLst>
              <a:ext uri="{FF2B5EF4-FFF2-40B4-BE49-F238E27FC236}">
                <a16:creationId xmlns:a16="http://schemas.microsoft.com/office/drawing/2014/main" id="{AD700FB7-D223-C4EA-5AE4-416F02EB2377}"/>
              </a:ext>
            </a:extLst>
          </p:cNvPr>
          <p:cNvSpPr/>
          <p:nvPr/>
        </p:nvSpPr>
        <p:spPr>
          <a:xfrm>
            <a:off x="10208189" y="3787586"/>
            <a:ext cx="1825931" cy="10338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Mathematics and Science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Timo Sajavaara</a:t>
            </a:r>
          </a:p>
        </p:txBody>
      </p:sp>
      <p:sp>
        <p:nvSpPr>
          <p:cNvPr id="15" name="Suorakulmio: Pyöristetyt kulmat 27">
            <a:extLst>
              <a:ext uri="{FF2B5EF4-FFF2-40B4-BE49-F238E27FC236}">
                <a16:creationId xmlns:a16="http://schemas.microsoft.com/office/drawing/2014/main" id="{AF3DB6C4-76D9-CB48-2F09-F503CD4516E4}"/>
              </a:ext>
            </a:extLst>
          </p:cNvPr>
          <p:cNvSpPr/>
          <p:nvPr/>
        </p:nvSpPr>
        <p:spPr>
          <a:xfrm>
            <a:off x="157941" y="3787585"/>
            <a:ext cx="2124634" cy="10338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Humanities</a:t>
            </a:r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 and </a:t>
            </a:r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Social</a:t>
            </a:r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 Sciences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Mika Lähteenmäki</a:t>
            </a:r>
          </a:p>
        </p:txBody>
      </p:sp>
      <p:sp>
        <p:nvSpPr>
          <p:cNvPr id="16" name="Suorakulmio: Pyöristetyt kulmat 28">
            <a:extLst>
              <a:ext uri="{FF2B5EF4-FFF2-40B4-BE49-F238E27FC236}">
                <a16:creationId xmlns:a16="http://schemas.microsoft.com/office/drawing/2014/main" id="{6000EA39-EEFB-F58D-DE1E-4B2CA02343E6}"/>
              </a:ext>
            </a:extLst>
          </p:cNvPr>
          <p:cNvSpPr/>
          <p:nvPr/>
        </p:nvSpPr>
        <p:spPr>
          <a:xfrm>
            <a:off x="6234706" y="3787586"/>
            <a:ext cx="2005224" cy="10338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Education and Psychology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Marja-Kristiina Lerkkanen</a:t>
            </a:r>
          </a:p>
        </p:txBody>
      </p:sp>
      <p:sp>
        <p:nvSpPr>
          <p:cNvPr id="17" name="Suorakulmio: Pyöristetyt kulmat 29">
            <a:extLst>
              <a:ext uri="{FF2B5EF4-FFF2-40B4-BE49-F238E27FC236}">
                <a16:creationId xmlns:a16="http://schemas.microsoft.com/office/drawing/2014/main" id="{592FAAB7-56F1-E162-9C47-D59BE3A037FD}"/>
              </a:ext>
            </a:extLst>
          </p:cNvPr>
          <p:cNvSpPr/>
          <p:nvPr/>
        </p:nvSpPr>
        <p:spPr>
          <a:xfrm>
            <a:off x="4176248" y="3787586"/>
            <a:ext cx="1897648" cy="10338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  <a:ea typeface="Lato"/>
                <a:cs typeface="Lato"/>
              </a:rPr>
              <a:t>School of Business and Economics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Vilma Luoma-Aho</a:t>
            </a:r>
          </a:p>
        </p:txBody>
      </p:sp>
      <p:sp>
        <p:nvSpPr>
          <p:cNvPr id="18" name="Suorakulmio: Pyöristetyt kulmat 30">
            <a:extLst>
              <a:ext uri="{FF2B5EF4-FFF2-40B4-BE49-F238E27FC236}">
                <a16:creationId xmlns:a16="http://schemas.microsoft.com/office/drawing/2014/main" id="{DF57AE53-E2BC-CA4A-A4A5-06DAD96CC12E}"/>
              </a:ext>
            </a:extLst>
          </p:cNvPr>
          <p:cNvSpPr/>
          <p:nvPr/>
        </p:nvSpPr>
        <p:spPr>
          <a:xfrm>
            <a:off x="2440518" y="3787585"/>
            <a:ext cx="1574920" cy="10338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 err="1">
                <a:solidFill>
                  <a:schemeClr val="accent1"/>
                </a:solidFill>
                <a:ea typeface="Lato"/>
                <a:cs typeface="Lato"/>
              </a:rPr>
              <a:t>Information</a:t>
            </a:r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 Technology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Pasi Tyrväinen</a:t>
            </a:r>
          </a:p>
        </p:txBody>
      </p:sp>
      <p:sp>
        <p:nvSpPr>
          <p:cNvPr id="19" name="Suorakulmio: Pyöristetyt kulmat 31">
            <a:extLst>
              <a:ext uri="{FF2B5EF4-FFF2-40B4-BE49-F238E27FC236}">
                <a16:creationId xmlns:a16="http://schemas.microsoft.com/office/drawing/2014/main" id="{A8E966B8-C27F-1CAB-FD02-BCBCFFCE2AAE}"/>
              </a:ext>
            </a:extLst>
          </p:cNvPr>
          <p:cNvSpPr/>
          <p:nvPr/>
        </p:nvSpPr>
        <p:spPr>
          <a:xfrm>
            <a:off x="8373848" y="3787585"/>
            <a:ext cx="1673531" cy="10338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Sport and Health Sciences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Vesa Linnamo</a:t>
            </a:r>
          </a:p>
        </p:txBody>
      </p:sp>
      <p:sp>
        <p:nvSpPr>
          <p:cNvPr id="20" name="Suorakulmio: Pyöristetyt kulmat 15">
            <a:extLst>
              <a:ext uri="{FF2B5EF4-FFF2-40B4-BE49-F238E27FC236}">
                <a16:creationId xmlns:a16="http://schemas.microsoft.com/office/drawing/2014/main" id="{6B41B414-05BB-7C21-DE7E-C91FAB0F38CB}"/>
              </a:ext>
            </a:extLst>
          </p:cNvPr>
          <p:cNvSpPr/>
          <p:nvPr/>
        </p:nvSpPr>
        <p:spPr>
          <a:xfrm>
            <a:off x="47328" y="4953000"/>
            <a:ext cx="2151528" cy="6902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JYU Open University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Jukka Lerkkanen</a:t>
            </a:r>
          </a:p>
        </p:txBody>
      </p:sp>
      <p:sp>
        <p:nvSpPr>
          <p:cNvPr id="21" name="Suorakulmio: Pyöristetyt kulmat 16">
            <a:extLst>
              <a:ext uri="{FF2B5EF4-FFF2-40B4-BE49-F238E27FC236}">
                <a16:creationId xmlns:a16="http://schemas.microsoft.com/office/drawing/2014/main" id="{6E618681-48FE-2C5E-14DA-A03FE3201CC3}"/>
              </a:ext>
            </a:extLst>
          </p:cNvPr>
          <p:cNvSpPr/>
          <p:nvPr/>
        </p:nvSpPr>
        <p:spPr>
          <a:xfrm>
            <a:off x="2249682" y="4961964"/>
            <a:ext cx="2181422" cy="6902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Open Science Centre 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Acting Managers</a:t>
            </a:r>
            <a:br>
              <a:rPr lang="fi-FI" sz="1400">
                <a:solidFill>
                  <a:schemeClr val="accent1"/>
                </a:solidFill>
                <a:ea typeface="Lato"/>
                <a:cs typeface="Lato"/>
              </a:rPr>
            </a:br>
            <a:r>
              <a:rPr lang="fi-FI" sz="1100">
                <a:solidFill>
                  <a:schemeClr val="accent1"/>
                </a:solidFill>
                <a:ea typeface="Lato"/>
                <a:cs typeface="Lato"/>
              </a:rPr>
              <a:t>Arto Ikonen and Johanna Kinnunen</a:t>
            </a:r>
          </a:p>
        </p:txBody>
      </p:sp>
      <p:sp>
        <p:nvSpPr>
          <p:cNvPr id="22" name="Suorakulmio: Pyöristetyt kulmat 17">
            <a:extLst>
              <a:ext uri="{FF2B5EF4-FFF2-40B4-BE49-F238E27FC236}">
                <a16:creationId xmlns:a16="http://schemas.microsoft.com/office/drawing/2014/main" id="{506D785B-C3A7-219D-D884-FECDB0E84EB0}"/>
              </a:ext>
            </a:extLst>
          </p:cNvPr>
          <p:cNvSpPr/>
          <p:nvPr/>
        </p:nvSpPr>
        <p:spPr>
          <a:xfrm>
            <a:off x="4491975" y="4952544"/>
            <a:ext cx="2770702" cy="6902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 b="1">
                <a:solidFill>
                  <a:schemeClr val="accent1"/>
                </a:solidFill>
                <a:ea typeface="Lato"/>
                <a:cs typeface="Lato"/>
              </a:rPr>
              <a:t>Centre for Multilingual Academic Communication (</a:t>
            </a:r>
            <a:r>
              <a:rPr lang="en-US" sz="1300" b="1" err="1">
                <a:solidFill>
                  <a:schemeClr val="accent1"/>
                </a:solidFill>
                <a:ea typeface="Lato"/>
                <a:cs typeface="Lato"/>
              </a:rPr>
              <a:t>Movi</a:t>
            </a:r>
            <a:r>
              <a:rPr lang="en-US" sz="1300" b="1">
                <a:solidFill>
                  <a:schemeClr val="accent1"/>
                </a:solidFill>
                <a:ea typeface="Lato"/>
                <a:cs typeface="Lato"/>
              </a:rPr>
              <a:t>)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Peppi Taalas</a:t>
            </a:r>
          </a:p>
        </p:txBody>
      </p:sp>
      <p:sp>
        <p:nvSpPr>
          <p:cNvPr id="23" name="Suorakulmio: Pyöristetyt kulmat 18">
            <a:extLst>
              <a:ext uri="{FF2B5EF4-FFF2-40B4-BE49-F238E27FC236}">
                <a16:creationId xmlns:a16="http://schemas.microsoft.com/office/drawing/2014/main" id="{EEE90AAA-755E-DBCE-AA8A-B7D8196E75AA}"/>
              </a:ext>
            </a:extLst>
          </p:cNvPr>
          <p:cNvSpPr/>
          <p:nvPr/>
        </p:nvSpPr>
        <p:spPr>
          <a:xfrm>
            <a:off x="7323548" y="4951727"/>
            <a:ext cx="2330821" cy="6902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>
                <a:solidFill>
                  <a:schemeClr val="accent1"/>
                </a:solidFill>
                <a:ea typeface="Lato"/>
                <a:cs typeface="Lato"/>
              </a:rPr>
              <a:t>Kokkola University Consortium Chydenius </a:t>
            </a:r>
            <a:endParaRPr lang="fi-FI" sz="1400" b="1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Marko Aittola</a:t>
            </a:r>
          </a:p>
        </p:txBody>
      </p:sp>
      <p:sp>
        <p:nvSpPr>
          <p:cNvPr id="24" name="Suorakulmio: Pyöristetyt kulmat 19">
            <a:extLst>
              <a:ext uri="{FF2B5EF4-FFF2-40B4-BE49-F238E27FC236}">
                <a16:creationId xmlns:a16="http://schemas.microsoft.com/office/drawing/2014/main" id="{D0A049C5-59A9-EC91-0DF1-A7EA55E3B578}"/>
              </a:ext>
            </a:extLst>
          </p:cNvPr>
          <p:cNvSpPr/>
          <p:nvPr/>
        </p:nvSpPr>
        <p:spPr>
          <a:xfrm>
            <a:off x="9715240" y="4961964"/>
            <a:ext cx="2429432" cy="6902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i="0">
                <a:solidFill>
                  <a:srgbClr val="002957"/>
                </a:solidFill>
                <a:effectLst/>
              </a:rPr>
              <a:t>Finnish Institute for Educational Research</a:t>
            </a: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Taina Saarinen</a:t>
            </a:r>
          </a:p>
        </p:txBody>
      </p:sp>
      <p:sp>
        <p:nvSpPr>
          <p:cNvPr id="25" name="Suorakulmio: Pyöristetyt kulmat 20">
            <a:extLst>
              <a:ext uri="{FF2B5EF4-FFF2-40B4-BE49-F238E27FC236}">
                <a16:creationId xmlns:a16="http://schemas.microsoft.com/office/drawing/2014/main" id="{0C78BF4A-A771-56B7-1FC7-1604F158EC4A}"/>
              </a:ext>
            </a:extLst>
          </p:cNvPr>
          <p:cNvSpPr/>
          <p:nvPr/>
        </p:nvSpPr>
        <p:spPr>
          <a:xfrm>
            <a:off x="161362" y="5805264"/>
            <a:ext cx="11869267" cy="58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b="1">
                <a:solidFill>
                  <a:schemeClr val="accent1"/>
                </a:solidFill>
                <a:ea typeface="Lato"/>
                <a:cs typeface="Lato"/>
              </a:rPr>
              <a:t>University Services</a:t>
            </a:r>
            <a:endParaRPr lang="en-US" sz="1400">
              <a:solidFill>
                <a:schemeClr val="accent1"/>
              </a:solidFill>
              <a:ea typeface="Lato"/>
              <a:cs typeface="Lato"/>
            </a:endParaRPr>
          </a:p>
          <a:p>
            <a:pPr algn="ctr"/>
            <a:r>
              <a:rPr lang="fi-FI" sz="1400">
                <a:solidFill>
                  <a:schemeClr val="accent1"/>
                </a:solidFill>
                <a:ea typeface="Lato"/>
                <a:cs typeface="Lato"/>
              </a:rPr>
              <a:t>Päivi Seppä</a:t>
            </a:r>
          </a:p>
        </p:txBody>
      </p:sp>
    </p:spTree>
    <p:extLst>
      <p:ext uri="{BB962C8B-B14F-4D97-AF65-F5344CB8AC3E}">
        <p14:creationId xmlns:p14="http://schemas.microsoft.com/office/powerpoint/2010/main" val="24177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845F57-11DB-6841-2E26-44B69F746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22F26D-A90E-88DA-A6E0-73CF3BF298CA}"/>
              </a:ext>
            </a:extLst>
          </p:cNvPr>
          <p:cNvCxnSpPr>
            <a:cxnSpLocks/>
          </p:cNvCxnSpPr>
          <p:nvPr/>
        </p:nvCxnSpPr>
        <p:spPr>
          <a:xfrm>
            <a:off x="7670052" y="2195615"/>
            <a:ext cx="0" cy="246676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46976C-9E1B-4BD3-A680-1BA557DD7C5C}"/>
              </a:ext>
            </a:extLst>
          </p:cNvPr>
          <p:cNvCxnSpPr>
            <a:cxnSpLocks/>
          </p:cNvCxnSpPr>
          <p:nvPr/>
        </p:nvCxnSpPr>
        <p:spPr>
          <a:xfrm>
            <a:off x="842264" y="2693657"/>
            <a:ext cx="0" cy="126610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FD29C59-313D-97D9-FE3A-133666A6F0C7}"/>
              </a:ext>
            </a:extLst>
          </p:cNvPr>
          <p:cNvCxnSpPr>
            <a:cxnSpLocks/>
          </p:cNvCxnSpPr>
          <p:nvPr/>
        </p:nvCxnSpPr>
        <p:spPr>
          <a:xfrm>
            <a:off x="9922524" y="2572135"/>
            <a:ext cx="0" cy="246676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36342CA-186E-140C-52C6-5E5AD563C42C}"/>
              </a:ext>
            </a:extLst>
          </p:cNvPr>
          <p:cNvCxnSpPr>
            <a:cxnSpLocks/>
          </p:cNvCxnSpPr>
          <p:nvPr/>
        </p:nvCxnSpPr>
        <p:spPr>
          <a:xfrm>
            <a:off x="5444744" y="2762578"/>
            <a:ext cx="0" cy="187785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488907-F957-5854-CA16-897463EBE118}"/>
              </a:ext>
            </a:extLst>
          </p:cNvPr>
          <p:cNvCxnSpPr>
            <a:cxnSpLocks/>
          </p:cNvCxnSpPr>
          <p:nvPr/>
        </p:nvCxnSpPr>
        <p:spPr>
          <a:xfrm>
            <a:off x="3184857" y="2755457"/>
            <a:ext cx="0" cy="381385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71B1F1-A94F-EF11-C379-B97C1244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48" y="410680"/>
            <a:ext cx="10369103" cy="541499"/>
          </a:xfrm>
        </p:spPr>
        <p:txBody>
          <a:bodyPr/>
          <a:lstStyle/>
          <a:p>
            <a:pPr algn="ctr"/>
            <a:r>
              <a:rPr lang="en-US" b="0" dirty="0"/>
              <a:t>Student and Academic Services  </a:t>
            </a:r>
            <a:r>
              <a:rPr lang="en-US" dirty="0" err="1"/>
              <a:t>organisation</a:t>
            </a:r>
            <a:r>
              <a:rPr lang="en-US" dirty="0"/>
              <a:t> 16.2.2026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723A5A-4939-12D8-BA88-03846CF8E9C6}"/>
              </a:ext>
            </a:extLst>
          </p:cNvPr>
          <p:cNvSpPr/>
          <p:nvPr/>
        </p:nvSpPr>
        <p:spPr>
          <a:xfrm>
            <a:off x="412537" y="1099169"/>
            <a:ext cx="11302224" cy="32037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Student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and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Academic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Services, </a:t>
            </a:r>
            <a:r>
              <a:rPr kumimoji="0" lang="fi-FI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Director</a:t>
            </a: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of </a:t>
            </a:r>
            <a:r>
              <a:rPr kumimoji="0" lang="fi-FI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Student</a:t>
            </a: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and </a:t>
            </a:r>
            <a:r>
              <a:rPr kumimoji="0" lang="fi-FI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Academic</a:t>
            </a: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Services </a:t>
            </a: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Mari Ikonen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DE493-5B4F-79A5-9116-399D09E0721B}"/>
              </a:ext>
            </a:extLst>
          </p:cNvPr>
          <p:cNvSpPr/>
          <p:nvPr/>
        </p:nvSpPr>
        <p:spPr>
          <a:xfrm>
            <a:off x="412538" y="1910333"/>
            <a:ext cx="216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Support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for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Governance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and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Development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Kaisa </a:t>
            </a:r>
            <a:r>
              <a:rPr kumimoji="0" lang="fi-FI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Lällä</a:t>
            </a:r>
            <a:endParaRPr kumimoji="0" lang="fi-FI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2DED81-A5AC-F453-8206-4C04AB3C5271}"/>
              </a:ext>
            </a:extLst>
          </p:cNvPr>
          <p:cNvSpPr/>
          <p:nvPr/>
        </p:nvSpPr>
        <p:spPr>
          <a:xfrm>
            <a:off x="2698094" y="1910333"/>
            <a:ext cx="216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Services for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Planning and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Implementation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Maija Pöyhönen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11A26-D87A-7619-0405-253FD42F7C2F}"/>
              </a:ext>
            </a:extLst>
          </p:cNvPr>
          <p:cNvSpPr/>
          <p:nvPr/>
        </p:nvSpPr>
        <p:spPr>
          <a:xfrm>
            <a:off x="4983650" y="1910333"/>
            <a:ext cx="216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Services for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Internationalization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in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Education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Heta Koski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C15A-869E-D13F-4D3E-96FDB8CBA501}"/>
              </a:ext>
            </a:extLst>
          </p:cNvPr>
          <p:cNvSpPr/>
          <p:nvPr/>
        </p:nvSpPr>
        <p:spPr>
          <a:xfrm>
            <a:off x="9554761" y="1910333"/>
            <a:ext cx="216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Study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Elina Ratalahti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E8B9F-3B5B-659B-00E9-0E4D4180F18C}"/>
              </a:ext>
            </a:extLst>
          </p:cNvPr>
          <p:cNvSpPr txBox="1"/>
          <p:nvPr/>
        </p:nvSpPr>
        <p:spPr>
          <a:xfrm>
            <a:off x="412537" y="3018910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Education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Governance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Support</a:t>
            </a: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Marja Korhonen</a:t>
            </a:r>
            <a:endParaRPr kumimoji="0" lang="fi-FI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9A21DA-F545-B6BB-0D44-FAB73185A40E}"/>
              </a:ext>
            </a:extLst>
          </p:cNvPr>
          <p:cNvSpPr txBox="1"/>
          <p:nvPr/>
        </p:nvSpPr>
        <p:spPr>
          <a:xfrm>
            <a:off x="412537" y="3737951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Development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Support</a:t>
            </a: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Leena Penttinen</a:t>
            </a:r>
            <a:endParaRPr kumimoji="0" lang="fi-FI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9BA287-DC6A-F059-EF0B-B3F63C595863}"/>
              </a:ext>
            </a:extLst>
          </p:cNvPr>
          <p:cNvSpPr txBox="1"/>
          <p:nvPr/>
        </p:nvSpPr>
        <p:spPr>
          <a:xfrm>
            <a:off x="2685803" y="3018910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Specialist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 Kivi,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Movi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Tiina Suominen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5E0304-4276-B4CC-4FFD-9DA2998B3560}"/>
              </a:ext>
            </a:extLst>
          </p:cNvPr>
          <p:cNvSpPr txBox="1"/>
          <p:nvPr/>
        </p:nvSpPr>
        <p:spPr>
          <a:xfrm>
            <a:off x="2685803" y="4469214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Specialist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KPTK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Tiina Nyyssönen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C108B5-56EA-3832-A262-9D429268434C}"/>
              </a:ext>
            </a:extLst>
          </p:cNvPr>
          <p:cNvSpPr txBox="1"/>
          <p:nvPr/>
        </p:nvSpPr>
        <p:spPr>
          <a:xfrm>
            <a:off x="2685803" y="3737951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Specialist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 Hela,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Mutku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YFI</a:t>
            </a:r>
            <a:b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Anna-Mari Järvinen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60C100-0B95-EF7D-95C1-011F707EB39D}"/>
              </a:ext>
            </a:extLst>
          </p:cNvPr>
          <p:cNvSpPr txBox="1"/>
          <p:nvPr/>
        </p:nvSpPr>
        <p:spPr>
          <a:xfrm>
            <a:off x="2685803" y="5218750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Specialist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 ITK, JSBE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Jaana Markkanen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EF17A1-575F-28C5-FF27-5D00ED4F2BC5}"/>
              </a:ext>
            </a:extLst>
          </p:cNvPr>
          <p:cNvSpPr txBox="1"/>
          <p:nvPr/>
        </p:nvSpPr>
        <p:spPr>
          <a:xfrm>
            <a:off x="2685803" y="5968284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Specialist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 LTK, MLTK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Minttu Haapaniemi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92E666-7933-EAF1-211A-1753B7375AC0}"/>
              </a:ext>
            </a:extLst>
          </p:cNvPr>
          <p:cNvSpPr txBox="1"/>
          <p:nvPr/>
        </p:nvSpPr>
        <p:spPr>
          <a:xfrm>
            <a:off x="4966834" y="3018910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International Office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Auli Pitkänen (12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persons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EEF860-3DEB-281C-4A8B-04B134B9B555}"/>
              </a:ext>
            </a:extLst>
          </p:cNvPr>
          <p:cNvSpPr txBox="1"/>
          <p:nvPr/>
        </p:nvSpPr>
        <p:spPr>
          <a:xfrm>
            <a:off x="4966834" y="3737951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Support Services for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Internationalisation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Riikka Vanhanen (8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persons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)</a:t>
            </a:r>
            <a:endParaRPr kumimoji="0" lang="fi-FI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228264-E240-99C1-7C8C-600FE52A86F9}"/>
              </a:ext>
            </a:extLst>
          </p:cNvPr>
          <p:cNvSpPr txBox="1"/>
          <p:nvPr/>
        </p:nvSpPr>
        <p:spPr>
          <a:xfrm>
            <a:off x="9550237" y="3018910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Student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Desk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Mirve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Pynnönen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616144-45F8-653F-70CD-B6E23F44FA06}"/>
              </a:ext>
            </a:extLst>
          </p:cNvPr>
          <p:cNvSpPr txBox="1"/>
          <p:nvPr/>
        </p:nvSpPr>
        <p:spPr>
          <a:xfrm>
            <a:off x="9550237" y="4469214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Degree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Joachim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Kratochvil</a:t>
            </a:r>
            <a:endParaRPr kumimoji="0" lang="fi-FI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176B59-F891-AB0B-5BC5-CCB124458C52}"/>
              </a:ext>
            </a:extLst>
          </p:cNvPr>
          <p:cNvSpPr txBox="1"/>
          <p:nvPr/>
        </p:nvSpPr>
        <p:spPr>
          <a:xfrm>
            <a:off x="9550237" y="3737951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Continuous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Learning Services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Riikka Perämäki (Vilma Virtanen)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A6776011-EAC8-5F92-E7AA-2E5794326E15}"/>
              </a:ext>
            </a:extLst>
          </p:cNvPr>
          <p:cNvSpPr txBox="1"/>
          <p:nvPr/>
        </p:nvSpPr>
        <p:spPr>
          <a:xfrm>
            <a:off x="412537" y="1506355"/>
            <a:ext cx="1130222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Digitalisation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of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 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Riikka Hurri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C5E3E84-6678-6D6D-9683-7373B0363FD8}"/>
              </a:ext>
            </a:extLst>
          </p:cNvPr>
          <p:cNvSpPr txBox="1"/>
          <p:nvPr/>
        </p:nvSpPr>
        <p:spPr>
          <a:xfrm>
            <a:off x="412537" y="543697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8A19499-186E-3E9B-C465-308A48BFE53A}"/>
              </a:ext>
            </a:extLst>
          </p:cNvPr>
          <p:cNvSpPr txBox="1"/>
          <p:nvPr/>
        </p:nvSpPr>
        <p:spPr>
          <a:xfrm>
            <a:off x="412537" y="4839288"/>
            <a:ext cx="179054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Approximately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145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professionals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and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experts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in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study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administration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and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education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development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work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in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Student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and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Academic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Services.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EFE046-D8EF-5170-C868-E301D606F2E9}"/>
              </a:ext>
            </a:extLst>
          </p:cNvPr>
          <p:cNvSpPr/>
          <p:nvPr/>
        </p:nvSpPr>
        <p:spPr>
          <a:xfrm>
            <a:off x="7269206" y="1910333"/>
            <a:ext cx="216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Services for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Student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Admissions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and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Doctoral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Education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Tiina Hemminki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F5F3C-AFC8-39C0-42F9-840A850B8DF3}"/>
              </a:ext>
            </a:extLst>
          </p:cNvPr>
          <p:cNvSpPr txBox="1"/>
          <p:nvPr/>
        </p:nvSpPr>
        <p:spPr>
          <a:xfrm>
            <a:off x="7282240" y="3018910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Admission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Services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Maria Kotiranta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B6BCD-C8E2-E6E1-5E67-D70916C00853}"/>
              </a:ext>
            </a:extLst>
          </p:cNvPr>
          <p:cNvSpPr txBox="1"/>
          <p:nvPr/>
        </p:nvSpPr>
        <p:spPr>
          <a:xfrm>
            <a:off x="7269206" y="4469214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Support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for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Doctoral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Sudies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Heli Niskanen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17F99-4678-822D-CB56-5240E2F6A51D}"/>
              </a:ext>
            </a:extLst>
          </p:cNvPr>
          <p:cNvSpPr txBox="1"/>
          <p:nvPr/>
        </p:nvSpPr>
        <p:spPr>
          <a:xfrm>
            <a:off x="7269206" y="3737951"/>
            <a:ext cx="2160000" cy="61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International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Admissions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Emilia Tolvanen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9CBD6E-54A3-E398-8BEF-F7D1890C9AD9}"/>
              </a:ext>
            </a:extLst>
          </p:cNvPr>
          <p:cNvSpPr txBox="1"/>
          <p:nvPr/>
        </p:nvSpPr>
        <p:spPr>
          <a:xfrm>
            <a:off x="4965289" y="4469214"/>
            <a:ext cx="2160000" cy="61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Statistics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Advisory</a:t>
            </a:r>
            <a:endParaRPr kumimoji="0" lang="fi-FI" sz="1200" b="0" i="1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EB730C-D6D3-5652-D105-3297831617FA}"/>
              </a:ext>
            </a:extLst>
          </p:cNvPr>
          <p:cNvSpPr/>
          <p:nvPr/>
        </p:nvSpPr>
        <p:spPr>
          <a:xfrm>
            <a:off x="4648613" y="1434429"/>
            <a:ext cx="2600678" cy="3515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7F9AF9-A445-5DED-04BB-1665E353158D}"/>
              </a:ext>
            </a:extLst>
          </p:cNvPr>
          <p:cNvSpPr/>
          <p:nvPr/>
        </p:nvSpPr>
        <p:spPr>
          <a:xfrm>
            <a:off x="7188395" y="3524370"/>
            <a:ext cx="2192710" cy="10427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8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CC38-4C07-8484-E37C-ECFA541B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happens</a:t>
            </a:r>
            <a:r>
              <a:rPr lang="fi-FI"/>
              <a:t> </a:t>
            </a:r>
            <a:r>
              <a:rPr lang="fi-FI" err="1"/>
              <a:t>today</a:t>
            </a:r>
            <a:r>
              <a:rPr lang="fi-FI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4966A6-2E74-382F-4A54-6944B741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9E507-4298-9308-954E-245202E6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2A59-3D4C-C7DF-0544-D4CA71D8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</a:t>
            </a:fld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14AA8F-3CA2-B880-6B2C-78D26F4CD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sz="2400"/>
              <a:t>12:00-12:15 </a:t>
            </a:r>
            <a:r>
              <a:rPr lang="fi-FI" sz="2400" err="1"/>
              <a:t>Introduction</a:t>
            </a:r>
            <a:r>
              <a:rPr lang="fi-FI" sz="2400"/>
              <a:t> of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Staff</a:t>
            </a:r>
            <a:r>
              <a:rPr lang="fi-FI" sz="2400"/>
              <a:t> </a:t>
            </a:r>
            <a:r>
              <a:rPr lang="fi-FI" sz="2400" err="1"/>
              <a:t>week</a:t>
            </a:r>
            <a:r>
              <a:rPr lang="fi-FI" sz="2400"/>
              <a:t> </a:t>
            </a:r>
            <a:r>
              <a:rPr lang="fi-FI" sz="2400" err="1"/>
              <a:t>participants</a:t>
            </a:r>
            <a:endParaRPr lang="fi-FI" sz="2400"/>
          </a:p>
          <a:p>
            <a:r>
              <a:rPr lang="fi-FI" sz="2400"/>
              <a:t>12:15-13:00 </a:t>
            </a:r>
            <a:r>
              <a:rPr lang="fi-FI" sz="2400" err="1"/>
              <a:t>Introduction</a:t>
            </a:r>
            <a:r>
              <a:rPr lang="fi-FI" sz="2400"/>
              <a:t> to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Staff</a:t>
            </a:r>
            <a:r>
              <a:rPr lang="fi-FI" sz="2400"/>
              <a:t> </a:t>
            </a:r>
            <a:r>
              <a:rPr lang="fi-FI" sz="2400" err="1"/>
              <a:t>week</a:t>
            </a:r>
            <a:r>
              <a:rPr lang="fi-FI" sz="2400"/>
              <a:t> and JYU</a:t>
            </a:r>
          </a:p>
          <a:p>
            <a:r>
              <a:rPr lang="fi-FI" sz="2400"/>
              <a:t>13:00-14:00 </a:t>
            </a:r>
            <a:r>
              <a:rPr lang="fi-FI" sz="2400" err="1"/>
              <a:t>Lunch</a:t>
            </a:r>
            <a:endParaRPr lang="fi-FI" sz="2400"/>
          </a:p>
          <a:p>
            <a:r>
              <a:rPr lang="fi-FI" sz="2400"/>
              <a:t>14:00-15:00 </a:t>
            </a:r>
            <a:r>
              <a:rPr lang="fi-FI" sz="2400" err="1"/>
              <a:t>Crash</a:t>
            </a:r>
            <a:r>
              <a:rPr lang="fi-FI" sz="2400"/>
              <a:t> </a:t>
            </a:r>
            <a:r>
              <a:rPr lang="fi-FI" sz="2400" err="1"/>
              <a:t>course</a:t>
            </a:r>
            <a:r>
              <a:rPr lang="fi-FI" sz="2400"/>
              <a:t> into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Finnish</a:t>
            </a:r>
            <a:r>
              <a:rPr lang="fi-FI" sz="2400"/>
              <a:t> </a:t>
            </a:r>
            <a:r>
              <a:rPr lang="fi-FI" sz="2400" err="1"/>
              <a:t>language</a:t>
            </a:r>
            <a:r>
              <a:rPr lang="fi-FI" sz="2400"/>
              <a:t> </a:t>
            </a:r>
          </a:p>
          <a:p>
            <a:r>
              <a:rPr lang="fi-FI" sz="2400"/>
              <a:t>17:30-22:00 </a:t>
            </a:r>
            <a:r>
              <a:rPr lang="fi-FI" sz="2400" err="1"/>
              <a:t>Finnish</a:t>
            </a:r>
            <a:r>
              <a:rPr lang="fi-FI" sz="2400"/>
              <a:t> </a:t>
            </a:r>
            <a:r>
              <a:rPr lang="fi-FI" sz="2400" err="1"/>
              <a:t>well-being</a:t>
            </a:r>
            <a:r>
              <a:rPr lang="fi-FI" sz="2400"/>
              <a:t> </a:t>
            </a:r>
            <a:r>
              <a:rPr lang="fi-FI" sz="2400" err="1"/>
              <a:t>experiences</a:t>
            </a:r>
            <a:r>
              <a:rPr lang="fi-FI" sz="2400"/>
              <a:t> (Viilu, Satamakatu 10)</a:t>
            </a:r>
          </a:p>
          <a:p>
            <a:pPr lvl="1"/>
            <a:r>
              <a:rPr lang="fi-FI" sz="2400"/>
              <a:t>18:00 buffet</a:t>
            </a:r>
          </a:p>
          <a:p>
            <a:pPr lvl="1"/>
            <a:r>
              <a:rPr lang="fi-FI" sz="2400"/>
              <a:t>19:00 sauna </a:t>
            </a:r>
            <a:r>
              <a:rPr lang="fi-FI" sz="2400" err="1"/>
              <a:t>or</a:t>
            </a:r>
            <a:r>
              <a:rPr lang="fi-FI" sz="2400"/>
              <a:t> </a:t>
            </a:r>
            <a:r>
              <a:rPr lang="fi-FI" sz="2400" err="1"/>
              <a:t>singing</a:t>
            </a:r>
            <a:r>
              <a:rPr lang="fi-FI" sz="2400"/>
              <a:t> </a:t>
            </a:r>
            <a:r>
              <a:rPr lang="fi-FI" sz="2400" err="1"/>
              <a:t>bowl</a:t>
            </a:r>
            <a:r>
              <a:rPr lang="fi-FI" sz="2400"/>
              <a:t> </a:t>
            </a:r>
            <a:r>
              <a:rPr lang="fi-FI" sz="2400" err="1"/>
              <a:t>meditation</a:t>
            </a:r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3878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D332B-6770-65CC-0F71-EF43F908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F56-76BC-42C6-BEE8-044306B2E1AC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9817E-452D-7972-0705-F523D40D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7320F-ADBB-3241-45C4-61C6CA9D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9F7E36-942A-9550-1FAA-3BE31AF71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2132856"/>
            <a:ext cx="7200303" cy="2015802"/>
          </a:xfrm>
        </p:spPr>
        <p:txBody>
          <a:bodyPr/>
          <a:lstStyle/>
          <a:p>
            <a:r>
              <a:rPr lang="en-US"/>
              <a:t>Open and ethically high-quality research with societal impact – the Strategy of JYU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25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F230-4EA0-D070-C6DB-0509DBF2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Internationally attractive university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A0318-FA22-89C6-08EF-F929B7D0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808"/>
            <a:ext cx="5328096" cy="4392612"/>
          </a:xfrm>
        </p:spPr>
        <p:txBody>
          <a:bodyPr/>
          <a:lstStyle/>
          <a:p>
            <a:pPr marL="0" indent="0">
              <a:buNone/>
            </a:pPr>
            <a:endParaRPr lang="en-US" sz="1000">
              <a:solidFill>
                <a:schemeClr val="accent1"/>
              </a:solidFill>
              <a:ea typeface="Lato"/>
              <a:cs typeface="Lato"/>
            </a:endParaRPr>
          </a:p>
          <a:p>
            <a:pPr marL="0" indent="0">
              <a:buNone/>
            </a:pPr>
            <a:r>
              <a:rPr lang="en-US" sz="2400" b="1">
                <a:solidFill>
                  <a:schemeClr val="accent1"/>
                </a:solidFill>
              </a:rPr>
              <a:t>Key strategic objectives</a:t>
            </a:r>
            <a:endParaRPr lang="en-US" sz="2400" b="1">
              <a:solidFill>
                <a:schemeClr val="accent1"/>
              </a:solidFill>
              <a:ea typeface="Lato"/>
              <a:cs typeface="Lato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An internationally renowned, high-quality degree </a:t>
            </a:r>
            <a:r>
              <a:rPr lang="en-US" sz="2400" dirty="0" err="1">
                <a:solidFill>
                  <a:schemeClr val="accent1"/>
                </a:solidFill>
              </a:rPr>
              <a:t>programme</a:t>
            </a:r>
            <a:r>
              <a:rPr lang="en-US" sz="2400" dirty="0">
                <a:solidFill>
                  <a:schemeClr val="accent1"/>
                </a:solidFill>
              </a:rPr>
              <a:t> portfolio</a:t>
            </a:r>
            <a:endParaRPr lang="en-US" sz="2400" dirty="0">
              <a:solidFill>
                <a:schemeClr val="accent1"/>
              </a:solidFill>
              <a:ea typeface="Lato"/>
              <a:cs typeface="Lato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accent1"/>
                </a:solidFill>
              </a:rPr>
              <a:t>A first-class student experience for everyone</a:t>
            </a:r>
            <a:endParaRPr lang="en-US" sz="2400">
              <a:solidFill>
                <a:schemeClr val="accent1"/>
              </a:solidFill>
              <a:ea typeface="Lato"/>
              <a:cs typeface="Lato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accent1"/>
                </a:solidFill>
              </a:rPr>
              <a:t>The best employer among universities in Finland: an inspiring university for creativity and growth with a strong community spirit.</a:t>
            </a:r>
            <a:endParaRPr lang="fi-FI">
              <a:solidFill>
                <a:schemeClr val="accent1"/>
              </a:solidFill>
              <a:ea typeface="Lato"/>
              <a:cs typeface="Lato"/>
            </a:endParaRPr>
          </a:p>
          <a:p>
            <a:endParaRPr lang="fi-FI">
              <a:solidFill>
                <a:schemeClr val="accent1"/>
              </a:solidFill>
            </a:endParaRPr>
          </a:p>
        </p:txBody>
      </p:sp>
      <p:pic>
        <p:nvPicPr>
          <p:cNvPr id="21" name="Picture Placeholder 20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id="{A2E1A460-584F-7734-1A15-950F5C0D94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917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FEB7-EC5B-E454-D468-C80D0123ED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3B5902-BC81-601F-4ABF-304B3B534F5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</p:spTree>
    <p:extLst>
      <p:ext uri="{BB962C8B-B14F-4D97-AF65-F5344CB8AC3E}">
        <p14:creationId xmlns:p14="http://schemas.microsoft.com/office/powerpoint/2010/main" val="263247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67BCC-55F1-D739-38CD-FEDBE07E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B91A-9E57-2E01-F9FC-F5539560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fi-FI" dirty="0" err="1"/>
              <a:t>Strategy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of </a:t>
            </a:r>
            <a:r>
              <a:rPr lang="fi-FI" dirty="0" err="1"/>
              <a:t>international</a:t>
            </a:r>
            <a:r>
              <a:rPr lang="fi-FI" dirty="0"/>
              <a:t> </a:t>
            </a:r>
            <a:r>
              <a:rPr lang="fi-FI" dirty="0" err="1"/>
              <a:t>education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8FCA1-4167-BC78-08FB-8E1053C97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 anchor="t">
            <a:normAutofit fontScale="92500" lnSpcReduction="20000"/>
          </a:bodyPr>
          <a:lstStyle/>
          <a:p>
            <a:r>
              <a:rPr lang="fi-FI" dirty="0"/>
              <a:t>The </a:t>
            </a:r>
            <a:r>
              <a:rPr lang="fi-FI"/>
              <a:t>strategy</a:t>
            </a:r>
            <a:r>
              <a:rPr lang="fi-FI" dirty="0"/>
              <a:t> </a:t>
            </a:r>
            <a:r>
              <a:rPr lang="fi-FI"/>
              <a:t>refers</a:t>
            </a:r>
            <a:r>
              <a:rPr lang="fi-FI" dirty="0"/>
              <a:t> to </a:t>
            </a:r>
            <a:r>
              <a:rPr lang="fi-FI"/>
              <a:t>internationalisation</a:t>
            </a:r>
            <a:r>
              <a:rPr lang="fi-FI" dirty="0"/>
              <a:t> of </a:t>
            </a:r>
            <a:r>
              <a:rPr lang="fi-FI"/>
              <a:t>education</a:t>
            </a:r>
            <a:r>
              <a:rPr lang="fi-FI" dirty="0"/>
              <a:t> in </a:t>
            </a:r>
            <a:r>
              <a:rPr lang="fi-FI"/>
              <a:t>many</a:t>
            </a:r>
            <a:r>
              <a:rPr lang="fi-FI" dirty="0"/>
              <a:t> </a:t>
            </a:r>
            <a:r>
              <a:rPr lang="fi-FI"/>
              <a:t>ways</a:t>
            </a:r>
          </a:p>
          <a:p>
            <a:pPr marL="541020" lvl="1" indent="-271145"/>
            <a:r>
              <a:rPr lang="fi-FI" dirty="0"/>
              <a:t>More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degree</a:t>
            </a:r>
            <a:r>
              <a:rPr lang="fi-FI" dirty="0"/>
              <a:t> </a:t>
            </a:r>
            <a:r>
              <a:rPr lang="fi-FI"/>
              <a:t>programmes</a:t>
            </a:r>
            <a:endParaRPr lang="fi-FI">
              <a:ea typeface="Lato"/>
              <a:cs typeface="Lato"/>
            </a:endParaRPr>
          </a:p>
          <a:p>
            <a:pPr marL="541020" lvl="1" indent="-271145"/>
            <a:r>
              <a:rPr lang="fi-FI" dirty="0"/>
              <a:t>More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degree</a:t>
            </a:r>
            <a:r>
              <a:rPr lang="fi-FI" dirty="0"/>
              <a:t> </a:t>
            </a:r>
            <a:r>
              <a:rPr lang="fi-FI"/>
              <a:t>students</a:t>
            </a:r>
            <a:r>
              <a:rPr lang="fi-FI" dirty="0"/>
              <a:t> and </a:t>
            </a:r>
            <a:r>
              <a:rPr lang="fi-FI"/>
              <a:t>staff</a:t>
            </a:r>
            <a:endParaRPr lang="fi-FI">
              <a:ea typeface="Lato"/>
              <a:cs typeface="Lato"/>
            </a:endParaRPr>
          </a:p>
          <a:p>
            <a:r>
              <a:rPr lang="fi-FI" dirty="0"/>
              <a:t>In </a:t>
            </a:r>
            <a:r>
              <a:rPr lang="fi-FI"/>
              <a:t>late</a:t>
            </a:r>
            <a:r>
              <a:rPr lang="fi-FI" dirty="0"/>
              <a:t> 2024 JYU set </a:t>
            </a:r>
            <a:r>
              <a:rPr lang="fi-FI"/>
              <a:t>new</a:t>
            </a:r>
            <a:r>
              <a:rPr lang="fi-FI" dirty="0"/>
              <a:t> </a:t>
            </a:r>
            <a:r>
              <a:rPr lang="fi-FI"/>
              <a:t>targets</a:t>
            </a:r>
            <a:r>
              <a:rPr lang="fi-FI" dirty="0"/>
              <a:t> for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amount</a:t>
            </a:r>
            <a:r>
              <a:rPr lang="fi-FI" dirty="0"/>
              <a:t> of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degree</a:t>
            </a:r>
            <a:r>
              <a:rPr lang="fi-FI" dirty="0"/>
              <a:t> </a:t>
            </a:r>
            <a:r>
              <a:rPr lang="fi-FI"/>
              <a:t>students (together with the Finnish Ministry of Education)</a:t>
            </a:r>
            <a:endParaRPr lang="fi-FI" dirty="0"/>
          </a:p>
          <a:p>
            <a:pPr marL="541020" lvl="1" indent="-271145"/>
            <a:r>
              <a:rPr lang="fi-FI"/>
              <a:t>Goal</a:t>
            </a:r>
            <a:r>
              <a:rPr lang="fi-FI" dirty="0"/>
              <a:t> </a:t>
            </a:r>
            <a:r>
              <a:rPr lang="fi-FI"/>
              <a:t>was</a:t>
            </a:r>
            <a:r>
              <a:rPr lang="fi-FI" dirty="0"/>
              <a:t> to </a:t>
            </a:r>
            <a:r>
              <a:rPr lang="fi-FI"/>
              <a:t>increase</a:t>
            </a:r>
            <a:r>
              <a:rPr lang="fi-FI" dirty="0"/>
              <a:t> the </a:t>
            </a:r>
            <a:r>
              <a:rPr lang="fi-FI"/>
              <a:t>percentage</a:t>
            </a:r>
            <a:r>
              <a:rPr lang="fi-FI" dirty="0"/>
              <a:t> of </a:t>
            </a:r>
            <a:r>
              <a:rPr lang="fi-FI"/>
              <a:t>intl</a:t>
            </a:r>
            <a:r>
              <a:rPr lang="fi-FI" dirty="0"/>
              <a:t> </a:t>
            </a:r>
            <a:r>
              <a:rPr lang="fi-FI"/>
              <a:t>degree</a:t>
            </a:r>
            <a:r>
              <a:rPr lang="fi-FI" dirty="0"/>
              <a:t> </a:t>
            </a:r>
            <a:r>
              <a:rPr lang="fi-FI"/>
              <a:t>students</a:t>
            </a:r>
            <a:r>
              <a:rPr lang="fi-FI" dirty="0"/>
              <a:t> (</a:t>
            </a:r>
            <a:r>
              <a:rPr lang="fi-FI"/>
              <a:t>including</a:t>
            </a:r>
            <a:r>
              <a:rPr lang="fi-FI" dirty="0"/>
              <a:t> bachelor, </a:t>
            </a:r>
            <a:r>
              <a:rPr lang="fi-FI"/>
              <a:t>master</a:t>
            </a:r>
            <a:r>
              <a:rPr lang="fi-FI" dirty="0"/>
              <a:t> and </a:t>
            </a:r>
            <a:r>
              <a:rPr lang="fi-FI"/>
              <a:t>doctoral</a:t>
            </a:r>
            <a:r>
              <a:rPr lang="fi-FI" dirty="0"/>
              <a:t> </a:t>
            </a:r>
            <a:r>
              <a:rPr lang="fi-FI"/>
              <a:t>students</a:t>
            </a:r>
            <a:r>
              <a:rPr lang="fi-FI" dirty="0"/>
              <a:t>) </a:t>
            </a:r>
            <a:r>
              <a:rPr lang="fi-FI"/>
              <a:t>from</a:t>
            </a:r>
            <a:r>
              <a:rPr lang="fi-FI" dirty="0"/>
              <a:t> 4.8% to 12% </a:t>
            </a:r>
            <a:r>
              <a:rPr lang="fi-FI"/>
              <a:t>by</a:t>
            </a:r>
            <a:r>
              <a:rPr lang="fi-FI" dirty="0"/>
              <a:t> 2028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/>
              <a:t>Today</a:t>
            </a:r>
            <a:r>
              <a:rPr lang="fi-FI" dirty="0"/>
              <a:t> </a:t>
            </a:r>
            <a:r>
              <a:rPr lang="fi-FI"/>
              <a:t>we</a:t>
            </a:r>
            <a:r>
              <a:rPr lang="fi-FI" dirty="0"/>
              <a:t> </a:t>
            </a:r>
            <a:r>
              <a:rPr lang="fi-FI"/>
              <a:t>know</a:t>
            </a:r>
            <a:r>
              <a:rPr lang="fi-FI" dirty="0"/>
              <a:t> </a:t>
            </a:r>
            <a:r>
              <a:rPr lang="fi-FI"/>
              <a:t>that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numbers</a:t>
            </a:r>
            <a:r>
              <a:rPr lang="fi-FI" dirty="0"/>
              <a:t> </a:t>
            </a:r>
            <a:r>
              <a:rPr lang="fi-FI"/>
              <a:t>have</a:t>
            </a:r>
            <a:r>
              <a:rPr lang="fi-FI" dirty="0"/>
              <a:t> </a:t>
            </a:r>
            <a:r>
              <a:rPr lang="fi-FI"/>
              <a:t>not</a:t>
            </a:r>
            <a:r>
              <a:rPr lang="fi-FI" dirty="0"/>
              <a:t> </a:t>
            </a:r>
            <a:r>
              <a:rPr lang="fi-FI"/>
              <a:t>increased</a:t>
            </a:r>
            <a:r>
              <a:rPr lang="fi-FI" dirty="0"/>
              <a:t> in </a:t>
            </a:r>
            <a:r>
              <a:rPr lang="fi-FI"/>
              <a:t>this</a:t>
            </a:r>
            <a:r>
              <a:rPr lang="fi-FI" dirty="0"/>
              <a:t> </a:t>
            </a:r>
            <a:r>
              <a:rPr lang="fi-FI"/>
              <a:t>way</a:t>
            </a:r>
            <a:r>
              <a:rPr lang="fi-FI" dirty="0"/>
              <a:t>, </a:t>
            </a:r>
            <a:r>
              <a:rPr lang="fi-FI"/>
              <a:t>so</a:t>
            </a:r>
            <a:r>
              <a:rPr lang="fi-FI" dirty="0"/>
              <a:t> it </a:t>
            </a:r>
            <a:r>
              <a:rPr lang="fi-FI"/>
              <a:t>will</a:t>
            </a:r>
            <a:r>
              <a:rPr lang="fi-FI" dirty="0"/>
              <a:t> </a:t>
            </a:r>
            <a:r>
              <a:rPr lang="fi-FI"/>
              <a:t>be</a:t>
            </a:r>
            <a:r>
              <a:rPr lang="fi-FI" dirty="0"/>
              <a:t> </a:t>
            </a:r>
            <a:r>
              <a:rPr lang="fi-FI"/>
              <a:t>very</a:t>
            </a:r>
            <a:r>
              <a:rPr lang="fi-FI" dirty="0"/>
              <a:t> </a:t>
            </a:r>
            <a:r>
              <a:rPr lang="fi-FI"/>
              <a:t>difficult</a:t>
            </a:r>
            <a:r>
              <a:rPr lang="fi-FI" dirty="0"/>
              <a:t> to </a:t>
            </a:r>
            <a:r>
              <a:rPr lang="fi-FI"/>
              <a:t>reach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goal</a:t>
            </a:r>
            <a:endParaRPr lang="fi-FI">
              <a:ea typeface="Lato"/>
              <a:cs typeface="Lato"/>
            </a:endParaRPr>
          </a:p>
          <a:p>
            <a:pPr marL="541020" lvl="1" indent="-271145"/>
            <a:r>
              <a:rPr lang="fi-FI" dirty="0"/>
              <a:t>A </a:t>
            </a:r>
            <a:r>
              <a:rPr lang="fi-FI"/>
              <a:t>big</a:t>
            </a:r>
            <a:r>
              <a:rPr lang="fi-FI" dirty="0"/>
              <a:t> </a:t>
            </a:r>
            <a:r>
              <a:rPr lang="fi-FI"/>
              <a:t>number</a:t>
            </a:r>
            <a:r>
              <a:rPr lang="fi-FI" dirty="0"/>
              <a:t> of </a:t>
            </a:r>
            <a:r>
              <a:rPr lang="fi-FI"/>
              <a:t>Finnish</a:t>
            </a:r>
            <a:r>
              <a:rPr lang="fi-FI" dirty="0"/>
              <a:t> </a:t>
            </a:r>
            <a:r>
              <a:rPr lang="fi-FI"/>
              <a:t>students</a:t>
            </a:r>
            <a:r>
              <a:rPr lang="fi-FI" dirty="0"/>
              <a:t> </a:t>
            </a:r>
            <a:r>
              <a:rPr lang="fi-FI"/>
              <a:t>apply</a:t>
            </a:r>
            <a:r>
              <a:rPr lang="fi-FI" dirty="0"/>
              <a:t> to </a:t>
            </a:r>
            <a:r>
              <a:rPr lang="fi-FI"/>
              <a:t>our</a:t>
            </a:r>
            <a:r>
              <a:rPr lang="fi-FI" dirty="0"/>
              <a:t> </a:t>
            </a:r>
            <a:r>
              <a:rPr lang="fi-FI"/>
              <a:t>interational</a:t>
            </a:r>
            <a:r>
              <a:rPr lang="fi-FI" dirty="0"/>
              <a:t> </a:t>
            </a:r>
            <a:r>
              <a:rPr lang="fi-FI"/>
              <a:t>programmes</a:t>
            </a:r>
            <a:endParaRPr lang="fi-FI">
              <a:ea typeface="Lato"/>
              <a:cs typeface="Lato"/>
            </a:endParaRPr>
          </a:p>
          <a:p>
            <a:r>
              <a:rPr lang="fi-FI" dirty="0"/>
              <a:t>A </a:t>
            </a:r>
            <a:r>
              <a:rPr lang="fi-FI"/>
              <a:t>two-year</a:t>
            </a:r>
            <a:r>
              <a:rPr lang="fi-FI" dirty="0"/>
              <a:t> project to </a:t>
            </a:r>
            <a:r>
              <a:rPr lang="fi-FI"/>
              <a:t>develop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degree</a:t>
            </a:r>
            <a:r>
              <a:rPr lang="fi-FI" dirty="0"/>
              <a:t> </a:t>
            </a:r>
            <a:r>
              <a:rPr lang="fi-FI"/>
              <a:t>programme</a:t>
            </a:r>
            <a:r>
              <a:rPr lang="fi-FI" dirty="0"/>
              <a:t> portfolio and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programmes</a:t>
            </a:r>
          </a:p>
          <a:p>
            <a:r>
              <a:rPr lang="fi-FI" dirty="0"/>
              <a:t>JYU </a:t>
            </a:r>
            <a:r>
              <a:rPr lang="fi-FI"/>
              <a:t>very</a:t>
            </a:r>
            <a:r>
              <a:rPr lang="fi-FI" dirty="0"/>
              <a:t> </a:t>
            </a:r>
            <a:r>
              <a:rPr lang="fi-FI"/>
              <a:t>interested</a:t>
            </a:r>
            <a:r>
              <a:rPr lang="fi-FI" dirty="0"/>
              <a:t> in </a:t>
            </a:r>
            <a:r>
              <a:rPr lang="fi-FI"/>
              <a:t>starting</a:t>
            </a:r>
            <a:r>
              <a:rPr lang="fi-FI" dirty="0"/>
              <a:t> </a:t>
            </a:r>
            <a:r>
              <a:rPr lang="fi-FI"/>
              <a:t>new</a:t>
            </a:r>
            <a:r>
              <a:rPr lang="fi-FI" dirty="0"/>
              <a:t>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joint</a:t>
            </a:r>
            <a:r>
              <a:rPr lang="fi-FI" dirty="0"/>
              <a:t>/</a:t>
            </a:r>
            <a:r>
              <a:rPr lang="fi-FI"/>
              <a:t>double</a:t>
            </a:r>
            <a:r>
              <a:rPr lang="fi-FI" dirty="0"/>
              <a:t> </a:t>
            </a:r>
            <a:r>
              <a:rPr lang="fi-FI"/>
              <a:t>degree</a:t>
            </a:r>
            <a:r>
              <a:rPr lang="fi-FI" dirty="0"/>
              <a:t> </a:t>
            </a:r>
            <a:r>
              <a:rPr lang="fi-FI"/>
              <a:t>programmes</a:t>
            </a:r>
            <a:r>
              <a:rPr lang="fi-FI" dirty="0"/>
              <a:t> </a:t>
            </a:r>
            <a:r>
              <a:rPr lang="fi-FI"/>
              <a:t>with</a:t>
            </a:r>
            <a:r>
              <a:rPr lang="fi-FI" dirty="0"/>
              <a:t> </a:t>
            </a:r>
            <a:r>
              <a:rPr lang="fi-FI"/>
              <a:t>partners</a:t>
            </a:r>
            <a:r>
              <a:rPr lang="fi-FI" dirty="0"/>
              <a:t> to </a:t>
            </a:r>
            <a:r>
              <a:rPr lang="fi-FI"/>
              <a:t>increase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offer</a:t>
            </a:r>
            <a:r>
              <a:rPr lang="fi-FI" dirty="0"/>
              <a:t> and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number</a:t>
            </a:r>
            <a:r>
              <a:rPr lang="fi-FI" dirty="0"/>
              <a:t> of </a:t>
            </a:r>
            <a:r>
              <a:rPr lang="fi-FI"/>
              <a:t>international</a:t>
            </a:r>
            <a:r>
              <a:rPr lang="fi-FI" dirty="0"/>
              <a:t> </a:t>
            </a:r>
            <a:r>
              <a:rPr lang="fi-FI"/>
              <a:t>students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41451-9C80-9B6A-71A3-5BA624EB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2E8CCC-1D0D-48E1-A9C2-52ED9DFBB9E1}" type="datetime1">
              <a:rPr lang="fi-FI" smtClean="0"/>
              <a:pPr>
                <a:spcAft>
                  <a:spcPts val="600"/>
                </a:spcAft>
              </a:pPr>
              <a:t>22.6.2026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0ED8F-60EF-9D9C-57FB-1C2C30D8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D9391-1200-FA37-FEB2-E1F2FC42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115DA8B-13AF-64BB-87D0-B799C103AF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>
            <a:normAutofit/>
          </a:bodyPr>
          <a:lstStyle/>
          <a:p>
            <a:r>
              <a:rPr lang="fi-FI" sz="2000" dirty="0" err="1"/>
              <a:t>Currently</a:t>
            </a:r>
            <a:r>
              <a:rPr lang="fi-FI" sz="2000" dirty="0"/>
              <a:t> in JYU:</a:t>
            </a:r>
          </a:p>
          <a:p>
            <a:pPr marL="342900" indent="-342900">
              <a:buFontTx/>
              <a:buChar char="-"/>
            </a:pPr>
            <a:r>
              <a:rPr lang="fi-FI" sz="2000" dirty="0"/>
              <a:t>2 </a:t>
            </a:r>
            <a:r>
              <a:rPr lang="fi-FI" sz="2000" dirty="0" err="1"/>
              <a:t>international</a:t>
            </a:r>
            <a:r>
              <a:rPr lang="fi-FI" sz="2000" dirty="0"/>
              <a:t> Bachelor </a:t>
            </a:r>
            <a:r>
              <a:rPr lang="fi-FI" sz="2000" dirty="0" err="1"/>
              <a:t>degree</a:t>
            </a:r>
            <a:r>
              <a:rPr lang="fi-FI" sz="2000" dirty="0"/>
              <a:t> </a:t>
            </a:r>
            <a:r>
              <a:rPr lang="fi-FI" sz="2000" dirty="0" err="1"/>
              <a:t>programmes</a:t>
            </a:r>
            <a:endParaRPr lang="fi-FI" sz="2000" dirty="0"/>
          </a:p>
          <a:p>
            <a:pPr marL="342900" indent="-342900">
              <a:buFontTx/>
              <a:buChar char="-"/>
            </a:pPr>
            <a:r>
              <a:rPr lang="fi-FI" sz="2000" dirty="0"/>
              <a:t>20 </a:t>
            </a:r>
            <a:r>
              <a:rPr lang="fi-FI" sz="2000" dirty="0" err="1"/>
              <a:t>international</a:t>
            </a:r>
            <a:r>
              <a:rPr lang="fi-FI" sz="2000" dirty="0"/>
              <a:t> Master </a:t>
            </a:r>
            <a:r>
              <a:rPr lang="fi-FI" sz="2000" dirty="0" err="1"/>
              <a:t>degree</a:t>
            </a:r>
            <a:r>
              <a:rPr lang="fi-FI" sz="2000" dirty="0"/>
              <a:t> </a:t>
            </a:r>
            <a:r>
              <a:rPr lang="fi-FI" sz="2000" dirty="0" err="1"/>
              <a:t>programmes</a:t>
            </a:r>
            <a:endParaRPr lang="fi-FI" sz="2000" dirty="0"/>
          </a:p>
          <a:p>
            <a:pPr marL="342900" indent="-342900">
              <a:buFontTx/>
              <a:buChar char="-"/>
            </a:pPr>
            <a:r>
              <a:rPr lang="fi-FI" sz="2000" dirty="0"/>
              <a:t>2 Erasmus </a:t>
            </a:r>
            <a:r>
              <a:rPr lang="fi-FI" sz="2000" dirty="0" err="1"/>
              <a:t>Mundus</a:t>
            </a:r>
            <a:r>
              <a:rPr lang="fi-FI" sz="2000" dirty="0"/>
              <a:t> </a:t>
            </a:r>
            <a:r>
              <a:rPr lang="fi-FI" sz="2000" dirty="0" err="1"/>
              <a:t>programmes</a:t>
            </a:r>
            <a:r>
              <a:rPr lang="fi-FI" sz="2000" dirty="0"/>
              <a:t> (as a </a:t>
            </a:r>
            <a:r>
              <a:rPr lang="fi-FI" sz="2000" dirty="0" err="1"/>
              <a:t>partner</a:t>
            </a:r>
            <a:r>
              <a:rPr lang="fi-FI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fi-FI" sz="2000" dirty="0" err="1"/>
              <a:t>Plans</a:t>
            </a:r>
            <a:r>
              <a:rPr lang="fi-FI" sz="2000" dirty="0"/>
              <a:t> for </a:t>
            </a:r>
            <a:r>
              <a:rPr lang="fi-FI" sz="2000" dirty="0" err="1"/>
              <a:t>joint</a:t>
            </a:r>
            <a:r>
              <a:rPr lang="fi-FI" sz="2000" dirty="0"/>
              <a:t>/</a:t>
            </a:r>
            <a:r>
              <a:rPr lang="fi-FI" sz="2000" dirty="0" err="1"/>
              <a:t>double</a:t>
            </a:r>
            <a:r>
              <a:rPr lang="fi-FI" sz="2000" dirty="0"/>
              <a:t> </a:t>
            </a:r>
            <a:r>
              <a:rPr lang="fi-FI" sz="2000" dirty="0" err="1"/>
              <a:t>degree</a:t>
            </a:r>
            <a:r>
              <a:rPr lang="fi-FI" sz="2000" dirty="0"/>
              <a:t> </a:t>
            </a:r>
            <a:r>
              <a:rPr lang="fi-FI" sz="2000" dirty="0" err="1"/>
              <a:t>programmes</a:t>
            </a:r>
            <a:endParaRPr lang="fi-FI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dirty="0"/>
              <a:t>Aims for </a:t>
            </a:r>
            <a:r>
              <a:rPr lang="fi-FI"/>
              <a:t>international</a:t>
            </a:r>
            <a:r>
              <a:rPr lang="fi-FI" dirty="0"/>
              <a:t> mobility &amp; educational cooperation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 marL="353695" indent="-353695">
              <a:buFont typeface="Wingdings,Sans-Serif" panose="05000000000000000000" pitchFamily="2" charset="2"/>
              <a:buChar char="Ø"/>
            </a:pPr>
            <a:r>
              <a:rPr lang="en-US" dirty="0">
                <a:ea typeface="Lato"/>
                <a:cs typeface="Lato"/>
              </a:rPr>
              <a:t>All students (irrespective of field) develop their internationalization skills during their studies through mobility, training and internationalization at home (</a:t>
            </a:r>
            <a:r>
              <a:rPr lang="en-US" dirty="0" err="1">
                <a:ea typeface="Lato"/>
                <a:cs typeface="Lato"/>
              </a:rPr>
              <a:t>internatiolisation</a:t>
            </a:r>
            <a:r>
              <a:rPr lang="en-US" dirty="0">
                <a:ea typeface="Lato"/>
                <a:cs typeface="Lato"/>
              </a:rPr>
              <a:t> plan)</a:t>
            </a:r>
          </a:p>
          <a:p>
            <a:pPr marL="353695" indent="-353695">
              <a:buFont typeface="Wingdings" panose="05000000000000000000" pitchFamily="2" charset="2"/>
              <a:buChar char="Ø"/>
            </a:pPr>
            <a:r>
              <a:rPr lang="en-US" dirty="0"/>
              <a:t>Well-planned &amp; high quality international student and staff mobilities</a:t>
            </a:r>
            <a:endParaRPr lang="fi-FI">
              <a:ea typeface="Lato"/>
              <a:cs typeface="Lato"/>
            </a:endParaRPr>
          </a:p>
          <a:p>
            <a:pPr marL="353695" indent="-353695">
              <a:buFont typeface="Wingdings" panose="05000000000000000000" pitchFamily="2" charset="2"/>
              <a:buChar char="Ø"/>
            </a:pPr>
            <a:r>
              <a:rPr lang="en-US" dirty="0"/>
              <a:t>Staff mobility facilitates professional development, exchange of good practices and joint development of educational </a:t>
            </a:r>
            <a:r>
              <a:rPr lang="en-US" dirty="0" err="1"/>
              <a:t>programmes</a:t>
            </a:r>
            <a:endParaRPr lang="en-US" dirty="0">
              <a:ea typeface="Lato"/>
              <a:cs typeface="Lato"/>
            </a:endParaRPr>
          </a:p>
          <a:p>
            <a:pPr marL="353695" indent="-353695">
              <a:buFont typeface="Wingdings" panose="05000000000000000000" pitchFamily="2" charset="2"/>
              <a:buChar char="Ø"/>
            </a:pPr>
            <a:r>
              <a:rPr lang="en-US"/>
              <a:t>Strongly increasing number of international degree students, who are well integrated to JYU and to the surrounding society </a:t>
            </a:r>
            <a:endParaRPr lang="en-US">
              <a:ea typeface="Lato"/>
              <a:cs typeface="Lato"/>
            </a:endParaRPr>
          </a:p>
          <a:p>
            <a:pPr marL="353695" indent="-353695">
              <a:buFont typeface="Wingdings" panose="05000000000000000000" pitchFamily="2" charset="2"/>
              <a:buChar char="Ø"/>
            </a:pPr>
            <a:r>
              <a:rPr lang="en-US"/>
              <a:t>Closer cooperation with selected partner HEIs rather than increased number of agreements</a:t>
            </a:r>
            <a:endParaRPr lang="en-US">
              <a:ea typeface="Lato"/>
              <a:cs typeface="Lato"/>
            </a:endParaRPr>
          </a:p>
          <a:p>
            <a:pPr marL="353695" indent="-353695">
              <a:buFont typeface="Wingdings" panose="05000000000000000000" pitchFamily="2" charset="2"/>
              <a:buChar char="Ø"/>
            </a:pPr>
            <a:r>
              <a:rPr lang="en-US"/>
              <a:t>Involving all units in FORTHEM activities</a:t>
            </a:r>
            <a:endParaRPr lang="en-US">
              <a:ea typeface="Lato"/>
              <a:cs typeface="Lato"/>
            </a:endParaRPr>
          </a:p>
          <a:p>
            <a:pPr marL="353695" indent="-353695">
              <a:buFont typeface="Wingdings" panose="05000000000000000000" pitchFamily="2" charset="2"/>
              <a:buChar char="Ø"/>
            </a:pPr>
            <a:r>
              <a:rPr lang="en-US" dirty="0">
                <a:ea typeface="Lato"/>
                <a:cs typeface="Lato"/>
              </a:rPr>
              <a:t>Some strategic priorities, e.g. cooperation with Japan (city of Jyväskylä, Toyota, Central Finland Mobility Foundation)</a:t>
            </a:r>
          </a:p>
          <a:p>
            <a:pPr marL="354013" indent="-354013">
              <a:buFont typeface="Lato" panose="020B0604020202020204" charset="0"/>
              <a:buChar char="/"/>
            </a:pPr>
            <a:endParaRPr lang="fi-FI">
              <a:ea typeface="Lato"/>
              <a:cs typeface="Lato"/>
            </a:endParaRPr>
          </a:p>
        </p:txBody>
      </p:sp>
      <p:pic>
        <p:nvPicPr>
          <p:cNvPr id="33" name="Picture Placeholder 32" descr="A person sitting at a table with a computer&#10;&#10;Description automatically generated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/>
        </p:blipFill>
        <p:spPr>
          <a:noFill/>
        </p:spPr>
      </p:pic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E9394BD6-A75C-BF95-C5D5-5A0B5A5FEF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174A7B-F398-422A-9274-A7A0A77AE029}" type="datetime1">
              <a:rPr lang="fi-FI" smtClean="0"/>
              <a:pPr>
                <a:spcAft>
                  <a:spcPts val="600"/>
                </a:spcAft>
              </a:pPr>
              <a:t>22.6.2026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2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2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solidFill>
            <a:srgbClr val="002957">
              <a:alpha val="69804"/>
            </a:srgbClr>
          </a:solidFill>
        </p:spPr>
        <p:txBody>
          <a:bodyPr/>
          <a:lstStyle/>
          <a:p>
            <a:pPr marL="360045" indent="-360045">
              <a:buClr>
                <a:schemeClr val="bg1"/>
              </a:buClr>
              <a:buFont typeface="Wingdings" panose="05000000000000000000" pitchFamily="2" charset="2"/>
              <a:buChar char="à"/>
            </a:pPr>
            <a:r>
              <a:rPr lang="fi-FI" sz="1600"/>
              <a:t>Some 60 JYU-level</a:t>
            </a:r>
            <a:r>
              <a:rPr lang="fi-FI" sz="1600" dirty="0"/>
              <a:t> </a:t>
            </a:r>
            <a:r>
              <a:rPr lang="fi-FI" sz="1600"/>
              <a:t>MoU’s and exchange</a:t>
            </a:r>
            <a:r>
              <a:rPr lang="fi-FI" sz="1600" dirty="0"/>
              <a:t> </a:t>
            </a:r>
            <a:r>
              <a:rPr lang="fi-FI" sz="1600"/>
              <a:t>agreements mostly</a:t>
            </a:r>
            <a:r>
              <a:rPr lang="fi-FI" sz="1600" dirty="0"/>
              <a:t> </a:t>
            </a:r>
            <a:r>
              <a:rPr lang="fi-FI" sz="1600"/>
              <a:t>with non-EU HEIs</a:t>
            </a:r>
            <a:endParaRPr lang="fi-FI" sz="1600">
              <a:ea typeface="Lato"/>
              <a:cs typeface="Lato"/>
            </a:endParaRPr>
          </a:p>
          <a:p>
            <a:pPr marL="360045" indent="-360045">
              <a:buClr>
                <a:schemeClr val="bg1"/>
              </a:buClr>
              <a:buFont typeface="Wingdings" panose="05000000000000000000" pitchFamily="2" charset="2"/>
              <a:buChar char="à"/>
            </a:pPr>
            <a:r>
              <a:rPr lang="en-US" sz="1600"/>
              <a:t>Field-specific Erasmus exchange  agreements (IIA’s) with some 280 HEIs, including Erasmus mobility (ICM) with partner countries</a:t>
            </a:r>
            <a:endParaRPr lang="en-US" sz="1600">
              <a:ea typeface="Lato"/>
              <a:cs typeface="Lato"/>
            </a:endParaRPr>
          </a:p>
          <a:p>
            <a:pPr marL="360045" indent="-360045">
              <a:buClr>
                <a:schemeClr val="bg1"/>
              </a:buClr>
              <a:buFont typeface="Wingdings" panose="05000000000000000000" pitchFamily="2" charset="2"/>
              <a:buChar char="à"/>
            </a:pPr>
            <a:r>
              <a:rPr lang="en-US" sz="1600" dirty="0"/>
              <a:t>Participation in NORDPLUS and ISEP mobility </a:t>
            </a:r>
            <a:r>
              <a:rPr lang="en-US" sz="1600" dirty="0" err="1"/>
              <a:t>programmes</a:t>
            </a:r>
            <a:endParaRPr lang="en-US" sz="1600">
              <a:ea typeface="Lato"/>
              <a:cs typeface="Lato"/>
            </a:endParaRPr>
          </a:p>
          <a:p>
            <a:pPr marL="360045" indent="-360045">
              <a:buClr>
                <a:schemeClr val="bg1"/>
              </a:buClr>
              <a:buFont typeface="Wingdings" panose="05000000000000000000" pitchFamily="2" charset="2"/>
              <a:buChar char="à"/>
            </a:pPr>
            <a:r>
              <a:rPr lang="en-US" sz="1600"/>
              <a:t>Cotutelle agreements</a:t>
            </a:r>
            <a:endParaRPr lang="en-US" sz="1600">
              <a:ea typeface="Lato"/>
              <a:cs typeface="Lato"/>
            </a:endParaRPr>
          </a:p>
          <a:p>
            <a:pPr marL="360045" indent="-360045">
              <a:buClr>
                <a:schemeClr val="bg1"/>
              </a:buClr>
              <a:buFont typeface="Wingdings" panose="05000000000000000000" pitchFamily="2" charset="2"/>
              <a:buChar char="à"/>
            </a:pPr>
            <a:r>
              <a:rPr lang="en-US" sz="1600" dirty="0"/>
              <a:t>Two Mundus Master’s </a:t>
            </a:r>
            <a:r>
              <a:rPr lang="en-US" sz="1600" dirty="0" err="1"/>
              <a:t>programmes</a:t>
            </a:r>
            <a:r>
              <a:rPr lang="en-US" sz="1600" dirty="0"/>
              <a:t>: RADMEP and </a:t>
            </a:r>
            <a:r>
              <a:rPr lang="en-US" sz="1600" dirty="0" err="1"/>
              <a:t>NeuroData</a:t>
            </a:r>
            <a:endParaRPr lang="fi-FI" sz="1600">
              <a:ea typeface="Lato"/>
              <a:cs typeface="Lato"/>
            </a:endParaRPr>
          </a:p>
          <a:p>
            <a:pPr marL="360045" indent="-360045">
              <a:buClr>
                <a:schemeClr val="bg1"/>
              </a:buClr>
              <a:buFont typeface="Wingdings" panose="05000000000000000000" pitchFamily="2" charset="2"/>
              <a:buChar char="à"/>
            </a:pPr>
            <a:r>
              <a:rPr lang="fi-FI" sz="1600"/>
              <a:t>JYU membership in European University Network FORTHEM: institutional</a:t>
            </a:r>
            <a:r>
              <a:rPr lang="fi-FI" sz="1600" dirty="0"/>
              <a:t> </a:t>
            </a:r>
            <a:r>
              <a:rPr lang="fi-FI" sz="1600"/>
              <a:t>strategic</a:t>
            </a:r>
            <a:r>
              <a:rPr lang="fi-FI" sz="1600" dirty="0"/>
              <a:t> </a:t>
            </a:r>
            <a:r>
              <a:rPr lang="fi-FI" sz="1600"/>
              <a:t>partnership</a:t>
            </a:r>
            <a:r>
              <a:rPr lang="fi-FI" sz="1600" dirty="0"/>
              <a:t> </a:t>
            </a:r>
            <a:r>
              <a:rPr lang="fi-FI" sz="1600"/>
              <a:t>(</a:t>
            </a:r>
            <a:r>
              <a:rPr lang="fi-FI" sz="1600" dirty="0">
                <a:hlinkClick r:id="rId3"/>
              </a:rPr>
              <a:t>https://www.forthem-alliance.eu/</a:t>
            </a:r>
            <a:r>
              <a:rPr lang="fi-FI" sz="1600"/>
              <a:t>)</a:t>
            </a:r>
            <a:endParaRPr lang="fi-FI" sz="1600">
              <a:ea typeface="Lato"/>
              <a:cs typeface="Lato"/>
            </a:endParaRPr>
          </a:p>
          <a:p>
            <a:endParaRPr lang="fi-FI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6744072" y="836712"/>
            <a:ext cx="4392488" cy="864096"/>
          </a:xfrm>
        </p:spPr>
        <p:txBody>
          <a:bodyPr/>
          <a:lstStyle/>
          <a:p>
            <a:r>
              <a:rPr lang="fi-FI"/>
              <a:t>International </a:t>
            </a:r>
            <a:r>
              <a:rPr lang="fi-FI" err="1"/>
              <a:t>partnerships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E958-3B47-436D-8DD1-2D5CAB1F4512}" type="datetime1">
              <a:rPr lang="fi-FI" smtClean="0"/>
              <a:pPr/>
              <a:t>22.6.2026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5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1672EDD-A2AE-6FF1-425F-2DF922B9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sz="4000"/>
            </a:br>
            <a:endParaRPr lang="nb-NO" sz="4000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4A695A9D-DD1E-4A7A-BE55-A4B361477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1" y="73404"/>
            <a:ext cx="2343162" cy="1063418"/>
          </a:xfrm>
          <a:prstGeom prst="rect">
            <a:avLst/>
          </a:prstGeom>
        </p:spPr>
      </p:pic>
      <p:pic>
        <p:nvPicPr>
          <p:cNvPr id="15" name="Bilde 14" descr="Et bilde som inneholder kart&#10;&#10;Automatisk generert beskrivelse">
            <a:extLst>
              <a:ext uri="{FF2B5EF4-FFF2-40B4-BE49-F238E27FC236}">
                <a16:creationId xmlns:a16="http://schemas.microsoft.com/office/drawing/2014/main" id="{39D7238D-E6A3-571E-B371-24CE3A9B5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88" y="0"/>
            <a:ext cx="6254867" cy="6850531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CCDB433-6CF8-4703-805C-1A9EA6A6696F}"/>
              </a:ext>
            </a:extLst>
          </p:cNvPr>
          <p:cNvSpPr txBox="1"/>
          <p:nvPr/>
        </p:nvSpPr>
        <p:spPr>
          <a:xfrm>
            <a:off x="5446929" y="2210348"/>
            <a:ext cx="215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Universitetet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 i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Agder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32FAE1E-90CE-EC59-CDC0-6603F7F347DA}"/>
              </a:ext>
            </a:extLst>
          </p:cNvPr>
          <p:cNvSpPr txBox="1"/>
          <p:nvPr/>
        </p:nvSpPr>
        <p:spPr>
          <a:xfrm>
            <a:off x="9116541" y="1690688"/>
            <a:ext cx="22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Jyväskylän yliopisto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0EA7E49-764A-A262-3BDC-2A3273874A79}"/>
              </a:ext>
            </a:extLst>
          </p:cNvPr>
          <p:cNvSpPr txBox="1"/>
          <p:nvPr/>
        </p:nvSpPr>
        <p:spPr>
          <a:xfrm>
            <a:off x="9565019" y="2489931"/>
            <a:ext cx="191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Latvijas Universitate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1951181-7A87-3FC2-53E9-2CE681C8DFFC}"/>
              </a:ext>
            </a:extLst>
          </p:cNvPr>
          <p:cNvSpPr txBox="1"/>
          <p:nvPr/>
        </p:nvSpPr>
        <p:spPr>
          <a:xfrm>
            <a:off x="9116541" y="3587797"/>
            <a:ext cx="21128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Uniwersytet Opolski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0EAB9E7-693C-96B1-F0B0-B725BFB8C1D2}"/>
              </a:ext>
            </a:extLst>
          </p:cNvPr>
          <p:cNvSpPr txBox="1"/>
          <p:nvPr/>
        </p:nvSpPr>
        <p:spPr>
          <a:xfrm>
            <a:off x="8953226" y="4859801"/>
            <a:ext cx="232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Universitatea Lucian Blaga din Sibiu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02D48DF-8C1C-FA80-6263-BBF2A7687ECF}"/>
              </a:ext>
            </a:extLst>
          </p:cNvPr>
          <p:cNvSpPr txBox="1"/>
          <p:nvPr/>
        </p:nvSpPr>
        <p:spPr>
          <a:xfrm>
            <a:off x="5920577" y="3429000"/>
            <a:ext cx="248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Johannes Gutenberg-Universität Mainz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95F1575-C26A-5256-F9A8-40D1544D199D}"/>
              </a:ext>
            </a:extLst>
          </p:cNvPr>
          <p:cNvSpPr txBox="1"/>
          <p:nvPr/>
        </p:nvSpPr>
        <p:spPr>
          <a:xfrm>
            <a:off x="4683833" y="4464142"/>
            <a:ext cx="2480062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Université de Bourgogne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34D2295-459A-E0D6-BEE1-5F32152D2BB8}"/>
              </a:ext>
            </a:extLst>
          </p:cNvPr>
          <p:cNvSpPr txBox="1"/>
          <p:nvPr/>
        </p:nvSpPr>
        <p:spPr>
          <a:xfrm>
            <a:off x="3901001" y="5756116"/>
            <a:ext cx="230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Universitat de València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3B6834B3-573E-E410-F811-FD7A9D65FAA6}"/>
              </a:ext>
            </a:extLst>
          </p:cNvPr>
          <p:cNvSpPr txBox="1"/>
          <p:nvPr/>
        </p:nvSpPr>
        <p:spPr>
          <a:xfrm>
            <a:off x="6911546" y="5957667"/>
            <a:ext cx="2204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Università degli Studi di Palermo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B5A55FD3-02AF-5D1E-BF9F-3820ABEE07AE}"/>
              </a:ext>
            </a:extLst>
          </p:cNvPr>
          <p:cNvSpPr/>
          <p:nvPr/>
        </p:nvSpPr>
        <p:spPr>
          <a:xfrm>
            <a:off x="838200" y="1317364"/>
            <a:ext cx="3216624" cy="9854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 – </a:t>
            </a: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orakulmio 1">
            <a:extLst>
              <a:ext uri="{FF2B5EF4-FFF2-40B4-BE49-F238E27FC236}">
                <a16:creationId xmlns:a16="http://schemas.microsoft.com/office/drawing/2014/main" id="{C4B6ACA8-65FA-2D7F-09F3-F6C9B2F4EAB2}"/>
              </a:ext>
            </a:extLst>
          </p:cNvPr>
          <p:cNvSpPr/>
          <p:nvPr/>
        </p:nvSpPr>
        <p:spPr>
          <a:xfrm>
            <a:off x="838200" y="2483355"/>
            <a:ext cx="3216624" cy="1104442"/>
          </a:xfrm>
          <a:prstGeom prst="rect">
            <a:avLst/>
          </a:prstGeom>
          <a:solidFill>
            <a:srgbClr val="30B9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Continuation phase from Nov 2022 onwards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9 members </a:t>
            </a:r>
            <a:endParaRPr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" name="Suorakulmio 1">
            <a:extLst>
              <a:ext uri="{FF2B5EF4-FFF2-40B4-BE49-F238E27FC236}">
                <a16:creationId xmlns:a16="http://schemas.microsoft.com/office/drawing/2014/main" id="{8F857001-2FAF-8489-5EF1-03697AA6AA2E}"/>
              </a:ext>
            </a:extLst>
          </p:cNvPr>
          <p:cNvSpPr/>
          <p:nvPr/>
        </p:nvSpPr>
        <p:spPr>
          <a:xfrm>
            <a:off x="838200" y="3694922"/>
            <a:ext cx="3216625" cy="2061194"/>
          </a:xfrm>
          <a:prstGeom prst="rect">
            <a:avLst/>
          </a:prstGeom>
          <a:solidFill>
            <a:srgbClr val="74B2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defRPr/>
            </a:pPr>
            <a:r>
              <a:rPr lang="fi-FI" sz="1600">
                <a:solidFill>
                  <a:prstClr val="white"/>
                </a:solidFill>
                <a:latin typeface="Calibri" panose="020F0502020204030204"/>
                <a:ea typeface="Calibri"/>
                <a:cs typeface="Calibri"/>
              </a:rPr>
              <a:t>FORTHEM NEXUS application for 2027-2028:</a:t>
            </a:r>
            <a:endParaRPr lang="en-US">
              <a:solidFill>
                <a:prstClr val="white"/>
              </a:solidFill>
              <a:latin typeface="Lato"/>
              <a:ea typeface="Lato"/>
              <a:cs typeface="Lato"/>
            </a:endParaRPr>
          </a:p>
          <a:p>
            <a:pPr marL="285750" indent="-285750">
              <a:buFont typeface="Calibri"/>
              <a:buChar char="-"/>
              <a:defRPr/>
            </a:pPr>
            <a:r>
              <a:rPr lang="fi-FI" sz="160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Information of the funding to be expected in July 2026</a:t>
            </a:r>
          </a:p>
          <a:p>
            <a:pPr marL="285750" indent="-285750">
              <a:buFont typeface="Calibri"/>
              <a:buChar char="-"/>
              <a:defRPr/>
            </a:pPr>
            <a:r>
              <a:rPr lang="fi-FI" sz="160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If the funding decision in positive, JYU will be leading the two-year funding period</a:t>
            </a:r>
            <a:endParaRPr lang="fi-FI" sz="1600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590675-AF65-3EB3-8792-7D86F38A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2" y="6063211"/>
            <a:ext cx="1691952" cy="51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D92D-195A-58A0-D899-2E65C897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student</a:t>
            </a:r>
            <a:r>
              <a:rPr lang="fi-FI" dirty="0"/>
              <a:t> </a:t>
            </a:r>
            <a:r>
              <a:rPr lang="fi-FI" dirty="0" err="1"/>
              <a:t>mobilities</a:t>
            </a:r>
            <a:r>
              <a:rPr lang="fi-FI" dirty="0"/>
              <a:t> in 2023-2025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BE8C455-ADCF-4163-4DEC-4D82A248C5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1773238"/>
          <a:ext cx="10941050" cy="439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0F86-A9EA-B015-4B7E-AB0932E8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28E26-6D47-0697-408F-1FCD2295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82AA5-78FF-FE27-FC54-E3DABC76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94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F5762699-E84F-A089-048F-236EB357EC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27500"/>
          <a:stretch/>
        </p:blipFill>
        <p:spPr/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F25E737-5555-FC4C-2956-F88FDB0C8F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tIns="1620000"/>
          <a:lstStyle/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</a:rPr>
              <a:t>Pre-arrival support, orientation </a:t>
            </a:r>
            <a:r>
              <a:rPr lang="en-US" sz="1600" err="1">
                <a:solidFill>
                  <a:schemeClr val="tx1"/>
                </a:solidFill>
              </a:rPr>
              <a:t>programme</a:t>
            </a:r>
            <a:r>
              <a:rPr lang="en-US" sz="1600">
                <a:solidFill>
                  <a:schemeClr val="tx1"/>
                </a:solidFill>
              </a:rPr>
              <a:t> 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1600">
                <a:solidFill>
                  <a:schemeClr val="tx1"/>
                </a:solidFill>
              </a:rPr>
              <a:t>Peer-to-peer student tutoring service​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</a:rPr>
              <a:t>Student restaurants on campus​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>
              <a:buClrTx/>
            </a:pPr>
            <a:r>
              <a:rPr lang="en-US" sz="1600">
                <a:solidFill>
                  <a:schemeClr val="tx1"/>
                </a:solidFill>
                <a:ea typeface="Lato"/>
                <a:cs typeface="Lato"/>
              </a:rPr>
              <a:t>Libraries with workstations and meeting zones </a:t>
            </a:r>
            <a:endParaRPr lang="en-US" sz="1600">
              <a:solidFill>
                <a:schemeClr val="tx1"/>
              </a:solidFill>
            </a:endParaRPr>
          </a:p>
          <a:p>
            <a:pPr algn="l" rtl="0" fontAlgn="base">
              <a:buClrTx/>
            </a:pPr>
            <a:r>
              <a:rPr lang="en-US" sz="1600">
                <a:solidFill>
                  <a:schemeClr val="tx1"/>
                </a:solidFill>
              </a:rPr>
              <a:t>Academic English and Finnish language courses​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 algn="l" rtl="0" fontAlgn="base">
              <a:buClrTx/>
            </a:pPr>
            <a:r>
              <a:rPr lang="en-US" sz="1600">
                <a:solidFill>
                  <a:schemeClr val="tx1"/>
                </a:solidFill>
              </a:rPr>
              <a:t>University sports services​ </a:t>
            </a:r>
            <a:r>
              <a:rPr lang="en-US" sz="1600" err="1">
                <a:solidFill>
                  <a:schemeClr val="tx1"/>
                </a:solidFill>
              </a:rPr>
              <a:t>uMove</a:t>
            </a:r>
            <a:endParaRPr lang="en-US" sz="1600">
              <a:solidFill>
                <a:schemeClr val="tx1"/>
              </a:solidFill>
            </a:endParaRPr>
          </a:p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Student Life - Wellbeing Support for Students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</a:rPr>
              <a:t>Local friendship </a:t>
            </a:r>
            <a:r>
              <a:rPr lang="en-US" sz="1600" err="1">
                <a:solidFill>
                  <a:schemeClr val="tx1"/>
                </a:solidFill>
              </a:rPr>
              <a:t>programme</a:t>
            </a:r>
            <a:r>
              <a:rPr lang="en-US" sz="1600">
                <a:solidFill>
                  <a:schemeClr val="tx1"/>
                </a:solidFill>
              </a:rPr>
              <a:t> (for degree students)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</a:rPr>
              <a:t>Internationalization opportunities incl. international mobility​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</a:rPr>
              <a:t>Career support, internship voucher​ (for degree-seeking students)</a:t>
            </a:r>
            <a:endParaRPr lang="en-US" sz="1600">
              <a:solidFill>
                <a:schemeClr val="tx1"/>
              </a:solidFill>
              <a:ea typeface="Lato"/>
              <a:cs typeface="Lato"/>
            </a:endParaRPr>
          </a:p>
          <a:p>
            <a:pPr fontAlgn="base">
              <a:buClrTx/>
            </a:pPr>
            <a:r>
              <a:rPr lang="en-US" sz="1600">
                <a:solidFill>
                  <a:schemeClr val="tx1"/>
                </a:solidFill>
              </a:rPr>
              <a:t>Alumni study right (for degree-seeking students)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ea typeface="Lato"/>
              <a:cs typeface="Lato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DBFF13-37E7-E0B1-7792-0CFB3EE8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4" y="404664"/>
            <a:ext cx="4464496" cy="1080964"/>
          </a:xfrm>
        </p:spPr>
        <p:txBody>
          <a:bodyPr/>
          <a:lstStyle/>
          <a:p>
            <a:r>
              <a:rPr lang="fi-FI"/>
              <a:t>Services for </a:t>
            </a:r>
            <a:r>
              <a:rPr lang="fi-FI" err="1"/>
              <a:t>international</a:t>
            </a:r>
            <a:r>
              <a:rPr lang="fi-FI"/>
              <a:t> </a:t>
            </a:r>
            <a:r>
              <a:rPr lang="fi-FI" err="1"/>
              <a:t>students</a:t>
            </a:r>
            <a:endParaRPr lang="fi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A239D-0327-6178-F439-60D32A8E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A285B-F5FB-48E8-9E8F-9D20CFE3E443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22.6.2026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854D1-22A3-2E84-9129-2CD66622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B4CE2-FE1C-FB39-3299-CE78339B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3CE9B-BA09-6793-A67B-03F97B9F4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F56-76BC-42C6-BEE8-044306B2E1AC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CD66-7AB4-2585-361A-DB5BF904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048DF-02ED-4FA6-774F-B644EF46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28</a:t>
            </a:fld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4FDE86-7209-5E3E-0A95-B13B50F25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1628800"/>
            <a:ext cx="7200303" cy="4032448"/>
          </a:xfrm>
        </p:spPr>
        <p:txBody>
          <a:bodyPr/>
          <a:lstStyle/>
          <a:p>
            <a:r>
              <a:rPr lang="fi-FI" b="0" err="1"/>
              <a:t>Thank</a:t>
            </a:r>
            <a:r>
              <a:rPr lang="fi-FI" b="0"/>
              <a:t> </a:t>
            </a:r>
            <a:r>
              <a:rPr lang="fi-FI" b="0" err="1"/>
              <a:t>you</a:t>
            </a:r>
            <a:r>
              <a:rPr lang="fi-FI" b="0"/>
              <a:t>:</a:t>
            </a:r>
            <a:br>
              <a:rPr lang="fi-FI" b="0"/>
            </a:br>
            <a:r>
              <a:rPr lang="fi-FI" b="0"/>
              <a:t>	- for </a:t>
            </a:r>
            <a:r>
              <a:rPr lang="fi-FI" b="0" err="1"/>
              <a:t>participating</a:t>
            </a:r>
            <a:r>
              <a:rPr lang="fi-FI" b="0"/>
              <a:t> in </a:t>
            </a:r>
            <a:r>
              <a:rPr lang="fi-FI" b="0" err="1"/>
              <a:t>this</a:t>
            </a:r>
            <a:r>
              <a:rPr lang="fi-FI" b="0"/>
              <a:t> 	Staff </a:t>
            </a:r>
            <a:r>
              <a:rPr lang="fi-FI" b="0" err="1"/>
              <a:t>week</a:t>
            </a:r>
            <a:r>
              <a:rPr lang="fi-FI" b="0"/>
              <a:t>!</a:t>
            </a:r>
            <a:br>
              <a:rPr lang="fi-FI" b="0"/>
            </a:br>
            <a:r>
              <a:rPr lang="fi-FI" b="0"/>
              <a:t>	- for </a:t>
            </a:r>
            <a:r>
              <a:rPr lang="fi-FI" b="0" err="1"/>
              <a:t>working</a:t>
            </a:r>
            <a:r>
              <a:rPr lang="fi-FI" b="0"/>
              <a:t> </a:t>
            </a:r>
            <a:r>
              <a:rPr lang="fi-FI" b="0" err="1"/>
              <a:t>together</a:t>
            </a:r>
            <a:r>
              <a:rPr lang="fi-FI" b="0"/>
              <a:t> 	</a:t>
            </a:r>
            <a:r>
              <a:rPr lang="fi-FI" b="0" err="1"/>
              <a:t>with</a:t>
            </a:r>
            <a:r>
              <a:rPr lang="fi-FI" b="0"/>
              <a:t> us to </a:t>
            </a:r>
            <a:r>
              <a:rPr lang="fi-FI" b="0" err="1"/>
              <a:t>build</a:t>
            </a:r>
            <a:r>
              <a:rPr lang="fi-FI" b="0"/>
              <a:t> </a:t>
            </a:r>
            <a:r>
              <a:rPr lang="fi-FI" b="0" err="1"/>
              <a:t>bridges</a:t>
            </a:r>
            <a:r>
              <a:rPr lang="fi-FI" b="0"/>
              <a:t> 	and to </a:t>
            </a:r>
            <a:r>
              <a:rPr lang="fi-FI" b="0" err="1"/>
              <a:t>create</a:t>
            </a:r>
            <a:r>
              <a:rPr lang="fi-FI" b="0"/>
              <a:t> a </a:t>
            </a:r>
            <a:r>
              <a:rPr lang="fi-FI" b="0" err="1"/>
              <a:t>better</a:t>
            </a:r>
            <a:r>
              <a:rPr lang="fi-FI" b="0"/>
              <a:t> 	</a:t>
            </a:r>
            <a:r>
              <a:rPr lang="fi-FI" b="0" err="1"/>
              <a:t>world</a:t>
            </a:r>
            <a:r>
              <a:rPr lang="fi-FI" b="0"/>
              <a:t> for </a:t>
            </a:r>
            <a:r>
              <a:rPr lang="fi-FI" b="0" err="1"/>
              <a:t>all</a:t>
            </a:r>
            <a:r>
              <a:rPr lang="fi-FI" b="0"/>
              <a:t> of us!</a:t>
            </a:r>
          </a:p>
        </p:txBody>
      </p:sp>
    </p:spTree>
    <p:extLst>
      <p:ext uri="{BB962C8B-B14F-4D97-AF65-F5344CB8AC3E}">
        <p14:creationId xmlns:p14="http://schemas.microsoft.com/office/powerpoint/2010/main" val="143765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9ED63-9D55-315A-CD16-C99FFE42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D1C1-1BB6-4658-919B-4FC4190A8C1E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272BC-0E43-67E2-06CD-C39E3B23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4F449-6019-5C7D-BDC9-AE1062E9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29</a:t>
            </a:fld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EF81F13-265A-4F53-DA3B-76223870D780}"/>
              </a:ext>
            </a:extLst>
          </p:cNvPr>
          <p:cNvSpPr txBox="1"/>
          <p:nvPr/>
        </p:nvSpPr>
        <p:spPr>
          <a:xfrm>
            <a:off x="4843775" y="5350608"/>
            <a:ext cx="2506409" cy="800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000">
                <a:solidFill>
                  <a:schemeClr val="bg1"/>
                </a:solidFill>
                <a:ea typeface="Lato"/>
                <a:cs typeface="Lato"/>
              </a:rPr>
              <a:t>@uniofjyvaskyla</a:t>
            </a:r>
          </a:p>
          <a:p>
            <a:pPr algn="ctr">
              <a:lnSpc>
                <a:spcPct val="150000"/>
              </a:lnSpc>
            </a:pPr>
            <a:r>
              <a:rPr lang="fi-FI" sz="2000">
                <a:solidFill>
                  <a:schemeClr val="bg1"/>
                </a:solidFill>
                <a:ea typeface="Lato"/>
                <a:cs typeface="Lato"/>
              </a:rPr>
              <a:t>jyu.fi</a:t>
            </a:r>
            <a:endParaRPr lang="fi-FI">
              <a:solidFill>
                <a:schemeClr val="bg1"/>
              </a:solidFill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322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9C21-0CDC-2FBC-14E2-B379A893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Introducing</a:t>
            </a:r>
            <a:r>
              <a:rPr lang="fi-FI"/>
              <a:t> </a:t>
            </a:r>
            <a:r>
              <a:rPr lang="fi-FI" err="1"/>
              <a:t>ourselves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B1E53-C013-481D-B98A-A4CD6E25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8A82E-A06E-E3E5-C5A7-F14C6129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24056-71F5-4BDA-63C8-E4974DE6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3</a:t>
            </a:fld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3BA8EE-0B04-5248-22E2-EF5F877D8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sz="2800"/>
              <a:t>JYU team </a:t>
            </a:r>
            <a:r>
              <a:rPr lang="fi-FI" sz="2800" err="1"/>
              <a:t>organising</a:t>
            </a:r>
            <a:r>
              <a:rPr lang="fi-FI" sz="2800"/>
              <a:t> </a:t>
            </a:r>
            <a:r>
              <a:rPr lang="fi-FI" sz="2800" err="1"/>
              <a:t>the</a:t>
            </a:r>
            <a:r>
              <a:rPr lang="fi-FI" sz="2800"/>
              <a:t> </a:t>
            </a:r>
            <a:r>
              <a:rPr lang="fi-FI" sz="2800" err="1"/>
              <a:t>Staff</a:t>
            </a:r>
            <a:r>
              <a:rPr lang="fi-FI" sz="2800"/>
              <a:t> </a:t>
            </a:r>
            <a:r>
              <a:rPr lang="fi-FI" sz="2800" err="1"/>
              <a:t>week</a:t>
            </a:r>
            <a:endParaRPr lang="fi-FI" sz="2800"/>
          </a:p>
          <a:p>
            <a:pPr lvl="1"/>
            <a:endParaRPr lang="fi-FI" sz="2800"/>
          </a:p>
          <a:p>
            <a:r>
              <a:rPr lang="fi-FI" sz="2800" err="1"/>
              <a:t>We</a:t>
            </a:r>
            <a:r>
              <a:rPr lang="fi-FI" sz="2800"/>
              <a:t> </a:t>
            </a:r>
            <a:r>
              <a:rPr lang="fi-FI" sz="2800" err="1"/>
              <a:t>will</a:t>
            </a:r>
            <a:r>
              <a:rPr lang="fi-FI" sz="2800"/>
              <a:t> </a:t>
            </a:r>
            <a:r>
              <a:rPr lang="fi-FI" sz="2800" err="1"/>
              <a:t>do</a:t>
            </a:r>
            <a:r>
              <a:rPr lang="fi-FI" sz="2800"/>
              <a:t> a </a:t>
            </a:r>
            <a:r>
              <a:rPr lang="fi-FI" sz="2800" err="1"/>
              <a:t>quick</a:t>
            </a:r>
            <a:r>
              <a:rPr lang="fi-FI" sz="2800"/>
              <a:t> roll </a:t>
            </a:r>
            <a:r>
              <a:rPr lang="fi-FI" sz="2800" err="1"/>
              <a:t>call</a:t>
            </a:r>
            <a:r>
              <a:rPr lang="fi-FI" sz="2800"/>
              <a:t> of </a:t>
            </a:r>
            <a:r>
              <a:rPr lang="fi-FI" sz="2800" err="1"/>
              <a:t>the</a:t>
            </a:r>
            <a:r>
              <a:rPr lang="fi-FI" sz="2800"/>
              <a:t> </a:t>
            </a:r>
            <a:r>
              <a:rPr lang="fi-FI" sz="2800" err="1"/>
              <a:t>participants</a:t>
            </a:r>
            <a:endParaRPr lang="fi-FI" sz="2800"/>
          </a:p>
          <a:p>
            <a:pPr lvl="1"/>
            <a:r>
              <a:rPr lang="fi-FI" sz="2800" err="1"/>
              <a:t>We</a:t>
            </a:r>
            <a:r>
              <a:rPr lang="fi-FI" sz="2800"/>
              <a:t> </a:t>
            </a:r>
            <a:r>
              <a:rPr lang="fi-FI" sz="2800" err="1"/>
              <a:t>will</a:t>
            </a:r>
            <a:r>
              <a:rPr lang="fi-FI" sz="2800"/>
              <a:t> </a:t>
            </a:r>
            <a:r>
              <a:rPr lang="fi-FI" sz="2800" err="1"/>
              <a:t>have</a:t>
            </a:r>
            <a:r>
              <a:rPr lang="fi-FI" sz="2800"/>
              <a:t> </a:t>
            </a:r>
            <a:r>
              <a:rPr lang="fi-FI" sz="2800" err="1"/>
              <a:t>more</a:t>
            </a:r>
            <a:r>
              <a:rPr lang="fi-FI" sz="2800"/>
              <a:t> </a:t>
            </a:r>
            <a:r>
              <a:rPr lang="fi-FI" sz="2800" err="1"/>
              <a:t>time</a:t>
            </a:r>
            <a:r>
              <a:rPr lang="fi-FI" sz="2800"/>
              <a:t> to </a:t>
            </a:r>
            <a:r>
              <a:rPr lang="fi-FI" sz="2800" err="1"/>
              <a:t>get</a:t>
            </a:r>
            <a:r>
              <a:rPr lang="fi-FI" sz="2800"/>
              <a:t> to </a:t>
            </a:r>
            <a:r>
              <a:rPr lang="fi-FI" sz="2800" err="1"/>
              <a:t>know</a:t>
            </a:r>
            <a:r>
              <a:rPr lang="fi-FI" sz="2800"/>
              <a:t> </a:t>
            </a:r>
            <a:r>
              <a:rPr lang="fi-FI" sz="2800" err="1"/>
              <a:t>each</a:t>
            </a:r>
            <a:r>
              <a:rPr lang="fi-FI" sz="2800"/>
              <a:t> </a:t>
            </a:r>
            <a:r>
              <a:rPr lang="fi-FI" sz="2800" err="1"/>
              <a:t>other</a:t>
            </a:r>
            <a:r>
              <a:rPr lang="fi-FI" sz="2800"/>
              <a:t> </a:t>
            </a:r>
            <a:r>
              <a:rPr lang="fi-FI" sz="2800" err="1"/>
              <a:t>later</a:t>
            </a:r>
            <a:r>
              <a:rPr lang="fi-FI" sz="2800"/>
              <a:t> at Viilu </a:t>
            </a:r>
            <a:r>
              <a:rPr lang="fi-FI" sz="280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fi-FI" sz="2800" err="1">
                <a:sym typeface="Wingdings" panose="05000000000000000000" pitchFamily="2" charset="2"/>
              </a:rPr>
              <a:t>Please</a:t>
            </a:r>
            <a:r>
              <a:rPr lang="fi-FI" sz="2800">
                <a:sym typeface="Wingdings" panose="05000000000000000000" pitchFamily="2" charset="2"/>
              </a:rPr>
              <a:t> </a:t>
            </a:r>
            <a:r>
              <a:rPr lang="fi-FI" sz="2800" err="1">
                <a:sym typeface="Wingdings" panose="05000000000000000000" pitchFamily="2" charset="2"/>
              </a:rPr>
              <a:t>also</a:t>
            </a:r>
            <a:r>
              <a:rPr lang="fi-FI" sz="2800">
                <a:sym typeface="Wingdings" panose="05000000000000000000" pitchFamily="2" charset="2"/>
              </a:rPr>
              <a:t> </a:t>
            </a:r>
            <a:r>
              <a:rPr lang="fi-FI" sz="2800" err="1">
                <a:sym typeface="Wingdings" panose="05000000000000000000" pitchFamily="2" charset="2"/>
              </a:rPr>
              <a:t>feel</a:t>
            </a:r>
            <a:r>
              <a:rPr lang="fi-FI" sz="2800">
                <a:sym typeface="Wingdings" panose="05000000000000000000" pitchFamily="2" charset="2"/>
              </a:rPr>
              <a:t> </a:t>
            </a:r>
            <a:r>
              <a:rPr lang="fi-FI" sz="2800" err="1">
                <a:sym typeface="Wingdings" panose="05000000000000000000" pitchFamily="2" charset="2"/>
              </a:rPr>
              <a:t>free</a:t>
            </a:r>
            <a:r>
              <a:rPr lang="fi-FI" sz="2800">
                <a:sym typeface="Wingdings" panose="05000000000000000000" pitchFamily="2" charset="2"/>
              </a:rPr>
              <a:t> to </a:t>
            </a:r>
            <a:r>
              <a:rPr lang="fi-FI" sz="2800" err="1">
                <a:sym typeface="Wingdings" panose="05000000000000000000" pitchFamily="2" charset="2"/>
              </a:rPr>
              <a:t>introduce</a:t>
            </a:r>
            <a:r>
              <a:rPr lang="fi-FI" sz="2800">
                <a:sym typeface="Wingdings" panose="05000000000000000000" pitchFamily="2" charset="2"/>
              </a:rPr>
              <a:t> </a:t>
            </a:r>
            <a:r>
              <a:rPr lang="fi-FI" sz="2800" err="1">
                <a:sym typeface="Wingdings" panose="05000000000000000000" pitchFamily="2" charset="2"/>
              </a:rPr>
              <a:t>you</a:t>
            </a:r>
            <a:r>
              <a:rPr lang="fi-FI" sz="2800">
                <a:sym typeface="Wingdings" panose="05000000000000000000" pitchFamily="2" charset="2"/>
              </a:rPr>
              <a:t> on </a:t>
            </a:r>
            <a:r>
              <a:rPr lang="fi-FI" sz="2800" err="1">
                <a:sym typeface="Wingdings" panose="05000000000000000000" pitchFamily="2" charset="2"/>
              </a:rPr>
              <a:t>the</a:t>
            </a:r>
            <a:r>
              <a:rPr lang="fi-FI" sz="2800">
                <a:sym typeface="Wingdings" panose="05000000000000000000" pitchFamily="2" charset="2"/>
              </a:rPr>
              <a:t> WhatsApp </a:t>
            </a:r>
            <a:r>
              <a:rPr lang="fi-FI" sz="2800" err="1">
                <a:sym typeface="Wingdings" panose="05000000000000000000" pitchFamily="2" charset="2"/>
              </a:rPr>
              <a:t>group</a:t>
            </a:r>
            <a:r>
              <a:rPr lang="fi-FI" sz="2800">
                <a:sym typeface="Wingdings" panose="05000000000000000000" pitchFamily="2" charset="2"/>
              </a:rPr>
              <a:t>!</a:t>
            </a:r>
            <a:endParaRPr lang="fi-FI" sz="2800"/>
          </a:p>
        </p:txBody>
      </p:sp>
    </p:spTree>
    <p:extLst>
      <p:ext uri="{BB962C8B-B14F-4D97-AF65-F5344CB8AC3E}">
        <p14:creationId xmlns:p14="http://schemas.microsoft.com/office/powerpoint/2010/main" val="28909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B318-FF84-3743-E19E-15F4F5E8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77E41-CB18-AE12-CB2E-6D6E32CA1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91" y="1360849"/>
            <a:ext cx="5328096" cy="4392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Aida </a:t>
            </a:r>
            <a:r>
              <a:rPr lang="fi-FI" err="1"/>
              <a:t>Dama</a:t>
            </a:r>
            <a:r>
              <a:rPr lang="fi-FI"/>
              <a:t>, Albanian University, Albania</a:t>
            </a:r>
          </a:p>
          <a:p>
            <a:pPr>
              <a:lnSpc>
                <a:spcPct val="100000"/>
              </a:lnSpc>
            </a:pPr>
            <a:r>
              <a:rPr lang="fi-FI"/>
              <a:t>Anja </a:t>
            </a:r>
            <a:r>
              <a:rPr lang="fi-FI" err="1"/>
              <a:t>Cenameri</a:t>
            </a:r>
            <a:r>
              <a:rPr lang="fi-FI"/>
              <a:t>, Albanian University, Albania</a:t>
            </a:r>
          </a:p>
          <a:p>
            <a:pPr>
              <a:lnSpc>
                <a:spcPct val="100000"/>
              </a:lnSpc>
            </a:pPr>
            <a:r>
              <a:rPr lang="fi-FI" err="1"/>
              <a:t>Erda</a:t>
            </a:r>
            <a:r>
              <a:rPr lang="fi-FI"/>
              <a:t> </a:t>
            </a:r>
            <a:r>
              <a:rPr lang="fi-FI" err="1"/>
              <a:t>Qorri</a:t>
            </a:r>
            <a:r>
              <a:rPr lang="fi-FI"/>
              <a:t>, Albanian University, Albania</a:t>
            </a:r>
          </a:p>
          <a:p>
            <a:pPr>
              <a:lnSpc>
                <a:spcPct val="100000"/>
              </a:lnSpc>
            </a:pPr>
            <a:r>
              <a:rPr lang="en-US"/>
              <a:t>Glorja Demika, Albanian University, Albania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fi-FI" err="1"/>
              <a:t>Daniella</a:t>
            </a:r>
            <a:r>
              <a:rPr lang="fi-FI"/>
              <a:t> Jones, </a:t>
            </a:r>
            <a:r>
              <a:rPr lang="fi-FI" err="1"/>
              <a:t>Univesity</a:t>
            </a:r>
            <a:r>
              <a:rPr lang="fi-FI"/>
              <a:t> of </a:t>
            </a:r>
            <a:r>
              <a:rPr lang="fi-FI" err="1"/>
              <a:t>Klagenfurt</a:t>
            </a:r>
            <a:r>
              <a:rPr lang="fi-FI"/>
              <a:t>, </a:t>
            </a:r>
            <a:r>
              <a:rPr lang="fi-FI" err="1"/>
              <a:t>Austria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fi-FI" err="1"/>
              <a:t>Loïc</a:t>
            </a:r>
            <a:r>
              <a:rPr lang="fi-FI"/>
              <a:t> </a:t>
            </a:r>
            <a:r>
              <a:rPr lang="fi-FI" err="1"/>
              <a:t>Hennemont</a:t>
            </a:r>
            <a:r>
              <a:rPr lang="fi-FI"/>
              <a:t>, IHECS, </a:t>
            </a:r>
            <a:r>
              <a:rPr lang="fi-FI" err="1"/>
              <a:t>Belgium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fi-FI"/>
              <a:t>Craig </a:t>
            </a:r>
            <a:r>
              <a:rPr lang="fi-FI" err="1"/>
              <a:t>Tokuno</a:t>
            </a:r>
            <a:r>
              <a:rPr lang="fi-FI"/>
              <a:t>, </a:t>
            </a:r>
            <a:r>
              <a:rPr lang="fi-FI" err="1"/>
              <a:t>Brock</a:t>
            </a:r>
            <a:r>
              <a:rPr lang="fi-FI"/>
              <a:t> University, Canada</a:t>
            </a:r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fi-FI" err="1"/>
              <a:t>Barbora</a:t>
            </a:r>
            <a:r>
              <a:rPr lang="fi-FI"/>
              <a:t> </a:t>
            </a:r>
            <a:r>
              <a:rPr lang="fi-FI" err="1"/>
              <a:t>Strnadová</a:t>
            </a:r>
            <a:r>
              <a:rPr lang="fi-FI"/>
              <a:t>, </a:t>
            </a:r>
            <a:r>
              <a:rPr lang="fi-FI" err="1"/>
              <a:t>Masaryk</a:t>
            </a:r>
            <a:r>
              <a:rPr lang="fi-FI"/>
              <a:t> University, </a:t>
            </a:r>
            <a:r>
              <a:rPr lang="fi-FI" err="1"/>
              <a:t>Czech</a:t>
            </a:r>
            <a:r>
              <a:rPr lang="fi-FI"/>
              <a:t> </a:t>
            </a:r>
            <a:r>
              <a:rPr lang="fi-FI" err="1"/>
              <a:t>Republic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62BAE-4972-ED28-2C27-36839D30B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360849"/>
            <a:ext cx="5328098" cy="4392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Audrey Ovet, </a:t>
            </a:r>
            <a:r>
              <a:rPr lang="fi-FI" err="1"/>
              <a:t>Université</a:t>
            </a:r>
            <a:r>
              <a:rPr lang="fi-FI"/>
              <a:t> Bourgogne Europe, France</a:t>
            </a:r>
          </a:p>
          <a:p>
            <a:pPr>
              <a:lnSpc>
                <a:spcPct val="100000"/>
              </a:lnSpc>
            </a:pPr>
            <a:r>
              <a:rPr lang="fi-FI"/>
              <a:t>Bernhard </a:t>
            </a:r>
            <a:r>
              <a:rPr lang="fi-FI" err="1"/>
              <a:t>Altheim</a:t>
            </a:r>
            <a:r>
              <a:rPr lang="fi-FI"/>
              <a:t>, </a:t>
            </a:r>
            <a:r>
              <a:rPr lang="fi-FI" err="1"/>
              <a:t>Université</a:t>
            </a:r>
            <a:r>
              <a:rPr lang="fi-FI"/>
              <a:t> Bourgogne Europe, France</a:t>
            </a:r>
          </a:p>
          <a:p>
            <a:pPr>
              <a:lnSpc>
                <a:spcPct val="100000"/>
              </a:lnSpc>
            </a:pPr>
            <a:r>
              <a:rPr lang="fi-FI" err="1"/>
              <a:t>Galeane</a:t>
            </a:r>
            <a:r>
              <a:rPr lang="fi-FI"/>
              <a:t> </a:t>
            </a:r>
            <a:r>
              <a:rPr lang="fi-FI" err="1"/>
              <a:t>Chaneac</a:t>
            </a:r>
            <a:r>
              <a:rPr lang="fi-FI"/>
              <a:t>, CY Paris </a:t>
            </a:r>
            <a:r>
              <a:rPr lang="fi-FI" err="1"/>
              <a:t>Cergy</a:t>
            </a:r>
            <a:r>
              <a:rPr lang="fi-FI"/>
              <a:t> University, France</a:t>
            </a:r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fi-FI" err="1"/>
              <a:t>Kristine</a:t>
            </a:r>
            <a:r>
              <a:rPr lang="fi-FI"/>
              <a:t> </a:t>
            </a:r>
            <a:r>
              <a:rPr lang="fi-FI" err="1"/>
              <a:t>Chikhladze</a:t>
            </a:r>
            <a:r>
              <a:rPr lang="fi-FI"/>
              <a:t>, </a:t>
            </a:r>
            <a:r>
              <a:rPr lang="fi-FI" err="1"/>
              <a:t>Ivane</a:t>
            </a:r>
            <a:r>
              <a:rPr lang="fi-FI"/>
              <a:t> </a:t>
            </a:r>
            <a:r>
              <a:rPr lang="fi-FI" err="1"/>
              <a:t>Javakhishvili</a:t>
            </a:r>
            <a:r>
              <a:rPr lang="fi-FI"/>
              <a:t> Tbilisi State University, Georgia</a:t>
            </a:r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fi-FI"/>
              <a:t>Alice </a:t>
            </a:r>
            <a:r>
              <a:rPr lang="fi-FI" err="1"/>
              <a:t>Aliukwu</a:t>
            </a:r>
            <a:r>
              <a:rPr lang="fi-FI"/>
              <a:t>, Johannes Gutenberg University, Germany</a:t>
            </a:r>
          </a:p>
          <a:p>
            <a:pPr>
              <a:lnSpc>
                <a:spcPct val="100000"/>
              </a:lnSpc>
            </a:pPr>
            <a:r>
              <a:rPr lang="fi-FI"/>
              <a:t>Marc </a:t>
            </a:r>
            <a:r>
              <a:rPr lang="fi-FI" err="1"/>
              <a:t>Theis</a:t>
            </a:r>
            <a:r>
              <a:rPr lang="fi-FI"/>
              <a:t>, Johannes Gutenberg University, Germany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B5E5A-EC2B-0A46-2311-E0C7F8146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2E7CC-340A-8375-DE29-2E5460F9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28860-67A9-46C2-4F4E-0874D80E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4</a:t>
            </a:fld>
            <a:endParaRPr lang="fi-FI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ED68CD9-64F6-D503-12A6-ABFE7C1CD54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155700" cy="31432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155700">
                  <a:extLst>
                    <a:ext uri="{9D8B030D-6E8A-4147-A177-3AD203B41FA5}">
                      <a16:colId xmlns:a16="http://schemas.microsoft.com/office/drawing/2014/main" val="363154515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000" u="none" strike="noStrike">
                          <a:effectLst/>
                        </a:rPr>
                        <a:t>CY Paris </a:t>
                      </a:r>
                      <a:r>
                        <a:rPr lang="fi-FI" sz="1000" u="none" strike="noStrike" err="1">
                          <a:effectLst/>
                        </a:rPr>
                        <a:t>Cergy</a:t>
                      </a:r>
                      <a:r>
                        <a:rPr lang="fi-FI" sz="1000" u="none" strike="noStrike">
                          <a:effectLst/>
                        </a:rPr>
                        <a:t> University</a:t>
                      </a:r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7685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0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2E9749-8A9B-0176-61C3-670E9C58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B5BD7-CB24-C781-958B-4355777D8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60849"/>
            <a:ext cx="5328096" cy="4392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Rebekka </a:t>
            </a:r>
            <a:r>
              <a:rPr lang="fi-FI" err="1"/>
              <a:t>Pietschmann</a:t>
            </a:r>
            <a:r>
              <a:rPr lang="fi-FI"/>
              <a:t>, </a:t>
            </a:r>
            <a:r>
              <a:rPr lang="fi-FI" err="1"/>
              <a:t>Univesity</a:t>
            </a:r>
            <a:r>
              <a:rPr lang="fi-FI"/>
              <a:t> of Erfurt, Germany</a:t>
            </a:r>
          </a:p>
          <a:p>
            <a:pPr>
              <a:lnSpc>
                <a:spcPct val="100000"/>
              </a:lnSpc>
            </a:pPr>
            <a:r>
              <a:rPr lang="fi-FI" err="1"/>
              <a:t>Heike</a:t>
            </a:r>
            <a:r>
              <a:rPr lang="fi-FI"/>
              <a:t> </a:t>
            </a:r>
            <a:r>
              <a:rPr lang="fi-FI" err="1"/>
              <a:t>Rosenberger</a:t>
            </a:r>
            <a:r>
              <a:rPr lang="fi-FI"/>
              <a:t>, University of Erfurt, Germany</a:t>
            </a:r>
          </a:p>
          <a:p>
            <a:pPr>
              <a:lnSpc>
                <a:spcPct val="100000"/>
              </a:lnSpc>
            </a:pPr>
            <a:r>
              <a:rPr lang="fi-FI"/>
              <a:t>Madeleine </a:t>
            </a:r>
            <a:r>
              <a:rPr lang="fi-FI" err="1"/>
              <a:t>Füldner</a:t>
            </a:r>
            <a:r>
              <a:rPr lang="fi-FI"/>
              <a:t>, University of Erfurt, Germany</a:t>
            </a:r>
          </a:p>
          <a:p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Anthony Gachanja, Jomo Kenyatta University of Agriculture and Technology, Kenya</a:t>
            </a:r>
            <a:endParaRPr lang="fi-FI"/>
          </a:p>
          <a:p>
            <a:pPr>
              <a:lnSpc>
                <a:spcPct val="100000"/>
              </a:lnSpc>
            </a:pPr>
            <a:r>
              <a:rPr lang="en-US" err="1"/>
              <a:t>Gerryshom</a:t>
            </a:r>
            <a:r>
              <a:rPr lang="en-US"/>
              <a:t> </a:t>
            </a:r>
            <a:r>
              <a:rPr lang="en-US" err="1"/>
              <a:t>Munala</a:t>
            </a:r>
            <a:r>
              <a:rPr lang="en-US"/>
              <a:t>, Jomo Kenyatta University of Agriculture and Technology,  Kenya</a:t>
            </a: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James Raude, Jomo Kenyatta University of Agriculture &amp; Technology, Kenya</a:t>
            </a: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Moses </a:t>
            </a:r>
            <a:r>
              <a:rPr lang="en-US" err="1"/>
              <a:t>Mucugi</a:t>
            </a:r>
            <a:r>
              <a:rPr lang="en-US"/>
              <a:t> </a:t>
            </a:r>
            <a:r>
              <a:rPr lang="en-US" err="1"/>
              <a:t>Njire</a:t>
            </a:r>
            <a:r>
              <a:rPr lang="en-US"/>
              <a:t>, Jomo Kenyatta University of Agriculture and Technology, Kenya</a:t>
            </a:r>
            <a:endParaRPr lang="fi-FI"/>
          </a:p>
          <a:p>
            <a:pPr>
              <a:lnSpc>
                <a:spcPct val="100000"/>
              </a:lnSpc>
            </a:pPr>
            <a:r>
              <a:rPr lang="en-US" err="1"/>
              <a:t>Ngumba</a:t>
            </a:r>
            <a:r>
              <a:rPr lang="en-US"/>
              <a:t> Elijah, Jomo Kenyatta University of Agriculture and Technology, Kenya</a:t>
            </a:r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32E6E-8C7E-2508-4912-A1B5611EA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4" y="1371870"/>
            <a:ext cx="5328098" cy="4392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Justina </a:t>
            </a:r>
            <a:r>
              <a:rPr lang="en-US" err="1"/>
              <a:t>Krauledaitė</a:t>
            </a:r>
            <a:r>
              <a:rPr lang="en-US"/>
              <a:t>, Vilnius University, Lithuania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Paweł </a:t>
            </a:r>
            <a:r>
              <a:rPr lang="en-US" err="1"/>
              <a:t>Andrejczuk</a:t>
            </a:r>
            <a:r>
              <a:rPr lang="en-US"/>
              <a:t>, University of Opole, Poland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Nika Tomšič, University of Maribor, Slovenia</a:t>
            </a:r>
          </a:p>
          <a:p>
            <a:pPr>
              <a:lnSpc>
                <a:spcPct val="100000"/>
              </a:lnSpc>
            </a:pPr>
            <a:r>
              <a:rPr lang="en-US"/>
              <a:t>Peter Bernad, University of Maribor, Slovenia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Susa Van Dyk, University of the Western Cape, South Africa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Oscar Josep	</a:t>
            </a:r>
            <a:r>
              <a:rPr lang="en-US" err="1"/>
              <a:t>Tarí</a:t>
            </a:r>
            <a:r>
              <a:rPr lang="en-US"/>
              <a:t> </a:t>
            </a:r>
            <a:r>
              <a:rPr lang="en-US" err="1"/>
              <a:t>Velando</a:t>
            </a:r>
            <a:r>
              <a:rPr lang="en-US"/>
              <a:t>, University of Valencia, Spain</a:t>
            </a:r>
            <a:endParaRPr lang="fi-FI"/>
          </a:p>
          <a:p>
            <a:pPr>
              <a:lnSpc>
                <a:spcPct val="100000"/>
              </a:lnSpc>
            </a:pPr>
            <a:r>
              <a:rPr lang="en-US"/>
              <a:t>Susana Cazorla, University of Valencia, Spain</a:t>
            </a:r>
            <a:endParaRPr lang="fi-FI"/>
          </a:p>
          <a:p>
            <a:pPr marL="0" indent="0">
              <a:buNone/>
            </a:pPr>
            <a:endParaRPr lang="fi-FI"/>
          </a:p>
          <a:p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5BE21-C2F3-6D49-B4A3-54CBC8A2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94057-A194-86D4-E86C-E668F5BB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52C68-7C1C-E26B-2977-F6445545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8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7EB0-1F15-4DE8-CDFF-790CFCD7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2E5E2-7799-2A8B-DF91-F2A4FBDE1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60849"/>
            <a:ext cx="5328096" cy="4392612"/>
          </a:xfrm>
        </p:spPr>
        <p:txBody>
          <a:bodyPr/>
          <a:lstStyle/>
          <a:p>
            <a:r>
              <a:rPr lang="en-US"/>
              <a:t>Anastasiia </a:t>
            </a:r>
            <a:r>
              <a:rPr lang="en-US" err="1"/>
              <a:t>Pertrus</a:t>
            </a:r>
            <a:r>
              <a:rPr lang="en-US"/>
              <a:t>, National University Kyiv-Mohyla Academy, Ukraine</a:t>
            </a:r>
          </a:p>
          <a:p>
            <a:r>
              <a:rPr lang="en-US"/>
              <a:t>Alla </a:t>
            </a:r>
            <a:r>
              <a:rPr lang="en-US" err="1"/>
              <a:t>Nahirna</a:t>
            </a:r>
            <a:r>
              <a:rPr lang="en-US"/>
              <a:t>, National University of Kyiv Mohyla Academy, Ukraine</a:t>
            </a:r>
            <a:endParaRPr lang="fi-FI"/>
          </a:p>
          <a:p>
            <a:r>
              <a:rPr lang="en-US" err="1"/>
              <a:t>Liudmyla</a:t>
            </a:r>
            <a:r>
              <a:rPr lang="en-US"/>
              <a:t> Titova, Kharkiv National University of Radio Electronics, Ukraine</a:t>
            </a:r>
            <a:endParaRPr lang="fi-FI"/>
          </a:p>
          <a:p>
            <a:r>
              <a:rPr lang="en-US"/>
              <a:t>Mariia </a:t>
            </a:r>
            <a:r>
              <a:rPr lang="en-US" err="1"/>
              <a:t>Golovianko</a:t>
            </a:r>
            <a:r>
              <a:rPr lang="en-US"/>
              <a:t>, Kharkiv National University of Radio Electronics, Ukraine</a:t>
            </a:r>
            <a:endParaRPr lang="fi-FI"/>
          </a:p>
          <a:p>
            <a:r>
              <a:rPr lang="en-US"/>
              <a:t>Vira Kovalenko, Ivan Franko National University of Lviv, Ukraine</a:t>
            </a:r>
            <a:endParaRPr lang="fi-FI"/>
          </a:p>
          <a:p>
            <a:r>
              <a:rPr lang="en-US"/>
              <a:t>Liana </a:t>
            </a:r>
            <a:r>
              <a:rPr lang="en-US" err="1"/>
              <a:t>Moskalyk</a:t>
            </a:r>
            <a:r>
              <a:rPr lang="en-US"/>
              <a:t>, Ivan Franko National University of Lviv, Ukraine</a:t>
            </a:r>
            <a:endParaRPr lang="fi-FI"/>
          </a:p>
          <a:p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FB227-841D-BE37-C68B-33A2AE14F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8" y="1360849"/>
            <a:ext cx="5328098" cy="4392612"/>
          </a:xfrm>
        </p:spPr>
        <p:txBody>
          <a:bodyPr/>
          <a:lstStyle/>
          <a:p>
            <a:r>
              <a:rPr lang="en-US"/>
              <a:t>Emilia Villa Martínez, Universidad de Montevideo, Uruguay</a:t>
            </a:r>
            <a:endParaRPr lang="fi-FI"/>
          </a:p>
          <a:p>
            <a:r>
              <a:rPr lang="en-US"/>
              <a:t>Pilar </a:t>
            </a:r>
            <a:r>
              <a:rPr lang="en-US" err="1"/>
              <a:t>Aznarez</a:t>
            </a:r>
            <a:r>
              <a:rPr lang="en-US"/>
              <a:t>, Universidad de Montevideo, Uruguay</a:t>
            </a: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F4B73-2589-88FC-9AE4-7AD095B9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1457A-AE38-000D-AA59-78F03AD3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025A6-D84E-9925-AD4D-A9B39E19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6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24A18-B84B-810D-9E1B-7693E4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29E3-E866-4A2F-84AC-3AE1AF44FDD8}" type="datetime1">
              <a:rPr lang="fi-FI" smtClean="0"/>
              <a:t>22.6.2026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7B6E8-261B-962E-6F88-1564BA79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90E8-14CE-669E-4351-376F6E22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C26AA9-C4C0-F3B2-D814-2167CA096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Introducing </a:t>
            </a:r>
            <a:r>
              <a:rPr lang="fi-FI"/>
              <a:t>JYU Staff week of 2026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469B9AB-3EC4-A1B4-0196-B04517500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48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07DD-1E74-B08D-8637-336DFB95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Introduction to the Staff week of 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23E6F-7504-0E82-6D5D-18F00B10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16D90-92F5-F5E9-66CE-46A56BB4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34749-AA24-924F-319B-CD86FD7A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8</a:t>
            </a:fld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D65F3-A904-5ED7-C8D6-24E85B131E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/>
              <a:t>During</a:t>
            </a:r>
            <a:r>
              <a:rPr lang="fi-FI" dirty="0"/>
              <a:t> </a:t>
            </a:r>
            <a:r>
              <a:rPr lang="fi-FI"/>
              <a:t>Mon 8 – Fri 12 June – we</a:t>
            </a:r>
            <a:r>
              <a:rPr lang="fi-FI" dirty="0"/>
              <a:t> </a:t>
            </a:r>
            <a:r>
              <a:rPr lang="fi-FI"/>
              <a:t>hope</a:t>
            </a:r>
            <a:r>
              <a:rPr lang="fi-FI" dirty="0"/>
              <a:t> </a:t>
            </a:r>
            <a:r>
              <a:rPr lang="fi-FI"/>
              <a:t>you</a:t>
            </a:r>
            <a:r>
              <a:rPr lang="fi-FI" dirty="0"/>
              <a:t> </a:t>
            </a:r>
            <a:r>
              <a:rPr lang="fi-FI"/>
              <a:t>will</a:t>
            </a:r>
            <a:r>
              <a:rPr lang="fi-FI" dirty="0"/>
              <a:t> </a:t>
            </a:r>
            <a:r>
              <a:rPr lang="fi-FI"/>
              <a:t>attend</a:t>
            </a:r>
            <a:r>
              <a:rPr lang="fi-FI" dirty="0"/>
              <a:t> </a:t>
            </a:r>
            <a:r>
              <a:rPr lang="fi-FI"/>
              <a:t>all</a:t>
            </a:r>
            <a:r>
              <a:rPr lang="fi-FI" dirty="0"/>
              <a:t> </a:t>
            </a:r>
            <a:r>
              <a:rPr lang="fi-FI"/>
              <a:t>the</a:t>
            </a:r>
            <a:r>
              <a:rPr lang="fi-FI" dirty="0"/>
              <a:t> </a:t>
            </a:r>
            <a:r>
              <a:rPr lang="fi-FI"/>
              <a:t>sessions and meetings as well as you</a:t>
            </a:r>
            <a:r>
              <a:rPr lang="fi-FI" dirty="0"/>
              <a:t> </a:t>
            </a:r>
            <a:r>
              <a:rPr lang="fi-FI"/>
              <a:t>can</a:t>
            </a:r>
          </a:p>
          <a:p>
            <a:r>
              <a:rPr lang="fi-FI"/>
              <a:t>We</a:t>
            </a:r>
            <a:r>
              <a:rPr lang="fi-FI" dirty="0"/>
              <a:t> </a:t>
            </a:r>
            <a:r>
              <a:rPr lang="fi-FI"/>
              <a:t>have</a:t>
            </a:r>
            <a:r>
              <a:rPr lang="fi-FI" dirty="0"/>
              <a:t> </a:t>
            </a:r>
            <a:r>
              <a:rPr lang="fi-FI"/>
              <a:t>tried to fit in some free</a:t>
            </a:r>
            <a:r>
              <a:rPr lang="fi-FI" dirty="0"/>
              <a:t> </a:t>
            </a:r>
            <a:r>
              <a:rPr lang="fi-FI"/>
              <a:t>time into the</a:t>
            </a:r>
            <a:r>
              <a:rPr lang="fi-FI" dirty="0"/>
              <a:t> </a:t>
            </a:r>
            <a:r>
              <a:rPr lang="fi-FI"/>
              <a:t>schedule as well</a:t>
            </a:r>
          </a:p>
          <a:p>
            <a:r>
              <a:rPr lang="fi-FI"/>
              <a:t>Many</a:t>
            </a:r>
            <a:r>
              <a:rPr lang="fi-FI" dirty="0"/>
              <a:t> </a:t>
            </a:r>
            <a:r>
              <a:rPr lang="fi-FI"/>
              <a:t>interesting</a:t>
            </a:r>
            <a:r>
              <a:rPr lang="fi-FI" dirty="0"/>
              <a:t> </a:t>
            </a:r>
            <a:r>
              <a:rPr lang="fi-FI"/>
              <a:t>common</a:t>
            </a:r>
            <a:r>
              <a:rPr lang="fi-FI" dirty="0"/>
              <a:t> </a:t>
            </a:r>
            <a:r>
              <a:rPr lang="fi-FI"/>
              <a:t>sessions for all</a:t>
            </a:r>
            <a:r>
              <a:rPr lang="fi-FI" dirty="0"/>
              <a:t> </a:t>
            </a:r>
            <a:r>
              <a:rPr lang="fi-FI"/>
              <a:t>participants</a:t>
            </a:r>
          </a:p>
          <a:p>
            <a:pPr marL="541020" lvl="1" indent="-271145"/>
            <a:r>
              <a:rPr lang="fi-FI"/>
              <a:t>E.g. Finnish</a:t>
            </a:r>
            <a:r>
              <a:rPr lang="fi-FI" dirty="0"/>
              <a:t> </a:t>
            </a:r>
            <a:r>
              <a:rPr lang="fi-FI"/>
              <a:t>crash</a:t>
            </a:r>
            <a:r>
              <a:rPr lang="fi-FI" dirty="0"/>
              <a:t> </a:t>
            </a:r>
            <a:r>
              <a:rPr lang="fi-FI"/>
              <a:t>course, walking</a:t>
            </a:r>
            <a:r>
              <a:rPr lang="fi-FI" dirty="0"/>
              <a:t> </a:t>
            </a:r>
            <a:r>
              <a:rPr lang="fi-FI"/>
              <a:t>tour on JYU campus, Knowhau, Wrap-up session… </a:t>
            </a:r>
            <a:endParaRPr lang="fi-FI">
              <a:ea typeface="Lato"/>
              <a:cs typeface="Lato"/>
            </a:endParaRPr>
          </a:p>
          <a:p>
            <a:pPr marL="541020" lvl="1" indent="-271145"/>
            <a:r>
              <a:rPr lang="fi-FI"/>
              <a:t>Evening</a:t>
            </a:r>
            <a:r>
              <a:rPr lang="fi-FI" dirty="0"/>
              <a:t> </a:t>
            </a:r>
            <a:r>
              <a:rPr lang="fi-FI"/>
              <a:t>get-togethers on Mon and Wed</a:t>
            </a:r>
            <a:endParaRPr lang="fi-FI">
              <a:ea typeface="Lato"/>
              <a:cs typeface="Lato"/>
            </a:endParaRPr>
          </a:p>
          <a:p>
            <a:r>
              <a:rPr lang="fi-FI"/>
              <a:t>Three tracks (sessions on Wed and Thu):</a:t>
            </a: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var(--font-family)"/>
              </a:rPr>
              <a:t>Track 1:  </a:t>
            </a:r>
            <a:r>
              <a:rPr lang="en-US"/>
              <a:t>Managing student mobilities (coordinated by International Office)</a:t>
            </a:r>
            <a:endParaRPr lang="en-US">
              <a:solidFill>
                <a:srgbClr val="000000"/>
              </a:solidFill>
              <a:latin typeface="var(--font-family)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)"/>
              </a:rPr>
              <a:t>Track 2: </a:t>
            </a:r>
            <a:r>
              <a:rPr lang="en-US" dirty="0"/>
              <a:t>How to promote interdisciplinary and impactful research on wellbeing (coordinated by </a:t>
            </a:r>
            <a:r>
              <a:rPr lang="en-US" dirty="0" err="1"/>
              <a:t>JYU.Well</a:t>
            </a:r>
            <a:r>
              <a:rPr lang="en-US" dirty="0"/>
              <a:t>) </a:t>
            </a:r>
            <a:endParaRPr lang="en-US" dirty="0">
              <a:ea typeface="Lato"/>
              <a:cs typeface="Lato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)"/>
              </a:rPr>
              <a:t>Track 3: </a:t>
            </a:r>
            <a:r>
              <a:rPr lang="en-US" dirty="0"/>
              <a:t>Sharing and creating good practices to plan and implement international joint and double degree </a:t>
            </a:r>
            <a:r>
              <a:rPr lang="en-US" dirty="0" err="1"/>
              <a:t>programmes</a:t>
            </a:r>
            <a:r>
              <a:rPr lang="en-US" dirty="0"/>
              <a:t> in universities (coordinated by the team of Support Services for </a:t>
            </a:r>
            <a:r>
              <a:rPr lang="en-US" dirty="0" err="1"/>
              <a:t>Internationalisation</a:t>
            </a:r>
            <a:r>
              <a:rPr lang="en-US" dirty="0"/>
              <a:t>)</a:t>
            </a:r>
            <a:endParaRPr lang="en-US" dirty="0">
              <a:ea typeface="Lato"/>
              <a:cs typeface="Lato"/>
            </a:endParaRPr>
          </a:p>
          <a:p>
            <a:pPr marL="269875" lvl="1" indent="0">
              <a:buNone/>
            </a:pPr>
            <a:endParaRPr lang="fi-FI">
              <a:ea typeface="Lato"/>
              <a:cs typeface="Lato"/>
            </a:endParaRP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49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90BF0-A291-3F8C-8375-73B7B4B9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D14E1-DE24-F9FF-3BFC-C7AFE54C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Some </a:t>
            </a:r>
            <a:r>
              <a:rPr lang="fi-FI" err="1"/>
              <a:t>practical</a:t>
            </a:r>
            <a:r>
              <a:rPr lang="fi-FI"/>
              <a:t> </a:t>
            </a:r>
            <a:r>
              <a:rPr lang="fi-FI" err="1"/>
              <a:t>instructions</a:t>
            </a:r>
            <a:r>
              <a:rPr lang="fi-FI"/>
              <a:t> 1/2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2C22B-3829-DC6A-701C-4B1B0CF7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22.6.2026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6F8C3-4DE1-C46D-355E-B8BC3984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3757E-8371-5F9C-09A1-9E24A136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9</a:t>
            </a:fld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C0E0E1-4E19-6F06-6589-B034F37BA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1340768"/>
            <a:ext cx="10944225" cy="4392612"/>
          </a:xfrm>
        </p:spPr>
        <p:txBody>
          <a:bodyPr/>
          <a:lstStyle/>
          <a:p>
            <a:r>
              <a:rPr lang="fi-FI" sz="2000" b="1" err="1"/>
              <a:t>Materials</a:t>
            </a:r>
            <a:r>
              <a:rPr lang="fi-FI" sz="2000" b="1"/>
              <a:t>:</a:t>
            </a:r>
          </a:p>
          <a:p>
            <a:pPr lvl="1"/>
            <a:r>
              <a:rPr lang="fi-FI" sz="2000" err="1"/>
              <a:t>All</a:t>
            </a:r>
            <a:r>
              <a:rPr lang="fi-FI" sz="2000"/>
              <a:t> </a:t>
            </a:r>
            <a:r>
              <a:rPr lang="fi-FI" sz="2000" err="1"/>
              <a:t>materials</a:t>
            </a:r>
            <a:r>
              <a:rPr lang="fi-FI" sz="2000"/>
              <a:t> </a:t>
            </a:r>
            <a:r>
              <a:rPr lang="fi-FI" sz="2000" err="1"/>
              <a:t>presented</a:t>
            </a:r>
            <a:r>
              <a:rPr lang="fi-FI" sz="2000"/>
              <a:t> </a:t>
            </a:r>
            <a:r>
              <a:rPr lang="fi-FI" sz="2000" err="1"/>
              <a:t>during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Staff</a:t>
            </a:r>
            <a:r>
              <a:rPr lang="fi-FI" sz="2000"/>
              <a:t> </a:t>
            </a:r>
            <a:r>
              <a:rPr lang="fi-FI" sz="2000" err="1"/>
              <a:t>week</a:t>
            </a:r>
            <a:r>
              <a:rPr lang="fi-FI" sz="2000"/>
              <a:t> </a:t>
            </a:r>
            <a:r>
              <a:rPr lang="fi-FI" sz="2000" err="1"/>
              <a:t>will</a:t>
            </a:r>
            <a:r>
              <a:rPr lang="fi-FI" sz="2000"/>
              <a:t> </a:t>
            </a:r>
            <a:r>
              <a:rPr lang="fi-FI" sz="2000" err="1"/>
              <a:t>be</a:t>
            </a:r>
            <a:r>
              <a:rPr lang="fi-FI" sz="2000"/>
              <a:t> </a:t>
            </a:r>
            <a:r>
              <a:rPr lang="fi-FI" sz="2000" err="1"/>
              <a:t>stored</a:t>
            </a:r>
            <a:r>
              <a:rPr lang="fi-FI" sz="2000"/>
              <a:t> and </a:t>
            </a:r>
            <a:r>
              <a:rPr lang="fi-FI" sz="2000" err="1"/>
              <a:t>shared</a:t>
            </a:r>
            <a:r>
              <a:rPr lang="fi-FI" sz="2000"/>
              <a:t> </a:t>
            </a:r>
            <a:r>
              <a:rPr lang="fi-FI" sz="2000" err="1"/>
              <a:t>with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participants</a:t>
            </a:r>
            <a:r>
              <a:rPr lang="fi-FI" sz="2000"/>
              <a:t> </a:t>
            </a:r>
            <a:r>
              <a:rPr lang="fi-FI" sz="2000" err="1"/>
              <a:t>after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event</a:t>
            </a:r>
            <a:endParaRPr lang="fi-FI" sz="2000"/>
          </a:p>
          <a:p>
            <a:r>
              <a:rPr lang="fi-FI" sz="2000" b="1" err="1"/>
              <a:t>Certificates</a:t>
            </a:r>
            <a:r>
              <a:rPr lang="fi-FI" sz="2000" b="1"/>
              <a:t>/</a:t>
            </a:r>
            <a:r>
              <a:rPr lang="fi-FI" sz="2000" b="1" err="1"/>
              <a:t>agreements</a:t>
            </a:r>
            <a:r>
              <a:rPr lang="fi-FI" sz="2000" b="1"/>
              <a:t>:</a:t>
            </a:r>
          </a:p>
          <a:p>
            <a:pPr lvl="1"/>
            <a:r>
              <a:rPr lang="fi-FI" sz="2000"/>
              <a:t>If </a:t>
            </a:r>
            <a:r>
              <a:rPr lang="fi-FI" sz="2000" err="1"/>
              <a:t>you</a:t>
            </a:r>
            <a:r>
              <a:rPr lang="fi-FI" sz="2000"/>
              <a:t> </a:t>
            </a:r>
            <a:r>
              <a:rPr lang="fi-FI" sz="2000" err="1"/>
              <a:t>have</a:t>
            </a:r>
            <a:r>
              <a:rPr lang="fi-FI" sz="2000"/>
              <a:t> some </a:t>
            </a:r>
            <a:r>
              <a:rPr lang="fi-FI" sz="2000" err="1"/>
              <a:t>agreements</a:t>
            </a:r>
            <a:r>
              <a:rPr lang="fi-FI" sz="2000"/>
              <a:t>/</a:t>
            </a:r>
            <a:r>
              <a:rPr lang="fi-FI" sz="2000" err="1"/>
              <a:t>certificates</a:t>
            </a:r>
            <a:r>
              <a:rPr lang="fi-FI" sz="2000"/>
              <a:t> to </a:t>
            </a:r>
            <a:r>
              <a:rPr lang="fi-FI" sz="2000" err="1"/>
              <a:t>be</a:t>
            </a:r>
            <a:r>
              <a:rPr lang="fi-FI" sz="2000"/>
              <a:t> </a:t>
            </a:r>
            <a:r>
              <a:rPr lang="fi-FI" sz="2000" err="1"/>
              <a:t>signed</a:t>
            </a:r>
            <a:r>
              <a:rPr lang="fi-FI" sz="2000"/>
              <a:t> for </a:t>
            </a:r>
            <a:r>
              <a:rPr lang="fi-FI" sz="2000" err="1"/>
              <a:t>your</a:t>
            </a:r>
            <a:r>
              <a:rPr lang="fi-FI" sz="2000"/>
              <a:t> home </a:t>
            </a:r>
            <a:r>
              <a:rPr lang="fi-FI" sz="2000" err="1"/>
              <a:t>university</a:t>
            </a:r>
            <a:r>
              <a:rPr lang="fi-FI" sz="2000"/>
              <a:t>, </a:t>
            </a:r>
            <a:r>
              <a:rPr lang="fi-FI" sz="2000" err="1"/>
              <a:t>you</a:t>
            </a:r>
            <a:r>
              <a:rPr lang="fi-FI" sz="2000"/>
              <a:t> </a:t>
            </a:r>
            <a:r>
              <a:rPr lang="fi-FI" sz="2000" err="1"/>
              <a:t>can</a:t>
            </a:r>
            <a:r>
              <a:rPr lang="fi-FI" sz="2000"/>
              <a:t> </a:t>
            </a:r>
            <a:r>
              <a:rPr lang="fi-FI" sz="2000" err="1"/>
              <a:t>leave</a:t>
            </a:r>
            <a:r>
              <a:rPr lang="fi-FI" sz="2000"/>
              <a:t> </a:t>
            </a:r>
            <a:r>
              <a:rPr lang="fi-FI" sz="2000" err="1"/>
              <a:t>them</a:t>
            </a:r>
            <a:r>
              <a:rPr lang="fi-FI" sz="2000"/>
              <a:t> to Ellinoora </a:t>
            </a:r>
            <a:r>
              <a:rPr lang="fi-FI" sz="2000" err="1"/>
              <a:t>after</a:t>
            </a:r>
            <a:r>
              <a:rPr lang="fi-FI" sz="2000"/>
              <a:t> </a:t>
            </a:r>
            <a:r>
              <a:rPr lang="fi-FI" sz="2000" err="1"/>
              <a:t>this</a:t>
            </a:r>
            <a:r>
              <a:rPr lang="fi-FI" sz="2000"/>
              <a:t> session </a:t>
            </a:r>
            <a:r>
              <a:rPr lang="fi-FI" sz="2000" err="1"/>
              <a:t>or</a:t>
            </a:r>
            <a:r>
              <a:rPr lang="fi-FI" sz="2000"/>
              <a:t> </a:t>
            </a:r>
            <a:r>
              <a:rPr lang="fi-FI" sz="2000" err="1"/>
              <a:t>later</a:t>
            </a:r>
            <a:r>
              <a:rPr lang="fi-FI" sz="2000"/>
              <a:t> </a:t>
            </a:r>
            <a:r>
              <a:rPr lang="fi-FI" sz="2000" err="1"/>
              <a:t>during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week</a:t>
            </a:r>
            <a:r>
              <a:rPr lang="fi-FI" sz="2000"/>
              <a:t> &gt; </a:t>
            </a:r>
            <a:r>
              <a:rPr lang="fi-FI" sz="2000" err="1"/>
              <a:t>we</a:t>
            </a:r>
            <a:r>
              <a:rPr lang="fi-FI" sz="2000"/>
              <a:t> </a:t>
            </a:r>
            <a:r>
              <a:rPr lang="fi-FI" sz="2000" err="1"/>
              <a:t>will</a:t>
            </a:r>
            <a:r>
              <a:rPr lang="fi-FI" sz="2000"/>
              <a:t> </a:t>
            </a:r>
            <a:r>
              <a:rPr lang="fi-FI" sz="2000" err="1"/>
              <a:t>sign</a:t>
            </a:r>
            <a:r>
              <a:rPr lang="fi-FI" sz="2000"/>
              <a:t> </a:t>
            </a:r>
            <a:r>
              <a:rPr lang="fi-FI" sz="2000" err="1"/>
              <a:t>them</a:t>
            </a:r>
            <a:r>
              <a:rPr lang="fi-FI" sz="2000"/>
              <a:t> and </a:t>
            </a:r>
            <a:r>
              <a:rPr lang="fi-FI" sz="2000" err="1"/>
              <a:t>return</a:t>
            </a:r>
            <a:r>
              <a:rPr lang="fi-FI" sz="2000"/>
              <a:t> </a:t>
            </a:r>
            <a:r>
              <a:rPr lang="fi-FI" sz="2000" err="1"/>
              <a:t>them</a:t>
            </a:r>
            <a:r>
              <a:rPr lang="fi-FI" sz="2000"/>
              <a:t> to </a:t>
            </a:r>
            <a:r>
              <a:rPr lang="fi-FI" sz="2000" err="1"/>
              <a:t>you</a:t>
            </a:r>
            <a:r>
              <a:rPr lang="fi-FI" sz="2000"/>
              <a:t> on </a:t>
            </a:r>
            <a:r>
              <a:rPr lang="fi-FI" sz="2000" err="1"/>
              <a:t>Friday</a:t>
            </a:r>
            <a:endParaRPr lang="fi-FI" sz="2000"/>
          </a:p>
          <a:p>
            <a:pPr lvl="1"/>
            <a:r>
              <a:rPr lang="fi-FI" sz="2000" err="1"/>
              <a:t>We</a:t>
            </a:r>
            <a:r>
              <a:rPr lang="fi-FI" sz="2000"/>
              <a:t> </a:t>
            </a:r>
            <a:r>
              <a:rPr lang="fi-FI" sz="2000" err="1"/>
              <a:t>will</a:t>
            </a:r>
            <a:r>
              <a:rPr lang="fi-FI" sz="2000"/>
              <a:t> </a:t>
            </a:r>
            <a:r>
              <a:rPr lang="fi-FI" sz="2000" err="1"/>
              <a:t>also</a:t>
            </a:r>
            <a:r>
              <a:rPr lang="fi-FI" sz="2000"/>
              <a:t> </a:t>
            </a:r>
            <a:r>
              <a:rPr lang="fi-FI" sz="2000" err="1"/>
              <a:t>prepare</a:t>
            </a:r>
            <a:r>
              <a:rPr lang="fi-FI" sz="2000"/>
              <a:t> a </a:t>
            </a:r>
            <a:r>
              <a:rPr lang="fi-FI" sz="2000" err="1"/>
              <a:t>certificate</a:t>
            </a:r>
            <a:r>
              <a:rPr lang="fi-FI" sz="2000"/>
              <a:t> of </a:t>
            </a:r>
            <a:r>
              <a:rPr lang="fi-FI" sz="2000" err="1"/>
              <a:t>attandance</a:t>
            </a:r>
            <a:r>
              <a:rPr lang="fi-FI" sz="2000"/>
              <a:t> to </a:t>
            </a:r>
            <a:r>
              <a:rPr lang="fi-FI" sz="2000" err="1"/>
              <a:t>all</a:t>
            </a:r>
            <a:r>
              <a:rPr lang="fi-FI" sz="2000"/>
              <a:t> of </a:t>
            </a:r>
            <a:r>
              <a:rPr lang="fi-FI" sz="2000" err="1"/>
              <a:t>you</a:t>
            </a:r>
            <a:r>
              <a:rPr lang="fi-FI" sz="2000"/>
              <a:t> and </a:t>
            </a:r>
            <a:r>
              <a:rPr lang="fi-FI" sz="2000" err="1"/>
              <a:t>give</a:t>
            </a:r>
            <a:r>
              <a:rPr lang="fi-FI" sz="2000"/>
              <a:t> it to </a:t>
            </a:r>
            <a:r>
              <a:rPr lang="fi-FI" sz="2000" err="1"/>
              <a:t>you</a:t>
            </a:r>
            <a:r>
              <a:rPr lang="fi-FI" sz="2000"/>
              <a:t> on </a:t>
            </a:r>
            <a:r>
              <a:rPr lang="fi-FI" sz="2000" err="1"/>
              <a:t>Friday</a:t>
            </a: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37449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C30C2535-2DB5-48A5-B102-11C84120C3DE}" vid="{27C94211-1C93-4193-AEFE-3F7D8681FAC4}"/>
    </a:ext>
  </a:extLst>
</a:theme>
</file>

<file path=ppt/theme/theme2.xml><?xml version="1.0" encoding="utf-8"?>
<a:theme xmlns:a="http://schemas.openxmlformats.org/drawingml/2006/main" name="2_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_sample.potx" id="{DB6DEF07-9B6B-4F25-872D-C3435EEA0E00}" vid="{B66E0577-C2D6-46C0-89C4-B8FB6716E723}"/>
    </a:ext>
  </a:extLst>
</a:theme>
</file>

<file path=ppt/theme/theme3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_sample.potx" id="{DB6DEF07-9B6B-4F25-872D-C3435EEA0E00}" vid="{B66E0577-C2D6-46C0-89C4-B8FB6716E723}"/>
    </a:ext>
  </a:extLst>
</a:theme>
</file>

<file path=ppt/theme/theme4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C062F18BEAA6D4BAC3837CC486BC8C6" ma:contentTypeVersion="13" ma:contentTypeDescription="Luo uusi asiakirja." ma:contentTypeScope="" ma:versionID="75b47203346ea4d932b1858b285e97e6">
  <xsd:schema xmlns:xsd="http://www.w3.org/2001/XMLSchema" xmlns:xs="http://www.w3.org/2001/XMLSchema" xmlns:p="http://schemas.microsoft.com/office/2006/metadata/properties" xmlns:ns1="http://schemas.microsoft.com/sharepoint/v3" xmlns:ns2="12cb4f83-693f-40d4-8be3-df72847b7936" xmlns:ns3="ad297614-6b06-4559-8f50-d852bc9d35d2" targetNamespace="http://schemas.microsoft.com/office/2006/metadata/properties" ma:root="true" ma:fieldsID="9413bb84188c077c64d9dad83d8b5884" ns1:_="" ns2:_="" ns3:_="">
    <xsd:import namespace="http://schemas.microsoft.com/sharepoint/v3"/>
    <xsd:import namespace="12cb4f83-693f-40d4-8be3-df72847b7936"/>
    <xsd:import namespace="ad297614-6b06-4559-8f50-d852bc9d3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b4f83-693f-40d4-8be3-df72847b79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97614-6b06-4559-8f50-d852bc9d35d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ea6169-3765-4608-8bae-dbccf297d1be}" ma:internalName="TaxCatchAll" ma:showField="CatchAllData" ma:web="ad297614-6b06-4559-8f50-d852bc9d3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297614-6b06-4559-8f50-d852bc9d35d2" xsi:nil="true"/>
    <lcf76f155ced4ddcb4097134ff3c332f xmlns="12cb4f83-693f-40d4-8be3-df72847b7936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9D42D74-1B7F-42C3-9E74-41D45EEE2B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7689AC-F780-431E-8FC8-71FD2F34BDDB}">
  <ds:schemaRefs>
    <ds:schemaRef ds:uri="12cb4f83-693f-40d4-8be3-df72847b7936"/>
    <ds:schemaRef ds:uri="ad297614-6b06-4559-8f50-d852bc9d35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1201D4-2817-4F89-8320-7A7B035723A2}">
  <ds:schemaRefs>
    <ds:schemaRef ds:uri="12cb4f83-693f-40d4-8be3-df72847b7936"/>
    <ds:schemaRef ds:uri="ad297614-6b06-4559-8f50-d852bc9d35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2024 JYU Template</Template>
  <Application>Microsoft Office PowerPoint</Application>
  <PresentationFormat>Laajakuva</PresentationFormat>
  <Slides>29</Slides>
  <Notes>3</Notes>
  <HiddenSlides>0</HiddenSlides>
  <ScaleCrop>false</ScaleCrop>
  <HeadingPairs>
    <vt:vector size="4" baseType="variant">
      <vt:variant>
        <vt:lpstr>Teema</vt:lpstr>
      </vt:variant>
      <vt:variant>
        <vt:i4>3</vt:i4>
      </vt:variant>
      <vt:variant>
        <vt:lpstr>Dian otsikot</vt:lpstr>
      </vt:variant>
      <vt:variant>
        <vt:i4>29</vt:i4>
      </vt:variant>
    </vt:vector>
  </HeadingPairs>
  <TitlesOfParts>
    <vt:vector size="32" baseType="lpstr">
      <vt:lpstr>JYU</vt:lpstr>
      <vt:lpstr>2_JYO</vt:lpstr>
      <vt:lpstr>JYO</vt:lpstr>
      <vt:lpstr>Welcome to the Staff Week and the University of Jyväskylä!</vt:lpstr>
      <vt:lpstr>What happens today?</vt:lpstr>
      <vt:lpstr>Introducing ourselves</vt:lpstr>
      <vt:lpstr>PowerPoint-esitys</vt:lpstr>
      <vt:lpstr>PowerPoint-esitys</vt:lpstr>
      <vt:lpstr>PowerPoint-esitys</vt:lpstr>
      <vt:lpstr>Introducing JYU Staff week of 2026</vt:lpstr>
      <vt:lpstr>Introduction to the Staff week of 2026</vt:lpstr>
      <vt:lpstr>Some practical instructions 1/2</vt:lpstr>
      <vt:lpstr>Some practical instructions 2/2</vt:lpstr>
      <vt:lpstr>Introducing the University of Jyväskylä</vt:lpstr>
      <vt:lpstr>City of Jyväskylä – The best place to study  </vt:lpstr>
      <vt:lpstr>From teacher seminary to multidisciplinary university  </vt:lpstr>
      <vt:lpstr>Campuses</vt:lpstr>
      <vt:lpstr>European Cultural Heritage Label and Finlandia Prize for Architecture 2022</vt:lpstr>
      <vt:lpstr>Key figures</vt:lpstr>
      <vt:lpstr>PowerPoint-esitys</vt:lpstr>
      <vt:lpstr>Organisational structure</vt:lpstr>
      <vt:lpstr>Student and Academic Services  organisation 16.2.2026</vt:lpstr>
      <vt:lpstr>Open and ethically high-quality research with societal impact – the Strategy of JYU</vt:lpstr>
      <vt:lpstr>Internationally attractive university</vt:lpstr>
      <vt:lpstr>Strategy and the development of international education</vt:lpstr>
      <vt:lpstr>Aims for international mobility &amp; educational cooperation</vt:lpstr>
      <vt:lpstr>International partnerships</vt:lpstr>
      <vt:lpstr> </vt:lpstr>
      <vt:lpstr>JYU student mobilities in 2023-2025</vt:lpstr>
      <vt:lpstr>Services for international students</vt:lpstr>
      <vt:lpstr>Thank you:  - for participating in this  Staff week!  - for working together  with us to build bridges  and to create a better  world for all of us!</vt:lpstr>
      <vt:lpstr>PowerPoint-esitys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Syrjälä, Heli</dc:creator>
  <cp:revision>107</cp:revision>
  <dcterms:created xsi:type="dcterms:W3CDTF">2024-08-23T11:32:56Z</dcterms:created>
  <dcterms:modified xsi:type="dcterms:W3CDTF">2026-06-23T06:38:57Z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0x0101001C062F18BEAA6D4BAC3837CC486BC8C6</vt:lpwstr>
  </property>
  <property fmtid="{D5CDD505-2E9C-101B-9397-08002B2CF9AE}" pid="3" name="MediaServiceImageTags">
    <vt:lpwstr/>
  </property>
</Properties>
</file>