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75" r:id="rId6"/>
    <p:sldId id="259" r:id="rId7"/>
    <p:sldId id="260" r:id="rId8"/>
    <p:sldId id="270" r:id="rId9"/>
    <p:sldId id="276" r:id="rId10"/>
    <p:sldId id="263" r:id="rId11"/>
    <p:sldId id="271" r:id="rId12"/>
    <p:sldId id="262" r:id="rId13"/>
    <p:sldId id="264" r:id="rId14"/>
    <p:sldId id="272" r:id="rId15"/>
    <p:sldId id="265" r:id="rId16"/>
    <p:sldId id="273" r:id="rId17"/>
    <p:sldId id="283" r:id="rId18"/>
    <p:sldId id="284" r:id="rId19"/>
    <p:sldId id="285" r:id="rId20"/>
    <p:sldId id="274" r:id="rId21"/>
  </p:sldIdLst>
  <p:sldSz cx="12192000" cy="6858000"/>
  <p:notesSz cx="6669088" cy="987266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orient="horz" pos="3884">
          <p15:clr>
            <a:srgbClr val="A4A3A4"/>
          </p15:clr>
        </p15:guide>
        <p15:guide id="5" orient="horz" pos="300">
          <p15:clr>
            <a:srgbClr val="A4A3A4"/>
          </p15:clr>
        </p15:guide>
        <p15:guide id="6" orient="horz" pos="1117">
          <p15:clr>
            <a:srgbClr val="A4A3A4"/>
          </p15:clr>
        </p15:guide>
        <p15:guide id="9" pos="7287" userDrawn="1">
          <p15:clr>
            <a:srgbClr val="A4A3A4"/>
          </p15:clr>
        </p15:guide>
        <p15:guide id="10" pos="393" userDrawn="1">
          <p15:clr>
            <a:srgbClr val="A4A3A4"/>
          </p15:clr>
        </p15:guide>
        <p15:guide id="11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D7F4"/>
    <a:srgbClr val="B7EDF3"/>
    <a:srgbClr val="C6F1F6"/>
    <a:srgbClr val="F1F397"/>
    <a:srgbClr val="F7F8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orient="horz" pos="3884"/>
        <p:guide orient="horz" pos="300"/>
        <p:guide orient="horz" pos="1117"/>
        <p:guide pos="7287"/>
        <p:guide pos="39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10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963E2F-2DFA-4224-BE95-18D7C1C3FAB9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903DC06-ED91-42D2-AF44-5671EB7B17C1}">
      <dgm:prSet/>
      <dgm:spPr/>
      <dgm:t>
        <a:bodyPr/>
        <a:lstStyle/>
        <a:p>
          <a:r>
            <a:rPr lang="en-GB"/>
            <a:t>What did you learn?</a:t>
          </a:r>
          <a:endParaRPr lang="en-US"/>
        </a:p>
      </dgm:t>
    </dgm:pt>
    <dgm:pt modelId="{7808FFE1-01F5-45CB-8D76-B2D988D2CD99}" type="parTrans" cxnId="{EE6AB510-AED7-429B-9EFE-B5B121321B25}">
      <dgm:prSet/>
      <dgm:spPr/>
      <dgm:t>
        <a:bodyPr/>
        <a:lstStyle/>
        <a:p>
          <a:endParaRPr lang="en-US"/>
        </a:p>
      </dgm:t>
    </dgm:pt>
    <dgm:pt modelId="{AF1C406C-01F9-4634-9A0A-FF13E8EC67AB}" type="sibTrans" cxnId="{EE6AB510-AED7-429B-9EFE-B5B121321B25}">
      <dgm:prSet/>
      <dgm:spPr/>
      <dgm:t>
        <a:bodyPr/>
        <a:lstStyle/>
        <a:p>
          <a:endParaRPr lang="en-US"/>
        </a:p>
      </dgm:t>
    </dgm:pt>
    <dgm:pt modelId="{1D919D65-7EAF-43C0-ADCD-60C561E22603}">
      <dgm:prSet/>
      <dgm:spPr/>
      <dgm:t>
        <a:bodyPr/>
        <a:lstStyle/>
        <a:p>
          <a:r>
            <a:rPr lang="en-GB"/>
            <a:t>What do you expect from tomorrow?</a:t>
          </a:r>
          <a:endParaRPr lang="en-US"/>
        </a:p>
      </dgm:t>
    </dgm:pt>
    <dgm:pt modelId="{B259598E-5368-4F10-86AE-687C168CE26F}" type="parTrans" cxnId="{2D630A25-5162-4CB4-A9A9-8D3D31E5E592}">
      <dgm:prSet/>
      <dgm:spPr/>
      <dgm:t>
        <a:bodyPr/>
        <a:lstStyle/>
        <a:p>
          <a:endParaRPr lang="en-US"/>
        </a:p>
      </dgm:t>
    </dgm:pt>
    <dgm:pt modelId="{4C283131-B552-4D57-AD97-AAF0B0192E11}" type="sibTrans" cxnId="{2D630A25-5162-4CB4-A9A9-8D3D31E5E592}">
      <dgm:prSet/>
      <dgm:spPr/>
      <dgm:t>
        <a:bodyPr/>
        <a:lstStyle/>
        <a:p>
          <a:endParaRPr lang="en-US"/>
        </a:p>
      </dgm:t>
    </dgm:pt>
    <dgm:pt modelId="{6EB33559-6B77-44E0-B95D-A6B7470DDD41}" type="pres">
      <dgm:prSet presAssocID="{47963E2F-2DFA-4224-BE95-18D7C1C3FAB9}" presName="root" presStyleCnt="0">
        <dgm:presLayoutVars>
          <dgm:dir/>
          <dgm:resizeHandles val="exact"/>
        </dgm:presLayoutVars>
      </dgm:prSet>
      <dgm:spPr/>
    </dgm:pt>
    <dgm:pt modelId="{137B0033-1EFF-4854-98D3-64790BB5B51B}" type="pres">
      <dgm:prSet presAssocID="{9903DC06-ED91-42D2-AF44-5671EB7B17C1}" presName="compNode" presStyleCnt="0"/>
      <dgm:spPr/>
    </dgm:pt>
    <dgm:pt modelId="{028C3218-BC40-41AC-8B5B-28E0EB29897C}" type="pres">
      <dgm:prSet presAssocID="{9903DC06-ED91-42D2-AF44-5671EB7B17C1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rjat"/>
        </a:ext>
      </dgm:extLst>
    </dgm:pt>
    <dgm:pt modelId="{7987006B-3E8C-4C4F-A8E4-989B821DFC7E}" type="pres">
      <dgm:prSet presAssocID="{9903DC06-ED91-42D2-AF44-5671EB7B17C1}" presName="spaceRect" presStyleCnt="0"/>
      <dgm:spPr/>
    </dgm:pt>
    <dgm:pt modelId="{06A968D6-F97F-4C0A-ACF0-8392BB51B942}" type="pres">
      <dgm:prSet presAssocID="{9903DC06-ED91-42D2-AF44-5671EB7B17C1}" presName="textRect" presStyleLbl="revTx" presStyleIdx="0" presStyleCnt="2">
        <dgm:presLayoutVars>
          <dgm:chMax val="1"/>
          <dgm:chPref val="1"/>
        </dgm:presLayoutVars>
      </dgm:prSet>
      <dgm:spPr/>
    </dgm:pt>
    <dgm:pt modelId="{E215D101-72D5-4B8E-A20C-1430A5EDCA6F}" type="pres">
      <dgm:prSet presAssocID="{AF1C406C-01F9-4634-9A0A-FF13E8EC67AB}" presName="sibTrans" presStyleCnt="0"/>
      <dgm:spPr/>
    </dgm:pt>
    <dgm:pt modelId="{1627E75A-06A3-4135-9640-C96A81C81D84}" type="pres">
      <dgm:prSet presAssocID="{1D919D65-7EAF-43C0-ADCD-60C561E22603}" presName="compNode" presStyleCnt="0"/>
      <dgm:spPr/>
    </dgm:pt>
    <dgm:pt modelId="{492C1FDC-533D-4172-A6BD-72113861E10A}" type="pres">
      <dgm:prSet presAssocID="{1D919D65-7EAF-43C0-ADCD-60C561E22603}" presName="iconRect" presStyleLbl="node1" presStyleIdx="1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ysymykset"/>
        </a:ext>
      </dgm:extLst>
    </dgm:pt>
    <dgm:pt modelId="{5569A799-F84D-450C-A2B3-AFB0353FC6E6}" type="pres">
      <dgm:prSet presAssocID="{1D919D65-7EAF-43C0-ADCD-60C561E22603}" presName="spaceRect" presStyleCnt="0"/>
      <dgm:spPr/>
    </dgm:pt>
    <dgm:pt modelId="{F7147AB7-78F5-4800-8A28-3BDB01FF8A90}" type="pres">
      <dgm:prSet presAssocID="{1D919D65-7EAF-43C0-ADCD-60C561E22603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E6AB510-AED7-429B-9EFE-B5B121321B25}" srcId="{47963E2F-2DFA-4224-BE95-18D7C1C3FAB9}" destId="{9903DC06-ED91-42D2-AF44-5671EB7B17C1}" srcOrd="0" destOrd="0" parTransId="{7808FFE1-01F5-45CB-8D76-B2D988D2CD99}" sibTransId="{AF1C406C-01F9-4634-9A0A-FF13E8EC67AB}"/>
    <dgm:cxn modelId="{2D630A25-5162-4CB4-A9A9-8D3D31E5E592}" srcId="{47963E2F-2DFA-4224-BE95-18D7C1C3FAB9}" destId="{1D919D65-7EAF-43C0-ADCD-60C561E22603}" srcOrd="1" destOrd="0" parTransId="{B259598E-5368-4F10-86AE-687C168CE26F}" sibTransId="{4C283131-B552-4D57-AD97-AAF0B0192E11}"/>
    <dgm:cxn modelId="{A5051746-FF87-4911-B086-348DC3F830C6}" type="presOf" srcId="{47963E2F-2DFA-4224-BE95-18D7C1C3FAB9}" destId="{6EB33559-6B77-44E0-B95D-A6B7470DDD41}" srcOrd="0" destOrd="0" presId="urn:microsoft.com/office/officeart/2018/2/layout/IconLabelList"/>
    <dgm:cxn modelId="{7E4F488B-3508-4402-ADB2-0760F4D91FA8}" type="presOf" srcId="{1D919D65-7EAF-43C0-ADCD-60C561E22603}" destId="{F7147AB7-78F5-4800-8A28-3BDB01FF8A90}" srcOrd="0" destOrd="0" presId="urn:microsoft.com/office/officeart/2018/2/layout/IconLabelList"/>
    <dgm:cxn modelId="{AE4D82CF-5D20-4BF7-B125-CA6D85D30C30}" type="presOf" srcId="{9903DC06-ED91-42D2-AF44-5671EB7B17C1}" destId="{06A968D6-F97F-4C0A-ACF0-8392BB51B942}" srcOrd="0" destOrd="0" presId="urn:microsoft.com/office/officeart/2018/2/layout/IconLabelList"/>
    <dgm:cxn modelId="{4A073BEF-2521-4B26-9343-C7D05967C43C}" type="presParOf" srcId="{6EB33559-6B77-44E0-B95D-A6B7470DDD41}" destId="{137B0033-1EFF-4854-98D3-64790BB5B51B}" srcOrd="0" destOrd="0" presId="urn:microsoft.com/office/officeart/2018/2/layout/IconLabelList"/>
    <dgm:cxn modelId="{C42DB8A6-AA76-4E84-88F1-A0EB771E19EC}" type="presParOf" srcId="{137B0033-1EFF-4854-98D3-64790BB5B51B}" destId="{028C3218-BC40-41AC-8B5B-28E0EB29897C}" srcOrd="0" destOrd="0" presId="urn:microsoft.com/office/officeart/2018/2/layout/IconLabelList"/>
    <dgm:cxn modelId="{4F50DBE7-95DD-4B6B-8A44-EAE8F9305C67}" type="presParOf" srcId="{137B0033-1EFF-4854-98D3-64790BB5B51B}" destId="{7987006B-3E8C-4C4F-A8E4-989B821DFC7E}" srcOrd="1" destOrd="0" presId="urn:microsoft.com/office/officeart/2018/2/layout/IconLabelList"/>
    <dgm:cxn modelId="{AB1933C1-CB0B-483B-B29C-1AC43C68C651}" type="presParOf" srcId="{137B0033-1EFF-4854-98D3-64790BB5B51B}" destId="{06A968D6-F97F-4C0A-ACF0-8392BB51B942}" srcOrd="2" destOrd="0" presId="urn:microsoft.com/office/officeart/2018/2/layout/IconLabelList"/>
    <dgm:cxn modelId="{32DB9CD2-110F-483A-8A69-5ACCCD6A637A}" type="presParOf" srcId="{6EB33559-6B77-44E0-B95D-A6B7470DDD41}" destId="{E215D101-72D5-4B8E-A20C-1430A5EDCA6F}" srcOrd="1" destOrd="0" presId="urn:microsoft.com/office/officeart/2018/2/layout/IconLabelList"/>
    <dgm:cxn modelId="{A55852CA-F97F-4BA4-8D19-9B19E7D3D431}" type="presParOf" srcId="{6EB33559-6B77-44E0-B95D-A6B7470DDD41}" destId="{1627E75A-06A3-4135-9640-C96A81C81D84}" srcOrd="2" destOrd="0" presId="urn:microsoft.com/office/officeart/2018/2/layout/IconLabelList"/>
    <dgm:cxn modelId="{29D7219C-4232-4F1C-BFDE-2A1A1E550769}" type="presParOf" srcId="{1627E75A-06A3-4135-9640-C96A81C81D84}" destId="{492C1FDC-533D-4172-A6BD-72113861E10A}" srcOrd="0" destOrd="0" presId="urn:microsoft.com/office/officeart/2018/2/layout/IconLabelList"/>
    <dgm:cxn modelId="{5062C716-31D9-430E-B5AC-C8145C8A68A4}" type="presParOf" srcId="{1627E75A-06A3-4135-9640-C96A81C81D84}" destId="{5569A799-F84D-450C-A2B3-AFB0353FC6E6}" srcOrd="1" destOrd="0" presId="urn:microsoft.com/office/officeart/2018/2/layout/IconLabelList"/>
    <dgm:cxn modelId="{99F0E2AC-B48B-4562-A88C-12CB733240ED}" type="presParOf" srcId="{1627E75A-06A3-4135-9640-C96A81C81D84}" destId="{F7147AB7-78F5-4800-8A28-3BDB01FF8A9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C3218-BC40-41AC-8B5B-28E0EB29897C}">
      <dsp:nvSpPr>
        <dsp:cNvPr id="0" name=""/>
        <dsp:cNvSpPr/>
      </dsp:nvSpPr>
      <dsp:spPr>
        <a:xfrm>
          <a:off x="1960218" y="629189"/>
          <a:ext cx="1944000" cy="1944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A968D6-F97F-4C0A-ACF0-8392BB51B942}">
      <dsp:nvSpPr>
        <dsp:cNvPr id="0" name=""/>
        <dsp:cNvSpPr/>
      </dsp:nvSpPr>
      <dsp:spPr>
        <a:xfrm>
          <a:off x="772218" y="304342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What did you learn?</a:t>
          </a:r>
          <a:endParaRPr lang="en-US" sz="2600" kern="1200"/>
        </a:p>
      </dsp:txBody>
      <dsp:txXfrm>
        <a:off x="772218" y="3043422"/>
        <a:ext cx="4320000" cy="720000"/>
      </dsp:txXfrm>
    </dsp:sp>
    <dsp:sp modelId="{492C1FDC-533D-4172-A6BD-72113861E10A}">
      <dsp:nvSpPr>
        <dsp:cNvPr id="0" name=""/>
        <dsp:cNvSpPr/>
      </dsp:nvSpPr>
      <dsp:spPr>
        <a:xfrm>
          <a:off x="7036218" y="629189"/>
          <a:ext cx="1944000" cy="194400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47AB7-78F5-4800-8A28-3BDB01FF8A90}">
      <dsp:nvSpPr>
        <dsp:cNvPr id="0" name=""/>
        <dsp:cNvSpPr/>
      </dsp:nvSpPr>
      <dsp:spPr>
        <a:xfrm>
          <a:off x="5848218" y="304342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What do you expect from tomorrow?</a:t>
          </a:r>
          <a:endParaRPr lang="en-US" sz="2600" kern="1200"/>
        </a:p>
      </dsp:txBody>
      <dsp:txXfrm>
        <a:off x="5848218" y="3043422"/>
        <a:ext cx="432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5808B-E55E-495E-AD4D-B469E5CD22EF}" type="datetimeFigureOut">
              <a:rPr lang="fi-FI" sz="800" smtClean="0"/>
              <a:t>23.6.2026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AF4E2-CB80-489C-B09B-4F5EEF4552BF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157917560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10" userDrawn="1">
          <p15:clr>
            <a:srgbClr val="F26B43"/>
          </p15:clr>
        </p15:guide>
        <p15:guide id="2" pos="210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4BDF7DAC-3845-4961-8DB5-52D3C261C68E}" type="datetimeFigureOut">
              <a:rPr lang="fi-FI" smtClean="0"/>
              <a:pPr/>
              <a:t>23.6.2026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3" y="739775"/>
            <a:ext cx="6583362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A2CDBA3-8E53-4B38-8A28-94E4F9D9260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382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10" userDrawn="1">
          <p15:clr>
            <a:srgbClr val="F26B43"/>
          </p15:clr>
        </p15:guide>
        <p15:guide id="2" pos="2101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1BC0D62-C567-5B18-E50A-2E50EACEF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9B59EA1-27E4-73CA-65B2-1B6EA44E2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917A45B-4A78-0709-5B22-62D65AE3CF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E5D2B4C-1752-439F-8D97-FB430E361ADC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E7CA0F-C8CC-CE9B-6FEB-993BF50E9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14D4F56-76BC-42C6-BEE8-044306B2E1AC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3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3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8F800DE-BFC4-7895-8194-18EC85A33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40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5FF9A2D4-6DC1-9A08-458A-4055DDEF3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53753E-95AF-47EE-BCF8-DFFACE6AEFFF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08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54361A05-748E-6BA5-2C76-26672F402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28730A1-A494-40A4-B110-98BD117055DD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57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23.6.2026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237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23.6.2026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74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23.6.2026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798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23.6.2026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23341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23.6.2026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0202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23.6.2026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4604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72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4EA29E3-E866-4A2F-84AC-3AE1AF44FDD8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F26978-9DBF-1097-4DB0-BE724D2E4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accent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E2E0327-8C70-04CD-AE98-946AFFDF5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BF6A573-072E-10C2-4A9A-DA609EA90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3AE2EA5-062C-A107-1DFD-DB98E870F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6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33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6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23.6.2026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29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23.6.2026</a:t>
            </a:fld>
            <a:endParaRPr lang="fi-FI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82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23.6.2026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76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23.6.2026</a:t>
            </a:fld>
            <a:endParaRPr lang="fi-FI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820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23.6.2026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4272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23.6.2026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4194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23.6.2026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9466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1A75CA-FD73-4607-9866-B6701E87CABA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36912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941168"/>
            <a:ext cx="10944224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73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23.6.2026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793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23.6.2026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0612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23.6.2026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01239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23.6.2026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940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23.6.2026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650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2492895"/>
            <a:ext cx="5328096" cy="367295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476250"/>
            <a:ext cx="5328098" cy="5689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23.6.2026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956837D-EB84-F6F1-E126-966A1B8EEC8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C2A7D5-D5F6-A9EA-4E99-16C7242856EF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0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17" y="476250"/>
            <a:ext cx="5328096" cy="108054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17" y="2492896"/>
            <a:ext cx="5328096" cy="367295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5328098" cy="5689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23.6.2026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B1F781F-0CCB-968A-D71F-89201DACC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40017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CF403D-906F-B2DE-3C38-75F884291245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4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132856"/>
            <a:ext cx="3455888" cy="18002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808" y="476250"/>
            <a:ext cx="7200306" cy="5689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23.6.2026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4223792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614626-8706-9545-1C6E-555650083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89D2094-B093-17E2-C004-4320E5F45A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A11C4AB4-4B90-D188-4B03-24B95178E8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CFEF53C-B68D-9923-DEC1-18ACC7ECB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01696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225" y="2132856"/>
            <a:ext cx="3455888" cy="1800200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2225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7200306" cy="5689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23.6.2026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7968208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45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8F64595-8B5C-74D4-D734-E86D9113B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1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28C123-DF35-4273-A67D-960D94012641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F7DBC-9FA4-8A64-99DC-272028396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7655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72CA49A-F64D-4B38-8F53-9FAE13429AFB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95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2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C73EA1-C9A3-4B6E-3792-79D871541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2" cy="864097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3480-EF7D-4CEB-892B-1D1EB0F2818A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6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F90B57A-9E29-CB99-6851-A6F05CFD6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8304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EDF262-22CF-449C-AAD7-9DDB1B759EDD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5D46E308-E890-A906-8F94-5AA6AC30A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35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D6005C-FAC2-4207-9902-47E1B846638E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17087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3FC680-D15C-4221-A5F6-1BD8DB4266A5}" type="datetime1">
              <a:rPr lang="fi-FI" smtClean="0"/>
              <a:t>23.6.2026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EBA6D0-4C69-1898-7D11-48792D237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398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BB10F241-A7A8-F0C2-EEB5-E9C64FFC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455299-5344-40BA-9CE5-EB791BCBEC80}" type="datetime1">
              <a:rPr lang="fi-FI" smtClean="0"/>
              <a:t>23.6.2026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C195ED-F8E6-0076-F167-763CA71B4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3998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A8504763-0F82-BADA-39D1-A4DBB0BCF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72A66F1-8076-4ACE-889A-652FA5977FC6}" type="datetime1">
              <a:rPr lang="fi-FI" smtClean="0"/>
              <a:t>23.6.2026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576B48-7759-CE0C-3FC1-2284ECA29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458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8F39-2A27-4D03-9611-B17B70821041}" type="datetime1">
              <a:rPr lang="fi-FI" smtClean="0"/>
              <a:t>23.6.2026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631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50D69-AAF9-4D5F-A287-754680D6BA12}" type="datetime1">
              <a:rPr lang="fi-FI" smtClean="0"/>
              <a:t>23.6.2026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107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8C568D-B006-4E50-AE9F-4891A1249F7A}" type="datetime1">
              <a:rPr lang="fi-FI" smtClean="0"/>
              <a:t>23.6.2026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59A81E-C5A2-8646-3414-B785C9C7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bg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445C5A7-9EB3-87B8-D215-FF7EA0B986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682EF3D-D64D-6665-E630-993DE9AA17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FE4BFBE-F179-F473-2471-4A9F50EE97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 17">
            <a:hlinkClick r:id="rId2" tooltip="Facebook"/>
            <a:extLst>
              <a:ext uri="{FF2B5EF4-FFF2-40B4-BE49-F238E27FC236}">
                <a16:creationId xmlns:a16="http://schemas.microsoft.com/office/drawing/2014/main" id="{DAD9F2AB-4B93-B5F1-1CD6-A6F683BE5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8" name="Freeform 18">
            <a:hlinkClick r:id="rId3" tooltip="LinkedIn"/>
            <a:extLst>
              <a:ext uri="{FF2B5EF4-FFF2-40B4-BE49-F238E27FC236}">
                <a16:creationId xmlns:a16="http://schemas.microsoft.com/office/drawing/2014/main" id="{DF8D5BF9-8F4C-4F91-104A-B117F42FC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Freeform 19">
            <a:hlinkClick r:id="rId4" tooltip="YouTube"/>
            <a:extLst>
              <a:ext uri="{FF2B5EF4-FFF2-40B4-BE49-F238E27FC236}">
                <a16:creationId xmlns:a16="http://schemas.microsoft.com/office/drawing/2014/main" id="{1BE74E94-7932-C6A2-DEA4-E0E6F4A1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" name="Freeform 6">
            <a:hlinkClick r:id="rId5" tooltip="Instagram"/>
            <a:extLst>
              <a:ext uri="{FF2B5EF4-FFF2-40B4-BE49-F238E27FC236}">
                <a16:creationId xmlns:a16="http://schemas.microsoft.com/office/drawing/2014/main" id="{DE66983C-67C5-AEF5-89F1-802FB980C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21">
            <a:hlinkClick r:id="rId6" tooltip="TikTok"/>
            <a:extLst>
              <a:ext uri="{FF2B5EF4-FFF2-40B4-BE49-F238E27FC236}">
                <a16:creationId xmlns:a16="http://schemas.microsoft.com/office/drawing/2014/main" id="{7E4F9FA0-AF7C-B35A-2029-3FDEC005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39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877A6B2-239F-4611-8473-1DFB4DDB7D3E}" type="datetime1">
              <a:rPr lang="fi-FI" smtClean="0"/>
              <a:t>23.6.2026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accent1"/>
          </a:solidFill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8" name="Freeform 17">
            <a:hlinkClick r:id="rId2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3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4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5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5" name="Freeform 21">
            <a:hlinkClick r:id="rId6" tooltip="TikTok"/>
            <a:extLst>
              <a:ext uri="{FF2B5EF4-FFF2-40B4-BE49-F238E27FC236}">
                <a16:creationId xmlns:a16="http://schemas.microsoft.com/office/drawing/2014/main" id="{61261DC5-6681-30A9-1D18-CFA01291D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5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34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E38ACC-0BAA-4F19-8597-F43E2B2A0996}" type="datetime1">
              <a:rPr lang="fi-FI" smtClean="0"/>
              <a:t>23.6.2026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9AFCF6-5AED-9A88-4A13-596D3CC91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E55BEAE4-2DF0-6F52-0CF1-A065D9BAC5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93C9357D-361C-2702-AE44-56849554DC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6DCC547A-06FA-F7AE-3A90-1A093F064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4878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D064574-0A26-4DB4-90F6-A96DA193594B}" type="datetime1">
              <a:rPr lang="fi-FI" smtClean="0"/>
              <a:t>23.6.2026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9E1514-77AC-237D-55D9-DFBEE85FF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F0E36BB-BBC1-E040-DA8C-2138DB4E9E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566E919-F51F-823C-4232-8C855258E7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EBCD1A8-6EFF-EA63-1F2E-D604762C52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08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8EB299E-F3FC-B817-329F-C82605FFC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2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C8AD33F-8224-CE46-9D70-F093C9D742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1888DB0-48B4-7634-9D9F-6144FF4B7B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9BA-9F49-4668-B03D-C19CF1E513F6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10944225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21437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96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FD60106-FB3C-D14C-D884-621E06EB2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>
              <a:alpha val="20000"/>
            </a:schemeClr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710F81C-9EE8-C17D-67D0-9897BA70EA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84DDDDB-6B0A-7894-2CD4-20E02F3BD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037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411C5B-2AF1-4712-94F5-513D9C48B8CD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4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4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BE4B09F-A0C7-DC9A-9116-AACAB3641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84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9"/>
            <a:ext cx="10944225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440" y="6381329"/>
            <a:ext cx="5040560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7916B682-A471-4BEF-8515-6E2F4426B414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1329"/>
            <a:ext cx="5472113" cy="21602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i-FI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888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(c)" hidden="1"/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17123" y="6877509"/>
            <a:ext cx="17152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JYU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37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74" r:id="rId6"/>
    <p:sldLayoutId id="2147483697" r:id="rId7"/>
    <p:sldLayoutId id="2147483698" r:id="rId8"/>
    <p:sldLayoutId id="2147483663" r:id="rId9"/>
    <p:sldLayoutId id="2147483651" r:id="rId10"/>
    <p:sldLayoutId id="2147483664" r:id="rId11"/>
    <p:sldLayoutId id="2147483667" r:id="rId12"/>
    <p:sldLayoutId id="2147483652" r:id="rId13"/>
    <p:sldLayoutId id="2147483699" r:id="rId14"/>
    <p:sldLayoutId id="2147483653" r:id="rId15"/>
    <p:sldLayoutId id="2147483710" r:id="rId16"/>
    <p:sldLayoutId id="2147483668" r:id="rId17"/>
    <p:sldLayoutId id="2147483711" r:id="rId18"/>
    <p:sldLayoutId id="2147483670" r:id="rId19"/>
    <p:sldLayoutId id="2147483671" r:id="rId20"/>
    <p:sldLayoutId id="2147483702" r:id="rId21"/>
    <p:sldLayoutId id="2147483703" r:id="rId22"/>
    <p:sldLayoutId id="2147483672" r:id="rId23"/>
    <p:sldLayoutId id="2147483673" r:id="rId24"/>
    <p:sldLayoutId id="2147483704" r:id="rId25"/>
    <p:sldLayoutId id="2147483705" r:id="rId26"/>
    <p:sldLayoutId id="2147483669" r:id="rId27"/>
    <p:sldLayoutId id="2147483709" r:id="rId28"/>
    <p:sldLayoutId id="2147483690" r:id="rId29"/>
    <p:sldLayoutId id="2147483691" r:id="rId30"/>
    <p:sldLayoutId id="2147483706" r:id="rId31"/>
    <p:sldLayoutId id="2147483707" r:id="rId32"/>
    <p:sldLayoutId id="2147483692" r:id="rId33"/>
    <p:sldLayoutId id="2147483708" r:id="rId34"/>
    <p:sldLayoutId id="2147483695" r:id="rId35"/>
    <p:sldLayoutId id="2147483696" r:id="rId36"/>
    <p:sldLayoutId id="2147483700" r:id="rId37"/>
    <p:sldLayoutId id="2147483701" r:id="rId38"/>
    <p:sldLayoutId id="2147483683" r:id="rId39"/>
    <p:sldLayoutId id="2147483682" r:id="rId40"/>
    <p:sldLayoutId id="2147483685" r:id="rId41"/>
    <p:sldLayoutId id="2147483693" r:id="rId42"/>
    <p:sldLayoutId id="2147483679" r:id="rId43"/>
    <p:sldLayoutId id="2147483680" r:id="rId44"/>
    <p:sldLayoutId id="2147483681" r:id="rId45"/>
    <p:sldLayoutId id="2147483654" r:id="rId46"/>
    <p:sldLayoutId id="2147483655" r:id="rId47"/>
    <p:sldLayoutId id="2147483687" r:id="rId48"/>
    <p:sldLayoutId id="2147483689" r:id="rId49"/>
    <p:sldLayoutId id="2147483688" r:id="rId50"/>
    <p:sldLayoutId id="2147483694" r:id="rId5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287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orient="horz" pos="3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69719/imagebot-com-2012042714194724316-by-dako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yu.fi/fi/node/119163#erasmus-mundus-joint-masters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E0BC29-54EC-1234-541A-02EA9C8766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/>
              <a:t>Sharing and creating good practices to plan and implement joint and double degree programmes in </a:t>
            </a:r>
            <a:r>
              <a:rPr lang="en-US" noProof="0" dirty="0"/>
              <a:t>universities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3E725AF-1FF1-5212-98CD-DEE5631FE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5600" y="5445224"/>
            <a:ext cx="7200800" cy="576064"/>
          </a:xfrm>
        </p:spPr>
        <p:txBody>
          <a:bodyPr/>
          <a:lstStyle/>
          <a:p>
            <a:r>
              <a:rPr lang="en-US" noProof="0"/>
              <a:t>International Staff Week 8-12 June 2026</a:t>
            </a:r>
            <a:br>
              <a:rPr lang="en-US" noProof="0"/>
            </a:br>
            <a:r>
              <a:rPr lang="en-US" noProof="0"/>
              <a:t>Track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36683-79F0-DAE1-94FD-640F15BF6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D2B4C-1752-439F-8D97-FB430E361ADC}" type="datetime1">
              <a:rPr lang="en-US" noProof="0" smtClean="0"/>
              <a:t>6/23/2026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192FB-9D84-30CF-B221-1D7CB2CF3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7B4A3-6D15-E6A5-B158-B8728AF18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en-US" noProof="0" smtClean="0"/>
              <a:pPr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3518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jatuskupla: Pilvi 18">
            <a:extLst>
              <a:ext uri="{FF2B5EF4-FFF2-40B4-BE49-F238E27FC236}">
                <a16:creationId xmlns:a16="http://schemas.microsoft.com/office/drawing/2014/main" id="{3956A525-692E-7FF8-9C31-FA3F8E457D74}"/>
              </a:ext>
            </a:extLst>
          </p:cNvPr>
          <p:cNvSpPr/>
          <p:nvPr/>
        </p:nvSpPr>
        <p:spPr>
          <a:xfrm>
            <a:off x="1261904" y="706427"/>
            <a:ext cx="10561288" cy="5614417"/>
          </a:xfrm>
          <a:prstGeom prst="cloudCallout">
            <a:avLst>
              <a:gd name="adj1" fmla="val -45682"/>
              <a:gd name="adj2" fmla="val 57362"/>
            </a:avLst>
          </a:prstGeom>
          <a:solidFill>
            <a:srgbClr val="C8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3D5D887E-6A55-30F9-866F-8228AC60E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48" y="362126"/>
            <a:ext cx="10296648" cy="1080542"/>
          </a:xfrm>
        </p:spPr>
        <p:txBody>
          <a:bodyPr/>
          <a:lstStyle/>
          <a:p>
            <a:r>
              <a:rPr lang="en-GB"/>
              <a:t>Possible questions and perspectives to consider “administrative wise”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2FB834A2-71E1-5FDB-8B72-8B80C3D71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23.6.2026</a:t>
            </a:fld>
            <a:endParaRPr lang="fi-FI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984A9EB6-425D-9DA0-150E-383F5111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7E10A7EA-C299-C6D0-D27C-355F6A85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10</a:t>
            </a:fld>
            <a:endParaRPr lang="fi-FI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E0CE0E6E-E7BB-97F2-5F14-9484CB587411}"/>
              </a:ext>
            </a:extLst>
          </p:cNvPr>
          <p:cNvSpPr txBox="1"/>
          <p:nvPr/>
        </p:nvSpPr>
        <p:spPr>
          <a:xfrm>
            <a:off x="8509758" y="1065856"/>
            <a:ext cx="1800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What are the biggest possible problems or bottlenecks to consider?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E81F6900-58EC-AAC3-969A-E16A053AAFC3}"/>
              </a:ext>
            </a:extLst>
          </p:cNvPr>
          <p:cNvSpPr txBox="1"/>
          <p:nvPr/>
        </p:nvSpPr>
        <p:spPr>
          <a:xfrm>
            <a:off x="5031295" y="1174894"/>
            <a:ext cx="1656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How to choose partners for the programme/ consortia?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9953D540-C1AD-10B3-6BD1-A9DF933BB201}"/>
              </a:ext>
            </a:extLst>
          </p:cNvPr>
          <p:cNvSpPr txBox="1"/>
          <p:nvPr/>
        </p:nvSpPr>
        <p:spPr>
          <a:xfrm>
            <a:off x="1540179" y="3004867"/>
            <a:ext cx="172819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What kind of support is needed institutionally to establish a joint programme?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413E667-CD52-70D3-5E64-40A12845C374}"/>
              </a:ext>
            </a:extLst>
          </p:cNvPr>
          <p:cNvSpPr txBox="1"/>
          <p:nvPr/>
        </p:nvSpPr>
        <p:spPr>
          <a:xfrm>
            <a:off x="3447119" y="3356254"/>
            <a:ext cx="1584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Who are the potential students/ target group?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37A16785-742D-3E05-FFA8-87A6457BE2FE}"/>
              </a:ext>
            </a:extLst>
          </p:cNvPr>
          <p:cNvSpPr txBox="1"/>
          <p:nvPr/>
        </p:nvSpPr>
        <p:spPr>
          <a:xfrm>
            <a:off x="3235337" y="4772601"/>
            <a:ext cx="1656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Plans for marketing and recruitment?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0275179-6FBD-9CAF-4294-452AB93214C7}"/>
              </a:ext>
            </a:extLst>
          </p:cNvPr>
          <p:cNvSpPr txBox="1"/>
          <p:nvPr/>
        </p:nvSpPr>
        <p:spPr>
          <a:xfrm>
            <a:off x="5208770" y="4250713"/>
            <a:ext cx="16561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Questions regarding immigration, student’s living costs etc., academic culture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78021D0-8101-778B-CBAB-91A094F568B1}"/>
              </a:ext>
            </a:extLst>
          </p:cNvPr>
          <p:cNvSpPr txBox="1"/>
          <p:nvPr/>
        </p:nvSpPr>
        <p:spPr>
          <a:xfrm>
            <a:off x="10105095" y="2104038"/>
            <a:ext cx="1368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National and legal framework: how do they support?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1B37EE80-63D5-ADDA-63F9-46B6FC0306B7}"/>
              </a:ext>
            </a:extLst>
          </p:cNvPr>
          <p:cNvSpPr txBox="1"/>
          <p:nvPr/>
        </p:nvSpPr>
        <p:spPr>
          <a:xfrm>
            <a:off x="2921942" y="1452576"/>
            <a:ext cx="1865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What is the HEI’s/ programme’s incentive to establish the joint programme?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E7F28545-6D81-E29E-BD3F-D1F2A34FE18C}"/>
              </a:ext>
            </a:extLst>
          </p:cNvPr>
          <p:cNvSpPr txBox="1"/>
          <p:nvPr/>
        </p:nvSpPr>
        <p:spPr>
          <a:xfrm>
            <a:off x="6542832" y="1288779"/>
            <a:ext cx="1865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Joint or double?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7C64546-7B40-9D10-544F-50F430E2E994}"/>
              </a:ext>
            </a:extLst>
          </p:cNvPr>
          <p:cNvSpPr txBox="1"/>
          <p:nvPr/>
        </p:nvSpPr>
        <p:spPr>
          <a:xfrm>
            <a:off x="5031295" y="2857034"/>
            <a:ext cx="255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What’s the added value of the joint programme to the HEI/programme/student?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3F01D61F-194A-5284-66D2-3EFDAE7463B1}"/>
              </a:ext>
            </a:extLst>
          </p:cNvPr>
          <p:cNvSpPr txBox="1"/>
          <p:nvPr/>
        </p:nvSpPr>
        <p:spPr>
          <a:xfrm>
            <a:off x="7493410" y="3734840"/>
            <a:ext cx="15841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Support services and staff needed for the programme? Is the division of work clear?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3FD88DB0-07D7-BCBC-4E65-9FE2E20379BC}"/>
              </a:ext>
            </a:extLst>
          </p:cNvPr>
          <p:cNvSpPr txBox="1"/>
          <p:nvPr/>
        </p:nvSpPr>
        <p:spPr>
          <a:xfrm>
            <a:off x="8730584" y="2718147"/>
            <a:ext cx="1618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The economics? How is the programme financed?  Is it sustainable?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14FD49D9-C3B3-1093-149D-33265A1F4D86}"/>
              </a:ext>
            </a:extLst>
          </p:cNvPr>
          <p:cNvSpPr txBox="1"/>
          <p:nvPr/>
        </p:nvSpPr>
        <p:spPr>
          <a:xfrm>
            <a:off x="7031856" y="2010611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What is the admissions process?</a:t>
            </a:r>
          </a:p>
        </p:txBody>
      </p:sp>
    </p:spTree>
    <p:extLst>
      <p:ext uri="{BB962C8B-B14F-4D97-AF65-F5344CB8AC3E}">
        <p14:creationId xmlns:p14="http://schemas.microsoft.com/office/powerpoint/2010/main" val="361580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254151-A3CB-D436-6D90-011DFF83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</p:spPr>
        <p:txBody>
          <a:bodyPr anchor="t">
            <a:normAutofit/>
          </a:bodyPr>
          <a:lstStyle/>
          <a:p>
            <a:r>
              <a:rPr lang="en-GB"/>
              <a:t>And what about all the rest beyond the “bureaucracy”?</a:t>
            </a:r>
          </a:p>
        </p:txBody>
      </p:sp>
      <p:pic>
        <p:nvPicPr>
          <p:cNvPr id="10" name="Kuva 9" descr="Jäävuorien kärki veden alla">
            <a:extLst>
              <a:ext uri="{FF2B5EF4-FFF2-40B4-BE49-F238E27FC236}">
                <a16:creationId xmlns:a16="http://schemas.microsoft.com/office/drawing/2014/main" id="{54BEC0E5-F5CC-1A97-C415-C816C1F66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954" y="1773239"/>
            <a:ext cx="6320305" cy="4392612"/>
          </a:xfrm>
          <a:prstGeom prst="rect">
            <a:avLst/>
          </a:prstGeom>
          <a:noFill/>
        </p:spPr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C79FC58-9683-FE01-B01B-BA248DD3E4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CB2C9BA-9F49-4668-B03D-C19CF1E513F6}" type="datetime1">
              <a:rPr lang="fi-FI" smtClean="0"/>
              <a:pPr>
                <a:spcAft>
                  <a:spcPts val="600"/>
                </a:spcAft>
              </a:pPr>
              <a:t>23.6.2026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1C99776-E2B0-20AD-D685-49076F0B9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8AED5F1-673A-2BDA-2D80-000736DF1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908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n paikkamerkki 12" descr="Hehkulamppu keltaisella taustalla, johon on luonnosteltu valonsäteet ja johto">
            <a:extLst>
              <a:ext uri="{FF2B5EF4-FFF2-40B4-BE49-F238E27FC236}">
                <a16:creationId xmlns:a16="http://schemas.microsoft.com/office/drawing/2014/main" id="{DB333FC6-41FD-3AC3-B78C-13AF4148A7C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2" r="23302"/>
          <a:stretch/>
        </p:blipFill>
        <p:spPr/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80FE7D0-45C3-BFA4-7861-E26A9845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9BA-9F49-4668-B03D-C19CF1E513F6}" type="datetime1">
              <a:rPr lang="fi-FI" smtClean="0"/>
              <a:t>23.6.2026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DC88923-E403-DBB6-08A7-0CA4C613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8BF99A0-8F10-05FC-6429-9FBED542E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12</a:t>
            </a:fld>
            <a:endParaRPr lang="fi-FI"/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29996AD0-5158-A87E-41B4-76D6720A9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Session 2:</a:t>
            </a:r>
            <a:br>
              <a:rPr lang="en-GB"/>
            </a:br>
            <a:r>
              <a:rPr lang="en-GB"/>
              <a:t>Sharing</a:t>
            </a:r>
          </a:p>
        </p:txBody>
      </p:sp>
      <p:sp>
        <p:nvSpPr>
          <p:cNvPr id="10" name="Alaotsikko 9">
            <a:extLst>
              <a:ext uri="{FF2B5EF4-FFF2-40B4-BE49-F238E27FC236}">
                <a16:creationId xmlns:a16="http://schemas.microsoft.com/office/drawing/2014/main" id="{3DAC935D-F064-A81F-769D-B8D33E291B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Sharing best practices</a:t>
            </a:r>
          </a:p>
        </p:txBody>
      </p:sp>
    </p:spTree>
    <p:extLst>
      <p:ext uri="{BB962C8B-B14F-4D97-AF65-F5344CB8AC3E}">
        <p14:creationId xmlns:p14="http://schemas.microsoft.com/office/powerpoint/2010/main" val="6687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FCD1BF63-5900-DD10-52D5-808466D98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</p:spPr>
        <p:txBody>
          <a:bodyPr anchor="t">
            <a:normAutofit/>
          </a:bodyPr>
          <a:lstStyle/>
          <a:p>
            <a:r>
              <a:rPr lang="en-GB"/>
              <a:t>Presenting the group work (15 mins. each)</a:t>
            </a:r>
          </a:p>
        </p:txBody>
      </p:sp>
      <p:pic>
        <p:nvPicPr>
          <p:cNvPr id="12" name="Sisällön paikkamerkki 11">
            <a:extLst>
              <a:ext uri="{FF2B5EF4-FFF2-40B4-BE49-F238E27FC236}">
                <a16:creationId xmlns:a16="http://schemas.microsoft.com/office/drawing/2014/main" id="{C0AA5490-AF77-437A-7FC2-C9511DB83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93320" y="1773239"/>
            <a:ext cx="4348685" cy="4392612"/>
          </a:xfrm>
          <a:noFill/>
        </p:spPr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DAFAFAE-F517-BA22-2BA5-DD8A510CE8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53753E-95AF-47EE-BCF8-DFFACE6AEFFF}" type="datetime1">
              <a:rPr lang="fi-FI" smtClean="0"/>
              <a:pPr>
                <a:spcAft>
                  <a:spcPts val="600"/>
                </a:spcAft>
              </a:pPr>
              <a:t>23.6.2026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43D8728-9396-14C0-45E0-F787CA1BA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3B9CBEC-BBDC-9C79-6702-114CA80AC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13</a:t>
            </a:fld>
            <a:endParaRPr lang="fi-FI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D6C869CC-D0BA-7672-9B9D-9176831198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 anchor="t">
            <a:normAutofit/>
          </a:bodyPr>
          <a:lstStyle/>
          <a:p>
            <a:r>
              <a:rPr lang="en-GB"/>
              <a:t>What kind of elements form a solid basis for planning an international joint/double degree?</a:t>
            </a:r>
          </a:p>
        </p:txBody>
      </p:sp>
    </p:spTree>
    <p:extLst>
      <p:ext uri="{BB962C8B-B14F-4D97-AF65-F5344CB8AC3E}">
        <p14:creationId xmlns:p14="http://schemas.microsoft.com/office/powerpoint/2010/main" val="21701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AF90CC7E-E562-DEEF-D3CE-BF3A8E92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74" y="443593"/>
            <a:ext cx="10296648" cy="1080542"/>
          </a:xfrm>
        </p:spPr>
        <p:txBody>
          <a:bodyPr/>
          <a:lstStyle/>
          <a:p>
            <a:r>
              <a:rPr lang="en-GB"/>
              <a:t>Group 1</a:t>
            </a:r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9C6DCAC3-F362-C157-68DE-A65BE82009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7034" y="976112"/>
            <a:ext cx="6541036" cy="4905776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57D92FB-5004-0566-1248-D5813A0F2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FD4E36E-F5F4-05B7-B77C-399BE2828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17220FB-1B2F-5AD2-EDB7-10DF4E06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341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13DA5-8398-E09F-7695-A164AE4A7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44CC8749-C2E6-B185-E4E1-B11221FE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31" y="474931"/>
            <a:ext cx="10296648" cy="1080542"/>
          </a:xfrm>
        </p:spPr>
        <p:txBody>
          <a:bodyPr/>
          <a:lstStyle/>
          <a:p>
            <a:r>
              <a:rPr lang="en-GB"/>
              <a:t>Group 2</a:t>
            </a:r>
          </a:p>
        </p:txBody>
      </p:sp>
      <p:pic>
        <p:nvPicPr>
          <p:cNvPr id="3" name="Sisällön paikkamerkki 2">
            <a:extLst>
              <a:ext uri="{FF2B5EF4-FFF2-40B4-BE49-F238E27FC236}">
                <a16:creationId xmlns:a16="http://schemas.microsoft.com/office/drawing/2014/main" id="{9D53750C-FAC5-68B8-F0CA-57ED0722A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2710" y="1240237"/>
            <a:ext cx="6122418" cy="4591813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877609A-65C3-6486-E373-4B1277BAB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7F9FBF8-59D6-429F-0CF8-48980DA88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59A45F8-48EC-2D3B-E540-E5AE9085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15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611FCFA-8B1E-23A4-BE1E-0230B25CD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1122" y="1240238"/>
            <a:ext cx="6122420" cy="459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6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3FA6D-60E3-67B0-623F-44BF9B030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9C6CB78B-9218-9242-D9F7-04C9E81DA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431" y="476997"/>
            <a:ext cx="10296648" cy="1080542"/>
          </a:xfrm>
        </p:spPr>
        <p:txBody>
          <a:bodyPr/>
          <a:lstStyle/>
          <a:p>
            <a:r>
              <a:rPr lang="en-GB"/>
              <a:t>Group 3</a:t>
            </a:r>
          </a:p>
        </p:txBody>
      </p:sp>
      <p:pic>
        <p:nvPicPr>
          <p:cNvPr id="3" name="Sisällön paikkamerkki 2">
            <a:extLst>
              <a:ext uri="{FF2B5EF4-FFF2-40B4-BE49-F238E27FC236}">
                <a16:creationId xmlns:a16="http://schemas.microsoft.com/office/drawing/2014/main" id="{8EB316AF-5813-D5BD-10A4-A7BAF38B3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3670" y="1034422"/>
            <a:ext cx="6357635" cy="4768225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894A77-4069-3F39-8D44-9A75CCE57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23.6.2026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EB0C32E-2C1F-92AF-31B1-35D45ACC3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575FC6-9598-F641-E00B-01AF2B0F2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91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549CA656-3D6E-A447-040E-63FA6F10B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</p:spPr>
        <p:txBody>
          <a:bodyPr anchor="t">
            <a:normAutofit/>
          </a:bodyPr>
          <a:lstStyle/>
          <a:p>
            <a:r>
              <a:rPr lang="en-GB"/>
              <a:t>Discussion and closing the day 1 of the track 3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089393E-6360-BF8F-97DF-6F3F25CB0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739B3E-E336-46B9-A585-F7572893B654}" type="datetime1">
              <a:rPr lang="fi-FI" smtClean="0"/>
              <a:pPr>
                <a:spcAft>
                  <a:spcPts val="600"/>
                </a:spcAft>
              </a:pPr>
              <a:t>23.6.2026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C4C3FCE-CFA1-9884-DB27-6CAB3257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80C478-E2D6-4242-6620-BD3DA188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17</a:t>
            </a:fld>
            <a:endParaRPr lang="fi-FI"/>
          </a:p>
        </p:txBody>
      </p:sp>
      <p:graphicFrame>
        <p:nvGraphicFramePr>
          <p:cNvPr id="13" name="Tekstin paikkamerkki 10">
            <a:extLst>
              <a:ext uri="{FF2B5EF4-FFF2-40B4-BE49-F238E27FC236}">
                <a16:creationId xmlns:a16="http://schemas.microsoft.com/office/drawing/2014/main" id="{151F715D-E8FE-1A1E-2DA4-30657A83EF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259312"/>
              </p:ext>
            </p:extLst>
          </p:nvPr>
        </p:nvGraphicFramePr>
        <p:xfrm>
          <a:off x="623889" y="1773239"/>
          <a:ext cx="10940436" cy="439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26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EAA4E331-9D44-6597-643F-E990F4535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GB"/>
              <a:t>Welcome to the track 3!</a:t>
            </a:r>
          </a:p>
        </p:txBody>
      </p:sp>
      <p:sp>
        <p:nvSpPr>
          <p:cNvPr id="16" name="Sisällön paikkamerkki 15">
            <a:extLst>
              <a:ext uri="{FF2B5EF4-FFF2-40B4-BE49-F238E27FC236}">
                <a16:creationId xmlns:a16="http://schemas.microsoft.com/office/drawing/2014/main" id="{23724D68-74F7-8F11-CC79-2D60B91D8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232694"/>
            <a:ext cx="5328096" cy="5259546"/>
          </a:xfrm>
        </p:spPr>
        <p:txBody>
          <a:bodyPr/>
          <a:lstStyle/>
          <a:p>
            <a:r>
              <a:rPr lang="en-GB"/>
              <a:t>Track hosts from the JYU’s Student and Academic Services </a:t>
            </a:r>
          </a:p>
          <a:p>
            <a:pPr lvl="1"/>
            <a:r>
              <a:rPr lang="en-GB"/>
              <a:t>Riikka Vanhanen</a:t>
            </a:r>
          </a:p>
          <a:p>
            <a:pPr lvl="2"/>
            <a:r>
              <a:rPr lang="en-GB"/>
              <a:t>Project Manager, Structural Development of International Degree Programmes and Team Leader, Support Services for Internationalisation</a:t>
            </a:r>
          </a:p>
          <a:p>
            <a:pPr lvl="1"/>
            <a:r>
              <a:rPr lang="en-GB"/>
              <a:t>Elisa Heimovaara</a:t>
            </a:r>
          </a:p>
          <a:p>
            <a:pPr lvl="2"/>
            <a:r>
              <a:rPr lang="en-GB"/>
              <a:t>International Coordinator, Faculty of Education and Psychology</a:t>
            </a:r>
          </a:p>
          <a:p>
            <a:pPr lvl="1"/>
            <a:r>
              <a:rPr lang="en-GB"/>
              <a:t>Emilia Ahvenjärvi</a:t>
            </a:r>
          </a:p>
          <a:p>
            <a:pPr lvl="2"/>
            <a:r>
              <a:rPr lang="en-GB"/>
              <a:t>Head of Student and Academic Affairs, Faculty of Sport and Health Sciences</a:t>
            </a:r>
          </a:p>
          <a:p>
            <a:r>
              <a:rPr lang="en-GB"/>
              <a:t>The hosts’ role is to facilitate the joint learning process</a:t>
            </a:r>
          </a:p>
          <a:p>
            <a:pPr lvl="1"/>
            <a:r>
              <a:rPr lang="en-GB"/>
              <a:t>The content is created together!</a:t>
            </a:r>
          </a:p>
          <a:p>
            <a:endParaRPr lang="en-GB"/>
          </a:p>
        </p:txBody>
      </p:sp>
      <p:pic>
        <p:nvPicPr>
          <p:cNvPr id="5" name="Kuvan paikkamerkki 4" descr="JYU_kampus_0525_full-142">
            <a:extLst>
              <a:ext uri="{FF2B5EF4-FFF2-40B4-BE49-F238E27FC236}">
                <a16:creationId xmlns:a16="http://schemas.microsoft.com/office/drawing/2014/main" id="{A3F5EA4F-99F1-480C-8764-A77D0921396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5592" r="25592"/>
          <a:stretch/>
        </p:blipFill>
        <p:spPr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rgbClr val="EFF0F0"/>
          </a:solidFill>
        </p:spPr>
      </p:pic>
      <p:sp>
        <p:nvSpPr>
          <p:cNvPr id="17" name="Tekstin paikkamerkki 16">
            <a:extLst>
              <a:ext uri="{FF2B5EF4-FFF2-40B4-BE49-F238E27FC236}">
                <a16:creationId xmlns:a16="http://schemas.microsoft.com/office/drawing/2014/main" id="{ABA26211-1F7C-F146-0BF9-945B2AEDF8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28C0B91-0D06-946B-E4BD-C54A892084B7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4EA29E3-E866-4A2F-84AC-3AE1AF44FDD8}" type="datetime1">
              <a:rPr lang="fi-FI" smtClean="0"/>
              <a:pPr>
                <a:spcAft>
                  <a:spcPts val="600"/>
                </a:spcAft>
              </a:pPr>
              <a:t>23.6.2026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9D823EB-3F6D-A448-6F2F-3B3A0BC88AE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60185D2-0501-BFF1-2316-E18A30580FD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66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3AB5A-CB0C-E14A-4F0D-CA9365393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A0B1473-9FFA-20F1-611A-93BD96C72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414006"/>
            <a:ext cx="5328096" cy="575642"/>
          </a:xfrm>
        </p:spPr>
        <p:txBody>
          <a:bodyPr/>
          <a:lstStyle/>
          <a:p>
            <a:r>
              <a:rPr lang="en-GB"/>
              <a:t>Wednesday 10 June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6BAC42-B403-5C9F-2951-28AABF47C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7" y="1961167"/>
            <a:ext cx="5328096" cy="3888432"/>
          </a:xfrm>
        </p:spPr>
        <p:txBody>
          <a:bodyPr/>
          <a:lstStyle/>
          <a:p>
            <a:r>
              <a:rPr lang="en-GB" b="1"/>
              <a:t>10.00-12.00	Planning (Riikka)</a:t>
            </a:r>
          </a:p>
          <a:p>
            <a:pPr marL="541020" lvl="1" indent="-271145"/>
            <a:r>
              <a:rPr lang="en-GB"/>
              <a:t>Joint degree development at JYU</a:t>
            </a:r>
            <a:endParaRPr lang="en-GB">
              <a:ea typeface="Lato"/>
              <a:cs typeface="Lato"/>
            </a:endParaRPr>
          </a:p>
          <a:p>
            <a:pPr lvl="2" indent="-261620"/>
            <a:r>
              <a:rPr lang="en-GB"/>
              <a:t>Enabling structures for establishing joint and double degrees</a:t>
            </a:r>
            <a:endParaRPr lang="en-GB">
              <a:ea typeface="Lato"/>
              <a:cs typeface="Lato"/>
            </a:endParaRPr>
          </a:p>
          <a:p>
            <a:pPr marL="541020" lvl="1" indent="-271145"/>
            <a:r>
              <a:rPr lang="en-GB"/>
              <a:t>Where are you at?</a:t>
            </a:r>
            <a:endParaRPr lang="en-GB">
              <a:ea typeface="Lato"/>
              <a:cs typeface="Lato"/>
            </a:endParaRPr>
          </a:p>
          <a:p>
            <a:pPr marL="541020" lvl="1" indent="-271145"/>
            <a:r>
              <a:rPr lang="en-GB"/>
              <a:t>Group work</a:t>
            </a:r>
            <a:endParaRPr lang="en-GB">
              <a:ea typeface="Lato"/>
              <a:cs typeface="Lato"/>
            </a:endParaRPr>
          </a:p>
          <a:p>
            <a:pPr marL="541337" lvl="2" indent="0">
              <a:buNone/>
            </a:pPr>
            <a:endParaRPr lang="en-GB"/>
          </a:p>
          <a:p>
            <a:r>
              <a:rPr lang="en-GB" b="1"/>
              <a:t>12.00-13.30	Lunch break</a:t>
            </a:r>
          </a:p>
          <a:p>
            <a:pPr lvl="1"/>
            <a:endParaRPr lang="en-GB" b="1"/>
          </a:p>
          <a:p>
            <a:r>
              <a:rPr lang="en-GB" b="1"/>
              <a:t>13.30-15.00	Sharing</a:t>
            </a:r>
          </a:p>
          <a:p>
            <a:pPr marL="541020" lvl="1" indent="-271145"/>
            <a:r>
              <a:rPr lang="en-GB"/>
              <a:t>Sharing the best practices for establishing international joint and double degrees</a:t>
            </a:r>
            <a:endParaRPr lang="en-GB">
              <a:ea typeface="Lato"/>
              <a:cs typeface="Lato"/>
            </a:endParaRPr>
          </a:p>
          <a:p>
            <a:pPr lvl="1"/>
            <a:endParaRPr lang="en-GB"/>
          </a:p>
          <a:p>
            <a:endParaRPr lang="en-GB"/>
          </a:p>
          <a:p>
            <a:pPr marL="0" indent="0">
              <a:buNone/>
            </a:pPr>
            <a:endParaRPr lang="en-GB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030F526-3FAC-DEA7-ABF7-E093CCC4A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5" y="1378473"/>
            <a:ext cx="5328097" cy="575642"/>
          </a:xfrm>
        </p:spPr>
        <p:txBody>
          <a:bodyPr/>
          <a:lstStyle/>
          <a:p>
            <a:r>
              <a:rPr lang="en-GB"/>
              <a:t>Thursday 11 June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CB9C7C49-2421-20DD-E144-0C4EB1C44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8008" y="1861091"/>
            <a:ext cx="5328096" cy="4736261"/>
          </a:xfrm>
        </p:spPr>
        <p:txBody>
          <a:bodyPr/>
          <a:lstStyle/>
          <a:p>
            <a:r>
              <a:rPr lang="en-GB" b="1"/>
              <a:t>10.00-12.00: Implementation (Elisa)</a:t>
            </a:r>
          </a:p>
          <a:p>
            <a:pPr lvl="1"/>
            <a:r>
              <a:rPr lang="en-GB"/>
              <a:t>From planning to implementation</a:t>
            </a:r>
          </a:p>
          <a:p>
            <a:pPr lvl="2"/>
            <a:r>
              <a:rPr lang="en-GB"/>
              <a:t>Curriculum, mobility, agreements etc. in practice</a:t>
            </a:r>
          </a:p>
          <a:p>
            <a:pPr lvl="1"/>
            <a:r>
              <a:rPr lang="en-GB"/>
              <a:t>Group work</a:t>
            </a:r>
          </a:p>
          <a:p>
            <a:pPr lvl="1"/>
            <a:endParaRPr lang="en-GB"/>
          </a:p>
          <a:p>
            <a:r>
              <a:rPr lang="en-GB" b="1"/>
              <a:t>12.00-13.30	Lunch break</a:t>
            </a:r>
          </a:p>
          <a:p>
            <a:pPr lvl="1"/>
            <a:endParaRPr lang="en-GB"/>
          </a:p>
          <a:p>
            <a:r>
              <a:rPr lang="en-GB" b="1"/>
              <a:t>13.30-15.30: Future (Emilia)</a:t>
            </a:r>
          </a:p>
          <a:p>
            <a:pPr lvl="1"/>
            <a:r>
              <a:rPr lang="en-GB"/>
              <a:t>What does the future look like for international joint degree programmes?</a:t>
            </a:r>
          </a:p>
          <a:p>
            <a:pPr lvl="2"/>
            <a:r>
              <a:rPr lang="en-US"/>
              <a:t>European Degree Label  &amp; European Approach for Quality Assurance –global attractiveness of European degree  </a:t>
            </a:r>
            <a:r>
              <a:rPr lang="en-US" err="1"/>
              <a:t>programmes</a:t>
            </a:r>
            <a:endParaRPr lang="en-US"/>
          </a:p>
          <a:p>
            <a:pPr lvl="2"/>
            <a:endParaRPr lang="en-GB"/>
          </a:p>
          <a:p>
            <a:pPr lvl="2"/>
            <a:endParaRPr lang="en-GB"/>
          </a:p>
          <a:p>
            <a:pPr marL="0" indent="0">
              <a:buNone/>
            </a:pPr>
            <a:endParaRPr lang="en-GB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72B644A6-0AB7-4E2F-2BF1-64D3C0116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23.6.2026</a:t>
            </a:fld>
            <a:endParaRPr lang="fi-FI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75B3567A-B4FB-2792-D067-A9AACF3DD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</a:t>
            </a:r>
            <a:r>
              <a:rPr lang="fi-FI" err="1"/>
              <a:t>Since</a:t>
            </a:r>
            <a:r>
              <a:rPr lang="fi-FI"/>
              <a:t> 1863.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FD3F33FF-ABBB-CDE0-DDF6-8C4BB00FC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3</a:t>
            </a:fld>
            <a:endParaRPr lang="fi-FI"/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F282144F-EFD7-596E-2899-485EB32FE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Track schedule </a:t>
            </a:r>
          </a:p>
        </p:txBody>
      </p:sp>
    </p:spTree>
    <p:extLst>
      <p:ext uri="{BB962C8B-B14F-4D97-AF65-F5344CB8AC3E}">
        <p14:creationId xmlns:p14="http://schemas.microsoft.com/office/powerpoint/2010/main" val="14164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n paikkamerkki 16" descr="Tämän parissa työskentelevät henkilöt">
            <a:extLst>
              <a:ext uri="{FF2B5EF4-FFF2-40B4-BE49-F238E27FC236}">
                <a16:creationId xmlns:a16="http://schemas.microsoft.com/office/drawing/2014/main" id="{18F230F0-4189-4F5D-A359-A6B3DEAC8C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7" r="25667" b="2"/>
          <a:stretch>
            <a:fillRect/>
          </a:stretch>
        </p:blipFill>
        <p:spPr>
          <a:xfrm>
            <a:off x="6240016" y="10"/>
            <a:ext cx="5951984" cy="6857990"/>
          </a:xfrm>
          <a:noFill/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5A0E3493-AB12-4F78-D3EF-E8F85D3A4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1DA182-E6FB-4A50-B314-B7507058FF40}" type="datetime1">
              <a:rPr lang="fi-FI" smtClean="0"/>
              <a:pPr>
                <a:spcAft>
                  <a:spcPts val="600"/>
                </a:spcAft>
              </a:pPr>
              <a:t>23.6.2026</a:t>
            </a:fld>
            <a:endParaRPr lang="fi-FI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0346CA5F-7CF3-FF56-389A-9B6954215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46D7B088-1687-31E1-E528-86F91D969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4</a:t>
            </a:fld>
            <a:endParaRPr lang="fi-FI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A616C73C-F0AA-1157-EBC7-750454524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>
            <a:normAutofit/>
          </a:bodyPr>
          <a:lstStyle/>
          <a:p>
            <a:r>
              <a:rPr lang="en-GB"/>
              <a:t>Session 1:</a:t>
            </a:r>
            <a:br>
              <a:rPr lang="en-GB"/>
            </a:br>
            <a:r>
              <a:rPr lang="en-GB"/>
              <a:t>Planning</a:t>
            </a:r>
          </a:p>
        </p:txBody>
      </p:sp>
      <p:sp>
        <p:nvSpPr>
          <p:cNvPr id="12" name="Alaotsikko 11">
            <a:extLst>
              <a:ext uri="{FF2B5EF4-FFF2-40B4-BE49-F238E27FC236}">
                <a16:creationId xmlns:a16="http://schemas.microsoft.com/office/drawing/2014/main" id="{165DF04D-ADB2-D6C5-223C-11721D863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9" y="4436690"/>
            <a:ext cx="4535486" cy="576064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GB" sz="1700" dirty="0"/>
              <a:t>Best practices for establishing international joint and double degree programmes</a:t>
            </a:r>
          </a:p>
        </p:txBody>
      </p:sp>
    </p:spTree>
    <p:extLst>
      <p:ext uri="{BB962C8B-B14F-4D97-AF65-F5344CB8AC3E}">
        <p14:creationId xmlns:p14="http://schemas.microsoft.com/office/powerpoint/2010/main" val="393620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B199B6C1-5FCE-040A-1D85-9715E6ADE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Track background: International joint degree programmes at JYU –where are we at?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60CE020-C76A-771E-2F74-B62DB319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753E-95AF-47EE-BCF8-DFFACE6AEFFF}" type="datetime1">
              <a:rPr lang="fi-FI" smtClean="0"/>
              <a:t>23.6.2026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837F0D8-0824-A15E-03D3-F8022F0F8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CFC6D58-60CE-6CE9-3542-5A129B71C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5</a:t>
            </a:fld>
            <a:endParaRPr lang="fi-FI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9F3011A4-FA6D-C575-E29D-EA76996DF8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556792"/>
            <a:ext cx="10944225" cy="4392612"/>
          </a:xfrm>
        </p:spPr>
        <p:txBody>
          <a:bodyPr/>
          <a:lstStyle/>
          <a:p>
            <a:r>
              <a:rPr lang="en-GB" dirty="0"/>
              <a:t>JYU strategy -strong emphasis on internationalisation</a:t>
            </a:r>
          </a:p>
          <a:p>
            <a:pPr lvl="1"/>
            <a:r>
              <a:rPr lang="en-GB" dirty="0"/>
              <a:t>Among other objectives, a </a:t>
            </a:r>
            <a:r>
              <a:rPr lang="en-US" dirty="0"/>
              <a:t>reference to significantly increasing the number of international joint degree </a:t>
            </a:r>
            <a:r>
              <a:rPr lang="en-US" dirty="0" err="1"/>
              <a:t>programmes</a:t>
            </a:r>
            <a:endParaRPr lang="en-US" dirty="0"/>
          </a:p>
          <a:p>
            <a:pPr lvl="1"/>
            <a:r>
              <a:rPr lang="en-US" dirty="0"/>
              <a:t>Means to enhance </a:t>
            </a:r>
            <a:r>
              <a:rPr lang="en-US" dirty="0" err="1"/>
              <a:t>internationalisation</a:t>
            </a:r>
            <a:r>
              <a:rPr lang="en-US" dirty="0"/>
              <a:t>; contributes to the wider work on managing JYU’s degree </a:t>
            </a:r>
            <a:r>
              <a:rPr lang="en-US" dirty="0" err="1"/>
              <a:t>programme</a:t>
            </a:r>
            <a:r>
              <a:rPr lang="en-US" dirty="0"/>
              <a:t> portfolio; attracts more international degree students (not the only strategy though)</a:t>
            </a:r>
          </a:p>
          <a:p>
            <a:r>
              <a:rPr lang="en-US" dirty="0"/>
              <a:t>Two </a:t>
            </a:r>
            <a:r>
              <a:rPr lang="en-US" dirty="0">
                <a:hlinkClick r:id="rId2"/>
              </a:rPr>
              <a:t>Erasmus Mundus Joint Master’s Degree </a:t>
            </a:r>
            <a:r>
              <a:rPr lang="en-US" dirty="0" err="1">
                <a:hlinkClick r:id="rId2"/>
              </a:rPr>
              <a:t>Programmes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Master's Degree </a:t>
            </a:r>
            <a:r>
              <a:rPr lang="en-US" dirty="0" err="1"/>
              <a:t>Programme</a:t>
            </a:r>
            <a:r>
              <a:rPr lang="en-US" dirty="0"/>
              <a:t> in Radiation and its Effects on </a:t>
            </a:r>
            <a:r>
              <a:rPr lang="en-US" dirty="0" err="1"/>
              <a:t>MicroElectronics</a:t>
            </a:r>
            <a:r>
              <a:rPr lang="en-US" dirty="0"/>
              <a:t> and Photonics Technologies (RADMEP+)</a:t>
            </a:r>
          </a:p>
          <a:p>
            <a:pPr lvl="1"/>
            <a:r>
              <a:rPr lang="en-US" dirty="0"/>
              <a:t>Master's Degree </a:t>
            </a:r>
            <a:r>
              <a:rPr lang="en-US" dirty="0" err="1"/>
              <a:t>Programme</a:t>
            </a:r>
            <a:r>
              <a:rPr lang="en-US" dirty="0"/>
              <a:t> in Brain and Data Science (</a:t>
            </a:r>
            <a:r>
              <a:rPr lang="en-US" dirty="0" err="1"/>
              <a:t>NeuroData</a:t>
            </a:r>
            <a:r>
              <a:rPr lang="en-US" dirty="0"/>
              <a:t>)</a:t>
            </a:r>
          </a:p>
          <a:p>
            <a:r>
              <a:rPr lang="en-US" dirty="0"/>
              <a:t>Also Erasmus Mundus Design Measures funding for one </a:t>
            </a:r>
            <a:r>
              <a:rPr lang="en-US" dirty="0" err="1"/>
              <a:t>programme</a:t>
            </a:r>
            <a:r>
              <a:rPr lang="en-US" dirty="0"/>
              <a:t> and several negotiations on international joint and double degrees</a:t>
            </a:r>
          </a:p>
          <a:p>
            <a:r>
              <a:rPr lang="en-US" dirty="0"/>
              <a:t>“Learning by doing”</a:t>
            </a:r>
          </a:p>
          <a:p>
            <a:r>
              <a:rPr lang="en-US" dirty="0"/>
              <a:t>Need for systematic management of information, defining of processes and division of work</a:t>
            </a:r>
          </a:p>
          <a:p>
            <a:pPr lvl="1"/>
            <a:r>
              <a:rPr lang="en-US" dirty="0"/>
              <a:t>Process description for planning and implementing an Erasmus Mundus joint </a:t>
            </a:r>
            <a:r>
              <a:rPr lang="en-US" dirty="0" err="1"/>
              <a:t>programme</a:t>
            </a:r>
            <a:r>
              <a:rPr lang="en-US" dirty="0"/>
              <a:t>: who does what and when?</a:t>
            </a:r>
          </a:p>
          <a:p>
            <a:pPr lvl="1"/>
            <a:r>
              <a:rPr lang="en-US" dirty="0"/>
              <a:t>Current process: updating and complementing the guidelines for international joint and double degrees (by the end of the year)</a:t>
            </a:r>
          </a:p>
          <a:p>
            <a:pPr lvl="1"/>
            <a:endParaRPr lang="en-US" b="1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6360D20F-3B1F-1007-40C8-22901633B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664" y="1485416"/>
            <a:ext cx="5328097" cy="863463"/>
          </a:xfrm>
        </p:spPr>
        <p:txBody>
          <a:bodyPr/>
          <a:lstStyle/>
          <a:p>
            <a:r>
              <a:rPr lang="en-GB"/>
              <a:t>Application for funding and implementation of an Erasmus Mundus programme: Stages of the process and division of work at JYU</a:t>
            </a:r>
          </a:p>
        </p:txBody>
      </p:sp>
      <p:pic>
        <p:nvPicPr>
          <p:cNvPr id="15" name="Sisällön paikkamerkki 14">
            <a:extLst>
              <a:ext uri="{FF2B5EF4-FFF2-40B4-BE49-F238E27FC236}">
                <a16:creationId xmlns:a16="http://schemas.microsoft.com/office/drawing/2014/main" id="{37792846-9CDB-59FD-007D-C903BF7D7D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4" y="2420938"/>
            <a:ext cx="5268938" cy="3744912"/>
          </a:xfrm>
          <a:prstGeom prst="rect">
            <a:avLst/>
          </a:prstGeom>
        </p:spPr>
      </p:pic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93D291AA-CF8E-8156-A335-A9149D03E4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5" y="1556792"/>
            <a:ext cx="5328097" cy="575642"/>
          </a:xfrm>
        </p:spPr>
        <p:txBody>
          <a:bodyPr/>
          <a:lstStyle/>
          <a:p>
            <a:r>
              <a:rPr lang="en-GB"/>
              <a:t>JYU Guidelines for international joint and double degree programmes</a:t>
            </a:r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FF0E2032-C00E-97BB-5076-D3F5CED7A04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/>
              <a:t>The 2022 version to be updated and complemented with new information</a:t>
            </a:r>
          </a:p>
          <a:p>
            <a:pPr lvl="1"/>
            <a:r>
              <a:rPr lang="en-GB"/>
              <a:t>Defining the concepts of “joint” and “double” degrees</a:t>
            </a:r>
          </a:p>
          <a:p>
            <a:pPr lvl="1"/>
            <a:r>
              <a:rPr lang="en-GB"/>
              <a:t>Updating the “why” –the importance of the joint degrees for the university</a:t>
            </a:r>
          </a:p>
          <a:p>
            <a:pPr lvl="1"/>
            <a:r>
              <a:rPr lang="en-GB"/>
              <a:t>Acknowledging the changes in the law regarding the tuition fees</a:t>
            </a:r>
          </a:p>
          <a:p>
            <a:pPr lvl="1"/>
            <a:r>
              <a:rPr lang="en-GB"/>
              <a:t>National guidelines</a:t>
            </a:r>
          </a:p>
          <a:p>
            <a:pPr lvl="1"/>
            <a:r>
              <a:rPr lang="en-GB"/>
              <a:t>Admissions process, mobility schemes and funding</a:t>
            </a:r>
          </a:p>
          <a:p>
            <a:pPr lvl="1"/>
            <a:r>
              <a:rPr lang="en-GB"/>
              <a:t>Curriculum, study and teaching modes</a:t>
            </a:r>
          </a:p>
          <a:p>
            <a:pPr lvl="1"/>
            <a:r>
              <a:rPr lang="en-GB"/>
              <a:t>Planning process, responsibilities and decision making</a:t>
            </a:r>
          </a:p>
          <a:p>
            <a:pPr lvl="1"/>
            <a:r>
              <a:rPr lang="en-GB"/>
              <a:t>Sustainability</a:t>
            </a:r>
          </a:p>
          <a:p>
            <a:pPr lvl="1"/>
            <a:r>
              <a:rPr lang="en-GB"/>
              <a:t>Etc.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FBC0CE9-C48B-A680-CE4B-15FD00025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9BA-9F49-4668-B03D-C19CF1E513F6}" type="datetime1">
              <a:rPr lang="fi-FI" smtClean="0"/>
              <a:t>23.6.2026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C38B85A-B6D4-FBEB-332C-4881BDE67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BA370CA-6894-168F-CD40-5C3106D6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6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C50A5206-43D8-FE32-6B8B-6039A18FA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Tools to support the planning and implementation of international joint and double degrees</a:t>
            </a:r>
          </a:p>
        </p:txBody>
      </p:sp>
    </p:spTree>
    <p:extLst>
      <p:ext uri="{BB962C8B-B14F-4D97-AF65-F5344CB8AC3E}">
        <p14:creationId xmlns:p14="http://schemas.microsoft.com/office/powerpoint/2010/main" val="58772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D01CA-F9E0-3946-3EAF-2D0532300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4606D9F-DE17-067B-288D-193A839F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49"/>
            <a:ext cx="10449496" cy="1557999"/>
          </a:xfrm>
        </p:spPr>
        <p:txBody>
          <a:bodyPr anchor="t">
            <a:normAutofit fontScale="90000"/>
          </a:bodyPr>
          <a:lstStyle/>
          <a:p>
            <a:r>
              <a:rPr lang="en-US"/>
              <a:t>Where are you at?</a:t>
            </a:r>
            <a:br>
              <a:rPr lang="en-US"/>
            </a:br>
            <a:r>
              <a:rPr lang="en-US"/>
              <a:t>Where does your institution/</a:t>
            </a:r>
            <a:r>
              <a:rPr lang="en-US" err="1"/>
              <a:t>programme</a:t>
            </a:r>
            <a:r>
              <a:rPr lang="en-US"/>
              <a:t> stand &amp; what is your role/experience with regard to joint international degrees?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E43D882-929E-4A4D-8C82-FC8B46575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53753E-95AF-47EE-BCF8-DFFACE6AEFFF}" type="datetime1">
              <a:rPr lang="fi-FI" smtClean="0"/>
              <a:pPr>
                <a:spcAft>
                  <a:spcPts val="600"/>
                </a:spcAft>
              </a:pPr>
              <a:t>23.6.2026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9C34E79-F1B5-5228-69EC-771CD9AC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F3BE066-8F61-4091-7167-6F9D56806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7</a:t>
            </a:fld>
            <a:endParaRPr lang="fi-FI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2AB6470-26B0-FEFB-6F4A-81CF8413A6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7" y="2220976"/>
            <a:ext cx="10944225" cy="4392612"/>
          </a:xfrm>
        </p:spPr>
        <p:txBody>
          <a:bodyPr anchor="t">
            <a:normAutofit/>
          </a:bodyPr>
          <a:lstStyle/>
          <a:p>
            <a:endParaRPr lang="en-US" b="1"/>
          </a:p>
          <a:p>
            <a:r>
              <a:rPr lang="en-US" b="1"/>
              <a:t>Beginner: </a:t>
            </a:r>
            <a:r>
              <a:rPr lang="en-US"/>
              <a:t>Interested/just getting started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b="1"/>
              <a:t>Intermediate: </a:t>
            </a:r>
            <a:r>
              <a:rPr lang="en-US"/>
              <a:t>Some experience in planning and/or implementing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 b="1"/>
              <a:t>Expert: </a:t>
            </a:r>
            <a:r>
              <a:rPr lang="en-US"/>
              <a:t>Experience in running and developing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ACC7F360-743F-CBB6-D855-815286DA8777}"/>
              </a:ext>
            </a:extLst>
          </p:cNvPr>
          <p:cNvSpPr/>
          <p:nvPr/>
        </p:nvSpPr>
        <p:spPr>
          <a:xfrm>
            <a:off x="9154668" y="2034250"/>
            <a:ext cx="1014984" cy="1080542"/>
          </a:xfrm>
          <a:prstGeom prst="rect">
            <a:avLst/>
          </a:prstGeom>
          <a:solidFill>
            <a:srgbClr val="B7ED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7E1ADD0F-4A48-CFB5-27CB-BA33D0A147AC}"/>
              </a:ext>
            </a:extLst>
          </p:cNvPr>
          <p:cNvSpPr/>
          <p:nvPr/>
        </p:nvSpPr>
        <p:spPr>
          <a:xfrm>
            <a:off x="9154668" y="3797447"/>
            <a:ext cx="1014984" cy="1080542"/>
          </a:xfrm>
          <a:prstGeom prst="rect">
            <a:avLst/>
          </a:prstGeom>
          <a:solidFill>
            <a:srgbClr val="F1F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160B7C2D-91DF-689C-F946-99FA75A049AD}"/>
              </a:ext>
            </a:extLst>
          </p:cNvPr>
          <p:cNvSpPr/>
          <p:nvPr/>
        </p:nvSpPr>
        <p:spPr>
          <a:xfrm>
            <a:off x="9154668" y="5533046"/>
            <a:ext cx="1014984" cy="10805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02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4C15D-42EA-C52C-D08E-9C1006FC5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C4F0BB6-CDA4-CA43-A403-919192367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21649"/>
            <a:ext cx="10449496" cy="1557999"/>
          </a:xfrm>
        </p:spPr>
        <p:txBody>
          <a:bodyPr anchor="t">
            <a:normAutofit fontScale="90000"/>
          </a:bodyPr>
          <a:lstStyle/>
          <a:p>
            <a:br>
              <a:rPr lang="en-US"/>
            </a:br>
            <a:r>
              <a:rPr lang="en-US"/>
              <a:t>Forming small work groups with a mix of representatives from each stage/category</a:t>
            </a:r>
            <a:br>
              <a:rPr lang="en-US"/>
            </a:br>
            <a:endParaRPr lang="en-US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14B9E49-FD1E-FFBD-EE19-E7709AE17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53753E-95AF-47EE-BCF8-DFFACE6AEFFF}" type="datetime1">
              <a:rPr lang="fi-FI" smtClean="0"/>
              <a:pPr>
                <a:spcAft>
                  <a:spcPts val="600"/>
                </a:spcAft>
              </a:pPr>
              <a:t>23.6.2026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27B4B53-2FBC-2028-B02E-ED580FA63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8192DD5-D532-0ACD-A9CF-802D9AD8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8</a:t>
            </a:fld>
            <a:endParaRPr lang="fi-FI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B84B3597-4D20-4D0A-4A27-2647855BB8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7" y="2220976"/>
            <a:ext cx="10944225" cy="4392612"/>
          </a:xfrm>
        </p:spPr>
        <p:txBody>
          <a:bodyPr anchor="t">
            <a:normAutofit/>
          </a:bodyPr>
          <a:lstStyle/>
          <a:p>
            <a:endParaRPr lang="en-US" b="1"/>
          </a:p>
          <a:p>
            <a:r>
              <a:rPr lang="en-US" b="1"/>
              <a:t>Beginner: </a:t>
            </a:r>
            <a:r>
              <a:rPr lang="en-US"/>
              <a:t>Interested/just getting started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b="1"/>
              <a:t>Intermediate: </a:t>
            </a:r>
            <a:r>
              <a:rPr lang="en-US"/>
              <a:t>Some experience in planning and/or implementing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 b="1"/>
              <a:t>Expert: </a:t>
            </a:r>
            <a:r>
              <a:rPr lang="en-US"/>
              <a:t>Experience in running and developing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58FC866C-04E8-B2AF-C0FA-24C20B2B14BD}"/>
              </a:ext>
            </a:extLst>
          </p:cNvPr>
          <p:cNvSpPr/>
          <p:nvPr/>
        </p:nvSpPr>
        <p:spPr>
          <a:xfrm>
            <a:off x="9154668" y="2034250"/>
            <a:ext cx="1014984" cy="1080542"/>
          </a:xfrm>
          <a:prstGeom prst="rect">
            <a:avLst/>
          </a:prstGeom>
          <a:solidFill>
            <a:srgbClr val="B7ED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A40A9C7D-427C-D136-9B57-E16126272CD7}"/>
              </a:ext>
            </a:extLst>
          </p:cNvPr>
          <p:cNvSpPr/>
          <p:nvPr/>
        </p:nvSpPr>
        <p:spPr>
          <a:xfrm>
            <a:off x="9154668" y="3797447"/>
            <a:ext cx="1014984" cy="1080542"/>
          </a:xfrm>
          <a:prstGeom prst="rect">
            <a:avLst/>
          </a:prstGeom>
          <a:solidFill>
            <a:srgbClr val="F1F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AC4A2462-3902-5351-FF95-DADA0EAF9517}"/>
              </a:ext>
            </a:extLst>
          </p:cNvPr>
          <p:cNvSpPr/>
          <p:nvPr/>
        </p:nvSpPr>
        <p:spPr>
          <a:xfrm>
            <a:off x="9154668" y="5533046"/>
            <a:ext cx="1014984" cy="10805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96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BCC8DE-D81A-B5C4-5B80-1C1D929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What’s crucial at the initial stage:</a:t>
            </a:r>
            <a:br>
              <a:rPr lang="en-GB"/>
            </a:br>
            <a:r>
              <a:rPr lang="en-GB"/>
              <a:t>tracking the best practices for solid premises of cooperation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3681DD06-6511-D8D3-2BE3-E1D67ACF6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23.6.2026</a:t>
            </a:fld>
            <a:endParaRPr lang="fi-FI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6EA3770C-E9D0-9DC7-CB6B-85F680AB4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054A8DD4-C0D5-644A-2632-CE9D1FB0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9</a:t>
            </a:fld>
            <a:endParaRPr lang="fi-FI"/>
          </a:p>
        </p:txBody>
      </p:sp>
      <p:sp>
        <p:nvSpPr>
          <p:cNvPr id="18" name="Tekstin paikkamerkki 17">
            <a:extLst>
              <a:ext uri="{FF2B5EF4-FFF2-40B4-BE49-F238E27FC236}">
                <a16:creationId xmlns:a16="http://schemas.microsoft.com/office/drawing/2014/main" id="{B23F9A02-5182-3C51-5742-48B8953BB8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853248"/>
            <a:ext cx="10944225" cy="4392612"/>
          </a:xfrm>
        </p:spPr>
        <p:txBody>
          <a:bodyPr/>
          <a:lstStyle/>
          <a:p>
            <a:pPr marL="0" indent="0">
              <a:buNone/>
            </a:pPr>
            <a:endParaRPr lang="en-GB"/>
          </a:p>
          <a:p>
            <a:r>
              <a:rPr lang="en-GB" sz="2000" b="1"/>
              <a:t>Task for the group work: </a:t>
            </a:r>
            <a:r>
              <a:rPr lang="en-GB" sz="2000"/>
              <a:t>Create a check list (max. 10 points) for the most important things to consider at the planning stage of international joint/double degrees.</a:t>
            </a:r>
          </a:p>
          <a:p>
            <a:endParaRPr lang="en-GB" sz="2000"/>
          </a:p>
          <a:p>
            <a:r>
              <a:rPr lang="en-GB" sz="2000"/>
              <a:t>The lists will be presented to others in the afternoon session starting at 13.30.</a:t>
            </a:r>
          </a:p>
          <a:p>
            <a:endParaRPr lang="en-GB" sz="2000"/>
          </a:p>
          <a:p>
            <a:r>
              <a:rPr lang="en-GB" sz="2000"/>
              <a:t>You can use the flip charts and other material provided.</a:t>
            </a:r>
          </a:p>
          <a:p>
            <a:endParaRPr lang="en-GB" sz="2000"/>
          </a:p>
          <a:p>
            <a:r>
              <a:rPr lang="en-GB" sz="2000"/>
              <a:t>You can also work outside/in another room/ over lunch –as long as you’re back at D109 at 13.30.</a:t>
            </a:r>
          </a:p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1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JYU">
  <a:themeElements>
    <a:clrScheme name="JYU">
      <a:dk1>
        <a:srgbClr val="000000"/>
      </a:dk1>
      <a:lt1>
        <a:sysClr val="window" lastClr="FFFFFF"/>
      </a:lt1>
      <a:dk2>
        <a:srgbClr val="B2BFCD"/>
      </a:dk2>
      <a:lt2>
        <a:srgbClr val="EFF0F0"/>
      </a:lt2>
      <a:accent1>
        <a:srgbClr val="002957"/>
      </a:accent1>
      <a:accent2>
        <a:srgbClr val="EDE1CE"/>
      </a:accent2>
      <a:accent3>
        <a:srgbClr val="C29A5B"/>
      </a:accent3>
      <a:accent4>
        <a:srgbClr val="F1563F"/>
      </a:accent4>
      <a:accent5>
        <a:srgbClr val="6B7F97"/>
      </a:accent5>
      <a:accent6>
        <a:srgbClr val="EA9D90"/>
      </a:accent6>
      <a:hlink>
        <a:srgbClr val="6B7F97"/>
      </a:hlink>
      <a:folHlink>
        <a:srgbClr val="6B7F97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sample.potx" id="{B3CD4845-9C54-4B41-B985-B2D0AE55B4EA}" vid="{07DD7A56-B5E9-4DC9-B928-4D6314F988DC}"/>
    </a:ext>
  </a:extLst>
</a:theme>
</file>

<file path=ppt/theme/theme2.xml><?xml version="1.0" encoding="utf-8"?>
<a:theme xmlns:a="http://schemas.openxmlformats.org/drawingml/2006/main" name="Office Theme">
  <a:themeElements>
    <a:clrScheme name="JYU">
      <a:dk1>
        <a:srgbClr val="000000"/>
      </a:dk1>
      <a:lt1>
        <a:sysClr val="window" lastClr="FFFFFF"/>
      </a:lt1>
      <a:dk2>
        <a:srgbClr val="B2BFCD"/>
      </a:dk2>
      <a:lt2>
        <a:srgbClr val="EFF0F0"/>
      </a:lt2>
      <a:accent1>
        <a:srgbClr val="002957"/>
      </a:accent1>
      <a:accent2>
        <a:srgbClr val="EDE1CE"/>
      </a:accent2>
      <a:accent3>
        <a:srgbClr val="C29A5B"/>
      </a:accent3>
      <a:accent4>
        <a:srgbClr val="F1563F"/>
      </a:accent4>
      <a:accent5>
        <a:srgbClr val="6B7F97"/>
      </a:accent5>
      <a:accent6>
        <a:srgbClr val="EA9D90"/>
      </a:accent6>
      <a:hlink>
        <a:srgbClr val="6B7F97"/>
      </a:hlink>
      <a:folHlink>
        <a:srgbClr val="6B7F97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JYU">
      <a:dk1>
        <a:srgbClr val="000000"/>
      </a:dk1>
      <a:lt1>
        <a:sysClr val="window" lastClr="FFFFFF"/>
      </a:lt1>
      <a:dk2>
        <a:srgbClr val="B2BFCD"/>
      </a:dk2>
      <a:lt2>
        <a:srgbClr val="EFF0F0"/>
      </a:lt2>
      <a:accent1>
        <a:srgbClr val="002957"/>
      </a:accent1>
      <a:accent2>
        <a:srgbClr val="EDE1CE"/>
      </a:accent2>
      <a:accent3>
        <a:srgbClr val="C29A5B"/>
      </a:accent3>
      <a:accent4>
        <a:srgbClr val="F1563F"/>
      </a:accent4>
      <a:accent5>
        <a:srgbClr val="6B7F97"/>
      </a:accent5>
      <a:accent6>
        <a:srgbClr val="EA9D90"/>
      </a:accent6>
      <a:hlink>
        <a:srgbClr val="6B7F97"/>
      </a:hlink>
      <a:folHlink>
        <a:srgbClr val="6B7F97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C062F18BEAA6D4BAC3837CC486BC8C6" ma:contentTypeVersion="13" ma:contentTypeDescription="Luo uusi asiakirja." ma:contentTypeScope="" ma:versionID="75b47203346ea4d932b1858b285e97e6">
  <xsd:schema xmlns:xsd="http://www.w3.org/2001/XMLSchema" xmlns:xs="http://www.w3.org/2001/XMLSchema" xmlns:p="http://schemas.microsoft.com/office/2006/metadata/properties" xmlns:ns1="http://schemas.microsoft.com/sharepoint/v3" xmlns:ns2="12cb4f83-693f-40d4-8be3-df72847b7936" xmlns:ns3="ad297614-6b06-4559-8f50-d852bc9d35d2" targetNamespace="http://schemas.microsoft.com/office/2006/metadata/properties" ma:root="true" ma:fieldsID="9413bb84188c077c64d9dad83d8b5884" ns1:_="" ns2:_="" ns3:_="">
    <xsd:import namespace="http://schemas.microsoft.com/sharepoint/v3"/>
    <xsd:import namespace="12cb4f83-693f-40d4-8be3-df72847b7936"/>
    <xsd:import namespace="ad297614-6b06-4559-8f50-d852bc9d35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cb4f83-693f-40d4-8be3-df72847b79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ba830b52-6d58-45b3-9899-c4752b5a1b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297614-6b06-4559-8f50-d852bc9d35d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4ea6169-3765-4608-8bae-dbccf297d1be}" ma:internalName="TaxCatchAll" ma:showField="CatchAllData" ma:web="ad297614-6b06-4559-8f50-d852bc9d35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ad297614-6b06-4559-8f50-d852bc9d35d2" xsi:nil="true"/>
    <lcf76f155ced4ddcb4097134ff3c332f xmlns="12cb4f83-693f-40d4-8be3-df72847b7936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2A76E98-5617-4AB4-A99A-3078F8C4E7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2cb4f83-693f-40d4-8be3-df72847b7936"/>
    <ds:schemaRef ds:uri="ad297614-6b06-4559-8f50-d852bc9d3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1A2510-C79A-4D4B-B9EA-2B77B74581C2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schemas.microsoft.com/sharepoint/v3"/>
    <ds:schemaRef ds:uri="ad297614-6b06-4559-8f50-d852bc9d35d2"/>
    <ds:schemaRef ds:uri="12cb4f83-693f-40d4-8be3-df72847b7936"/>
  </ds:schemaRefs>
</ds:datastoreItem>
</file>

<file path=customXml/itemProps3.xml><?xml version="1.0" encoding="utf-8"?>
<ds:datastoreItem xmlns:ds="http://schemas.openxmlformats.org/officeDocument/2006/customXml" ds:itemID="{D3D150D8-95E2-49B8-BFF7-31B6DF360FC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c167213-36fa-43ce-a5b8-f5dde8fe5ad3}" enabled="1" method="Standard" siteId="{e9662d58-caa4-4bc1-b138-c8b1acab5a1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2024 JYU Template</Template>
  <TotalTime>6</TotalTime>
  <Words>1036</Words>
  <Application>Microsoft Office PowerPoint</Application>
  <PresentationFormat>Widescreen</PresentationFormat>
  <Paragraphs>175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Aleo</vt:lpstr>
      <vt:lpstr>Arial</vt:lpstr>
      <vt:lpstr>Lato</vt:lpstr>
      <vt:lpstr>Lato Black</vt:lpstr>
      <vt:lpstr>JYU</vt:lpstr>
      <vt:lpstr>Sharing and creating good practices to plan and implement joint and double degree programmes in universities</vt:lpstr>
      <vt:lpstr>Welcome to the track 3!</vt:lpstr>
      <vt:lpstr>Track schedule </vt:lpstr>
      <vt:lpstr>Session 1: Planning</vt:lpstr>
      <vt:lpstr>Track background: International joint degree programmes at JYU –where are we at?</vt:lpstr>
      <vt:lpstr>Tools to support the planning and implementation of international joint and double degrees</vt:lpstr>
      <vt:lpstr>Where are you at? Where does your institution/programme stand &amp; what is your role/experience with regard to joint international degrees?</vt:lpstr>
      <vt:lpstr> Forming small work groups with a mix of representatives from each stage/category </vt:lpstr>
      <vt:lpstr>What’s crucial at the initial stage: tracking the best practices for solid premises of cooperation</vt:lpstr>
      <vt:lpstr>Possible questions and perspectives to consider “administrative wise”</vt:lpstr>
      <vt:lpstr>And what about all the rest beyond the “bureaucracy”?</vt:lpstr>
      <vt:lpstr>Session 2: Sharing</vt:lpstr>
      <vt:lpstr>Presenting the group work (15 mins. each)</vt:lpstr>
      <vt:lpstr>Group 1</vt:lpstr>
      <vt:lpstr>Group 2</vt:lpstr>
      <vt:lpstr>Group 3</vt:lpstr>
      <vt:lpstr>Discussion and closing the day 1 of the track 3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Vanhanen, Riikka</dc:creator>
  <cp:lastModifiedBy>Hytönen, Ellinoora</cp:lastModifiedBy>
  <cp:revision>5</cp:revision>
  <dcterms:created xsi:type="dcterms:W3CDTF">2026-04-17T05:48:20Z</dcterms:created>
  <dcterms:modified xsi:type="dcterms:W3CDTF">2026-06-23T07:05:57Z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0x0101001C062F18BEAA6D4BAC3837CC486BC8C6</vt:lpwstr>
  </property>
</Properties>
</file>