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73" r:id="rId3"/>
    <p:sldId id="302" r:id="rId4"/>
    <p:sldId id="294" r:id="rId5"/>
    <p:sldId id="295" r:id="rId6"/>
    <p:sldId id="296" r:id="rId7"/>
    <p:sldId id="297" r:id="rId8"/>
    <p:sldId id="298" r:id="rId9"/>
    <p:sldId id="299" r:id="rId10"/>
    <p:sldId id="303" r:id="rId11"/>
    <p:sldId id="301" r:id="rId12"/>
    <p:sldId id="292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AFE297-7CA6-C13A-7E5A-3B349FAA4281}" v="87" dt="2025-10-16T16:01:37.568"/>
    <p1510:client id="{D109B711-8DE0-C24B-E705-CE7D180AE3B8}" v="72" dt="2025-10-15T18:40:21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3" autoAdjust="0"/>
    <p:restoredTop sz="75294" autoAdjust="0"/>
  </p:normalViewPr>
  <p:slideViewPr>
    <p:cSldViewPr snapToGrid="0">
      <p:cViewPr varScale="1">
        <p:scale>
          <a:sx n="56" d="100"/>
          <a:sy n="56" d="100"/>
        </p:scale>
        <p:origin x="10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87B23A-4BBF-4558-8B70-38052D8BFEB0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8B7E7B4-4511-4172-86AF-17CB48559969}">
      <dgm:prSet/>
      <dgm:spPr/>
      <dgm:t>
        <a:bodyPr/>
        <a:lstStyle/>
        <a:p>
          <a:r>
            <a:rPr lang="fi-FI" baseline="0" dirty="0"/>
            <a:t>Lähdeaineisto</a:t>
          </a:r>
          <a:endParaRPr lang="en-US" dirty="0"/>
        </a:p>
      </dgm:t>
    </dgm:pt>
    <dgm:pt modelId="{EB1C87E8-ABBC-4E5A-A362-050B251E7D91}" type="parTrans" cxnId="{1F802B57-A01D-44AC-A825-171A820462DF}">
      <dgm:prSet/>
      <dgm:spPr/>
      <dgm:t>
        <a:bodyPr/>
        <a:lstStyle/>
        <a:p>
          <a:endParaRPr lang="en-US"/>
        </a:p>
      </dgm:t>
    </dgm:pt>
    <dgm:pt modelId="{F2C85594-015C-431E-A844-FB5A45446F69}" type="sibTrans" cxnId="{1F802B57-A01D-44AC-A825-171A820462DF}">
      <dgm:prSet/>
      <dgm:spPr/>
      <dgm:t>
        <a:bodyPr/>
        <a:lstStyle/>
        <a:p>
          <a:endParaRPr lang="en-US"/>
        </a:p>
      </dgm:t>
    </dgm:pt>
    <dgm:pt modelId="{49291159-3F4C-4F1F-A9D2-33BE05797DC6}">
      <dgm:prSet/>
      <dgm:spPr/>
      <dgm:t>
        <a:bodyPr/>
        <a:lstStyle/>
        <a:p>
          <a:r>
            <a:rPr lang="fi-FI" baseline="0" dirty="0"/>
            <a:t>Suomen kansallismuseon näyttelyoppaat ja Muinaistieteellisen toimikunnan tutkijoiden julkaisut</a:t>
          </a:r>
          <a:endParaRPr lang="en-US" dirty="0"/>
        </a:p>
      </dgm:t>
    </dgm:pt>
    <dgm:pt modelId="{63EAABFC-E895-4761-91E2-745A96903718}" type="parTrans" cxnId="{58779493-0A42-49D4-AF2E-23C6D0355294}">
      <dgm:prSet/>
      <dgm:spPr/>
      <dgm:t>
        <a:bodyPr/>
        <a:lstStyle/>
        <a:p>
          <a:endParaRPr lang="en-US"/>
        </a:p>
      </dgm:t>
    </dgm:pt>
    <dgm:pt modelId="{635A9111-237A-4271-A27C-3797F46B3CD9}" type="sibTrans" cxnId="{58779493-0A42-49D4-AF2E-23C6D0355294}">
      <dgm:prSet/>
      <dgm:spPr/>
      <dgm:t>
        <a:bodyPr/>
        <a:lstStyle/>
        <a:p>
          <a:endParaRPr lang="en-US"/>
        </a:p>
      </dgm:t>
    </dgm:pt>
    <dgm:pt modelId="{C91F0D96-00FA-47B9-9FFA-F9323C0B5B25}">
      <dgm:prSet/>
      <dgm:spPr/>
      <dgm:t>
        <a:bodyPr/>
        <a:lstStyle/>
        <a:p>
          <a:r>
            <a:rPr lang="fi-FI" baseline="0" dirty="0"/>
            <a:t>Kokoelmatyöstä syntyneet dokumentit, kuten diaariot ja vuosikertomuskoosteet</a:t>
          </a:r>
          <a:endParaRPr lang="en-US" dirty="0"/>
        </a:p>
      </dgm:t>
    </dgm:pt>
    <dgm:pt modelId="{9C7B37DB-3353-473A-90DB-7D2EE9C33044}" type="parTrans" cxnId="{B945DC1C-315B-4140-BBB7-FA885EFDEB4B}">
      <dgm:prSet/>
      <dgm:spPr/>
      <dgm:t>
        <a:bodyPr/>
        <a:lstStyle/>
        <a:p>
          <a:endParaRPr lang="en-US"/>
        </a:p>
      </dgm:t>
    </dgm:pt>
    <dgm:pt modelId="{7681B52F-1701-46C7-9DA5-602C92E88A7B}" type="sibTrans" cxnId="{B945DC1C-315B-4140-BBB7-FA885EFDEB4B}">
      <dgm:prSet/>
      <dgm:spPr/>
      <dgm:t>
        <a:bodyPr/>
        <a:lstStyle/>
        <a:p>
          <a:endParaRPr lang="en-US"/>
        </a:p>
      </dgm:t>
    </dgm:pt>
    <dgm:pt modelId="{D7F2A0CE-8DA5-4C96-A94C-D9ED33EC1354}">
      <dgm:prSet/>
      <dgm:spPr/>
      <dgm:t>
        <a:bodyPr/>
        <a:lstStyle/>
        <a:p>
          <a:r>
            <a:rPr lang="fi-FI" baseline="0" dirty="0"/>
            <a:t>Hallinnolliset dokumentit, pääasiassa vuosikertomukset</a:t>
          </a:r>
          <a:endParaRPr lang="en-US" dirty="0"/>
        </a:p>
      </dgm:t>
    </dgm:pt>
    <dgm:pt modelId="{F1B91DF6-DB3A-4EBE-8E29-482ECCE4DB46}" type="parTrans" cxnId="{BF546BC2-E469-4562-9F9F-E9023AEEFA2A}">
      <dgm:prSet/>
      <dgm:spPr/>
      <dgm:t>
        <a:bodyPr/>
        <a:lstStyle/>
        <a:p>
          <a:endParaRPr lang="en-US"/>
        </a:p>
      </dgm:t>
    </dgm:pt>
    <dgm:pt modelId="{6D647CB4-A476-4E85-8CA2-40F76C4101B9}" type="sibTrans" cxnId="{BF546BC2-E469-4562-9F9F-E9023AEEFA2A}">
      <dgm:prSet/>
      <dgm:spPr/>
      <dgm:t>
        <a:bodyPr/>
        <a:lstStyle/>
        <a:p>
          <a:endParaRPr lang="en-US"/>
        </a:p>
      </dgm:t>
    </dgm:pt>
    <dgm:pt modelId="{E313B90A-89E1-47CC-A6DD-9C2A9D03BCD5}">
      <dgm:prSet/>
      <dgm:spPr/>
      <dgm:t>
        <a:bodyPr/>
        <a:lstStyle/>
        <a:p>
          <a:r>
            <a:rPr lang="fi-FI" baseline="0" dirty="0"/>
            <a:t>Menetelmät</a:t>
          </a:r>
          <a:endParaRPr lang="en-US" dirty="0"/>
        </a:p>
      </dgm:t>
    </dgm:pt>
    <dgm:pt modelId="{84966591-D655-4EF1-B27A-BBC18D2AADD9}" type="parTrans" cxnId="{90D2F2C3-AAA2-4BD4-A516-AFF6354A64F7}">
      <dgm:prSet/>
      <dgm:spPr/>
      <dgm:t>
        <a:bodyPr/>
        <a:lstStyle/>
        <a:p>
          <a:endParaRPr lang="en-US"/>
        </a:p>
      </dgm:t>
    </dgm:pt>
    <dgm:pt modelId="{07FEB99E-2B11-40CE-8AAB-614C02CF9C3C}" type="sibTrans" cxnId="{90D2F2C3-AAA2-4BD4-A516-AFF6354A64F7}">
      <dgm:prSet/>
      <dgm:spPr/>
      <dgm:t>
        <a:bodyPr/>
        <a:lstStyle/>
        <a:p>
          <a:endParaRPr lang="en-US"/>
        </a:p>
      </dgm:t>
    </dgm:pt>
    <dgm:pt modelId="{E36B47CC-0F29-40A2-A307-A8C59D28CD6E}">
      <dgm:prSet/>
      <dgm:spPr/>
      <dgm:t>
        <a:bodyPr/>
        <a:lstStyle/>
        <a:p>
          <a:r>
            <a:rPr lang="fi-FI" baseline="0" dirty="0"/>
            <a:t>Narratologian ohjaama aineistolähtöinen sisällönanalyysi</a:t>
          </a:r>
          <a:endParaRPr lang="en-US" dirty="0"/>
        </a:p>
      </dgm:t>
    </dgm:pt>
    <dgm:pt modelId="{2454259F-C191-465C-BAE5-F8E9EC23AB68}" type="parTrans" cxnId="{FA4A0B76-8D21-473A-B3DC-7563100F8A67}">
      <dgm:prSet/>
      <dgm:spPr/>
      <dgm:t>
        <a:bodyPr/>
        <a:lstStyle/>
        <a:p>
          <a:endParaRPr lang="en-US"/>
        </a:p>
      </dgm:t>
    </dgm:pt>
    <dgm:pt modelId="{1DC2CC90-9CF3-4CE9-854A-51C43A2D5AD7}" type="sibTrans" cxnId="{FA4A0B76-8D21-473A-B3DC-7563100F8A67}">
      <dgm:prSet/>
      <dgm:spPr/>
      <dgm:t>
        <a:bodyPr/>
        <a:lstStyle/>
        <a:p>
          <a:endParaRPr lang="en-US"/>
        </a:p>
      </dgm:t>
    </dgm:pt>
    <dgm:pt modelId="{2B8A04B7-1FE2-419C-8EA4-1A87D770483F}">
      <dgm:prSet/>
      <dgm:spPr/>
      <dgm:t>
        <a:bodyPr/>
        <a:lstStyle/>
        <a:p>
          <a:pPr rtl="0"/>
          <a:r>
            <a:rPr lang="fi-FI" baseline="0" dirty="0"/>
            <a:t>Tietokantojen koostaminen suurista aineistoista (julkaisut N=2266, lahjoittajat N=</a:t>
          </a:r>
          <a:r>
            <a:rPr lang="fi-FI" dirty="0"/>
            <a:t>12 969</a:t>
          </a:r>
          <a:r>
            <a:rPr lang="fi-FI" baseline="0" dirty="0">
              <a:latin typeface="Aleo"/>
            </a:rPr>
            <a:t>)</a:t>
          </a:r>
          <a:endParaRPr lang="en-US" baseline="0" dirty="0">
            <a:latin typeface="Aleo"/>
          </a:endParaRPr>
        </a:p>
      </dgm:t>
    </dgm:pt>
    <dgm:pt modelId="{F1549F20-AB66-4F97-A877-1A362F35E6A9}" type="parTrans" cxnId="{BCABDB2B-26F2-46F7-946B-32CAF5C57FAF}">
      <dgm:prSet/>
      <dgm:spPr/>
      <dgm:t>
        <a:bodyPr/>
        <a:lstStyle/>
        <a:p>
          <a:endParaRPr lang="en-US"/>
        </a:p>
      </dgm:t>
    </dgm:pt>
    <dgm:pt modelId="{02545670-A841-45F5-BD82-3E9A445227BA}" type="sibTrans" cxnId="{BCABDB2B-26F2-46F7-946B-32CAF5C57FAF}">
      <dgm:prSet/>
      <dgm:spPr/>
      <dgm:t>
        <a:bodyPr/>
        <a:lstStyle/>
        <a:p>
          <a:endParaRPr lang="en-US"/>
        </a:p>
      </dgm:t>
    </dgm:pt>
    <dgm:pt modelId="{467CB14C-2FBB-4169-B6D0-0836DDDA03CA}">
      <dgm:prSet/>
      <dgm:spPr/>
      <dgm:t>
        <a:bodyPr/>
        <a:lstStyle/>
        <a:p>
          <a:r>
            <a:rPr lang="fi-FI" baseline="0" dirty="0"/>
            <a:t>Henkilöhistoriallinen tutkimus</a:t>
          </a:r>
          <a:endParaRPr lang="en-US" dirty="0"/>
        </a:p>
      </dgm:t>
    </dgm:pt>
    <dgm:pt modelId="{7DFD9B64-E234-4988-8449-553314585995}" type="parTrans" cxnId="{D34320C5-AAA9-4840-ACF5-FD0A06AEFEE6}">
      <dgm:prSet/>
      <dgm:spPr/>
      <dgm:t>
        <a:bodyPr/>
        <a:lstStyle/>
        <a:p>
          <a:endParaRPr lang="en-US"/>
        </a:p>
      </dgm:t>
    </dgm:pt>
    <dgm:pt modelId="{4DB86572-1ECE-4061-941E-9894E95A4D2D}" type="sibTrans" cxnId="{D34320C5-AAA9-4840-ACF5-FD0A06AEFEE6}">
      <dgm:prSet/>
      <dgm:spPr/>
      <dgm:t>
        <a:bodyPr/>
        <a:lstStyle/>
        <a:p>
          <a:endParaRPr lang="en-US"/>
        </a:p>
      </dgm:t>
    </dgm:pt>
    <dgm:pt modelId="{C4C37BD3-E192-4E95-B717-FF3D8E237699}" type="pres">
      <dgm:prSet presAssocID="{4087B23A-4BBF-4558-8B70-38052D8BFEB0}" presName="linear" presStyleCnt="0">
        <dgm:presLayoutVars>
          <dgm:dir/>
          <dgm:animLvl val="lvl"/>
          <dgm:resizeHandles val="exact"/>
        </dgm:presLayoutVars>
      </dgm:prSet>
      <dgm:spPr/>
    </dgm:pt>
    <dgm:pt modelId="{52DFD6D8-3B47-4093-AF3A-97B6D1A7976D}" type="pres">
      <dgm:prSet presAssocID="{18B7E7B4-4511-4172-86AF-17CB48559969}" presName="parentLin" presStyleCnt="0"/>
      <dgm:spPr/>
    </dgm:pt>
    <dgm:pt modelId="{637CDD69-E216-4B5A-9232-0CEABAF21791}" type="pres">
      <dgm:prSet presAssocID="{18B7E7B4-4511-4172-86AF-17CB48559969}" presName="parentLeftMargin" presStyleLbl="node1" presStyleIdx="0" presStyleCnt="2"/>
      <dgm:spPr/>
    </dgm:pt>
    <dgm:pt modelId="{6599EE6C-5098-41B0-887C-A8254039A2F8}" type="pres">
      <dgm:prSet presAssocID="{18B7E7B4-4511-4172-86AF-17CB4855996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D8E02DC-A90D-4A25-B173-2BD93D20C755}" type="pres">
      <dgm:prSet presAssocID="{18B7E7B4-4511-4172-86AF-17CB48559969}" presName="negativeSpace" presStyleCnt="0"/>
      <dgm:spPr/>
    </dgm:pt>
    <dgm:pt modelId="{A4FE6592-1EF0-4283-BBFA-5B83CB684B1B}" type="pres">
      <dgm:prSet presAssocID="{18B7E7B4-4511-4172-86AF-17CB48559969}" presName="childText" presStyleLbl="conFgAcc1" presStyleIdx="0" presStyleCnt="2">
        <dgm:presLayoutVars>
          <dgm:bulletEnabled val="1"/>
        </dgm:presLayoutVars>
      </dgm:prSet>
      <dgm:spPr/>
    </dgm:pt>
    <dgm:pt modelId="{F9CBA6D8-5779-4E75-BF68-B96FBF4FB406}" type="pres">
      <dgm:prSet presAssocID="{F2C85594-015C-431E-A844-FB5A45446F69}" presName="spaceBetweenRectangles" presStyleCnt="0"/>
      <dgm:spPr/>
    </dgm:pt>
    <dgm:pt modelId="{9F6E2BB5-5B94-4419-8A37-F63B2F347010}" type="pres">
      <dgm:prSet presAssocID="{E313B90A-89E1-47CC-A6DD-9C2A9D03BCD5}" presName="parentLin" presStyleCnt="0"/>
      <dgm:spPr/>
    </dgm:pt>
    <dgm:pt modelId="{B94A562A-B236-4DF3-BA42-1A87442166C8}" type="pres">
      <dgm:prSet presAssocID="{E313B90A-89E1-47CC-A6DD-9C2A9D03BCD5}" presName="parentLeftMargin" presStyleLbl="node1" presStyleIdx="0" presStyleCnt="2"/>
      <dgm:spPr/>
    </dgm:pt>
    <dgm:pt modelId="{8F75B720-8535-4DAE-9E76-4659EFFDA7A3}" type="pres">
      <dgm:prSet presAssocID="{E313B90A-89E1-47CC-A6DD-9C2A9D03BCD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498DBA5-6861-48B9-8CA1-94E02372FC08}" type="pres">
      <dgm:prSet presAssocID="{E313B90A-89E1-47CC-A6DD-9C2A9D03BCD5}" presName="negativeSpace" presStyleCnt="0"/>
      <dgm:spPr/>
    </dgm:pt>
    <dgm:pt modelId="{4FF6DC41-83CB-43C4-8C2A-327ECF4B6634}" type="pres">
      <dgm:prSet presAssocID="{E313B90A-89E1-47CC-A6DD-9C2A9D03BCD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4F0A005-10E5-41E7-9FBD-D5071579D804}" type="presOf" srcId="{49291159-3F4C-4F1F-A9D2-33BE05797DC6}" destId="{A4FE6592-1EF0-4283-BBFA-5B83CB684B1B}" srcOrd="0" destOrd="0" presId="urn:microsoft.com/office/officeart/2005/8/layout/list1"/>
    <dgm:cxn modelId="{B945DC1C-315B-4140-BBB7-FA885EFDEB4B}" srcId="{18B7E7B4-4511-4172-86AF-17CB48559969}" destId="{C91F0D96-00FA-47B9-9FFA-F9323C0B5B25}" srcOrd="1" destOrd="0" parTransId="{9C7B37DB-3353-473A-90DB-7D2EE9C33044}" sibTransId="{7681B52F-1701-46C7-9DA5-602C92E88A7B}"/>
    <dgm:cxn modelId="{BCABDB2B-26F2-46F7-946B-32CAF5C57FAF}" srcId="{E313B90A-89E1-47CC-A6DD-9C2A9D03BCD5}" destId="{2B8A04B7-1FE2-419C-8EA4-1A87D770483F}" srcOrd="1" destOrd="0" parTransId="{F1549F20-AB66-4F97-A877-1A362F35E6A9}" sibTransId="{02545670-A841-45F5-BD82-3E9A445227BA}"/>
    <dgm:cxn modelId="{78D6162D-0252-4326-8B42-2744DB598041}" type="presOf" srcId="{E313B90A-89E1-47CC-A6DD-9C2A9D03BCD5}" destId="{8F75B720-8535-4DAE-9E76-4659EFFDA7A3}" srcOrd="1" destOrd="0" presId="urn:microsoft.com/office/officeart/2005/8/layout/list1"/>
    <dgm:cxn modelId="{492FB839-B259-4924-B259-19529CF02281}" type="presOf" srcId="{467CB14C-2FBB-4169-B6D0-0836DDDA03CA}" destId="{4FF6DC41-83CB-43C4-8C2A-327ECF4B6634}" srcOrd="0" destOrd="2" presId="urn:microsoft.com/office/officeart/2005/8/layout/list1"/>
    <dgm:cxn modelId="{FA4A0B76-8D21-473A-B3DC-7563100F8A67}" srcId="{E313B90A-89E1-47CC-A6DD-9C2A9D03BCD5}" destId="{E36B47CC-0F29-40A2-A307-A8C59D28CD6E}" srcOrd="0" destOrd="0" parTransId="{2454259F-C191-465C-BAE5-F8E9EC23AB68}" sibTransId="{1DC2CC90-9CF3-4CE9-854A-51C43A2D5AD7}"/>
    <dgm:cxn modelId="{7FA6D976-69DE-40B8-A885-B97EB4CD9DD9}" type="presOf" srcId="{E36B47CC-0F29-40A2-A307-A8C59D28CD6E}" destId="{4FF6DC41-83CB-43C4-8C2A-327ECF4B6634}" srcOrd="0" destOrd="0" presId="urn:microsoft.com/office/officeart/2005/8/layout/list1"/>
    <dgm:cxn modelId="{1F802B57-A01D-44AC-A825-171A820462DF}" srcId="{4087B23A-4BBF-4558-8B70-38052D8BFEB0}" destId="{18B7E7B4-4511-4172-86AF-17CB48559969}" srcOrd="0" destOrd="0" parTransId="{EB1C87E8-ABBC-4E5A-A362-050B251E7D91}" sibTransId="{F2C85594-015C-431E-A844-FB5A45446F69}"/>
    <dgm:cxn modelId="{64D02E77-57CE-413F-B10F-2C03469FDB6E}" type="presOf" srcId="{4087B23A-4BBF-4558-8B70-38052D8BFEB0}" destId="{C4C37BD3-E192-4E95-B717-FF3D8E237699}" srcOrd="0" destOrd="0" presId="urn:microsoft.com/office/officeart/2005/8/layout/list1"/>
    <dgm:cxn modelId="{CF3B7889-F2C7-4B31-98BD-C25D6CDE33C6}" type="presOf" srcId="{18B7E7B4-4511-4172-86AF-17CB48559969}" destId="{637CDD69-E216-4B5A-9232-0CEABAF21791}" srcOrd="0" destOrd="0" presId="urn:microsoft.com/office/officeart/2005/8/layout/list1"/>
    <dgm:cxn modelId="{5829AA8D-311F-4AE4-8423-12FCDBC2CA79}" type="presOf" srcId="{2B8A04B7-1FE2-419C-8EA4-1A87D770483F}" destId="{4FF6DC41-83CB-43C4-8C2A-327ECF4B6634}" srcOrd="0" destOrd="1" presId="urn:microsoft.com/office/officeart/2005/8/layout/list1"/>
    <dgm:cxn modelId="{58779493-0A42-49D4-AF2E-23C6D0355294}" srcId="{18B7E7B4-4511-4172-86AF-17CB48559969}" destId="{49291159-3F4C-4F1F-A9D2-33BE05797DC6}" srcOrd="0" destOrd="0" parTransId="{63EAABFC-E895-4761-91E2-745A96903718}" sibTransId="{635A9111-237A-4271-A27C-3797F46B3CD9}"/>
    <dgm:cxn modelId="{BF546BC2-E469-4562-9F9F-E9023AEEFA2A}" srcId="{18B7E7B4-4511-4172-86AF-17CB48559969}" destId="{D7F2A0CE-8DA5-4C96-A94C-D9ED33EC1354}" srcOrd="2" destOrd="0" parTransId="{F1B91DF6-DB3A-4EBE-8E29-482ECCE4DB46}" sibTransId="{6D647CB4-A476-4E85-8CA2-40F76C4101B9}"/>
    <dgm:cxn modelId="{90D2F2C3-AAA2-4BD4-A516-AFF6354A64F7}" srcId="{4087B23A-4BBF-4558-8B70-38052D8BFEB0}" destId="{E313B90A-89E1-47CC-A6DD-9C2A9D03BCD5}" srcOrd="1" destOrd="0" parTransId="{84966591-D655-4EF1-B27A-BBC18D2AADD9}" sibTransId="{07FEB99E-2B11-40CE-8AAB-614C02CF9C3C}"/>
    <dgm:cxn modelId="{D34320C5-AAA9-4840-ACF5-FD0A06AEFEE6}" srcId="{E313B90A-89E1-47CC-A6DD-9C2A9D03BCD5}" destId="{467CB14C-2FBB-4169-B6D0-0836DDDA03CA}" srcOrd="2" destOrd="0" parTransId="{7DFD9B64-E234-4988-8449-553314585995}" sibTransId="{4DB86572-1ECE-4061-941E-9894E95A4D2D}"/>
    <dgm:cxn modelId="{F25266C8-7B10-4840-94BF-2A7DB0469EDC}" type="presOf" srcId="{E313B90A-89E1-47CC-A6DD-9C2A9D03BCD5}" destId="{B94A562A-B236-4DF3-BA42-1A87442166C8}" srcOrd="0" destOrd="0" presId="urn:microsoft.com/office/officeart/2005/8/layout/list1"/>
    <dgm:cxn modelId="{6793F3F4-3595-4F24-BC1F-E99C04E2E5C3}" type="presOf" srcId="{C91F0D96-00FA-47B9-9FFA-F9323C0B5B25}" destId="{A4FE6592-1EF0-4283-BBFA-5B83CB684B1B}" srcOrd="0" destOrd="1" presId="urn:microsoft.com/office/officeart/2005/8/layout/list1"/>
    <dgm:cxn modelId="{8DFBC5F5-1788-405A-B4EC-B3DE81CBCD30}" type="presOf" srcId="{18B7E7B4-4511-4172-86AF-17CB48559969}" destId="{6599EE6C-5098-41B0-887C-A8254039A2F8}" srcOrd="1" destOrd="0" presId="urn:microsoft.com/office/officeart/2005/8/layout/list1"/>
    <dgm:cxn modelId="{3DD68EFF-45A0-4389-BF63-F55B2C1F81A0}" type="presOf" srcId="{D7F2A0CE-8DA5-4C96-A94C-D9ED33EC1354}" destId="{A4FE6592-1EF0-4283-BBFA-5B83CB684B1B}" srcOrd="0" destOrd="2" presId="urn:microsoft.com/office/officeart/2005/8/layout/list1"/>
    <dgm:cxn modelId="{2B5B7CE2-90C8-4A46-B880-9441E86E8BC4}" type="presParOf" srcId="{C4C37BD3-E192-4E95-B717-FF3D8E237699}" destId="{52DFD6D8-3B47-4093-AF3A-97B6D1A7976D}" srcOrd="0" destOrd="0" presId="urn:microsoft.com/office/officeart/2005/8/layout/list1"/>
    <dgm:cxn modelId="{1CCF3EE7-6836-484F-B8CF-88B368C0CFAE}" type="presParOf" srcId="{52DFD6D8-3B47-4093-AF3A-97B6D1A7976D}" destId="{637CDD69-E216-4B5A-9232-0CEABAF21791}" srcOrd="0" destOrd="0" presId="urn:microsoft.com/office/officeart/2005/8/layout/list1"/>
    <dgm:cxn modelId="{D8D2860A-BDB7-4B6D-9736-49E27A196F7F}" type="presParOf" srcId="{52DFD6D8-3B47-4093-AF3A-97B6D1A7976D}" destId="{6599EE6C-5098-41B0-887C-A8254039A2F8}" srcOrd="1" destOrd="0" presId="urn:microsoft.com/office/officeart/2005/8/layout/list1"/>
    <dgm:cxn modelId="{4738D789-5375-477B-A19A-E2FAA20D2972}" type="presParOf" srcId="{C4C37BD3-E192-4E95-B717-FF3D8E237699}" destId="{CD8E02DC-A90D-4A25-B173-2BD93D20C755}" srcOrd="1" destOrd="0" presId="urn:microsoft.com/office/officeart/2005/8/layout/list1"/>
    <dgm:cxn modelId="{4BEC7867-BAA7-471E-8FFD-97D36A1341D3}" type="presParOf" srcId="{C4C37BD3-E192-4E95-B717-FF3D8E237699}" destId="{A4FE6592-1EF0-4283-BBFA-5B83CB684B1B}" srcOrd="2" destOrd="0" presId="urn:microsoft.com/office/officeart/2005/8/layout/list1"/>
    <dgm:cxn modelId="{D7321107-90FB-46A6-9678-A0F3BF9D7523}" type="presParOf" srcId="{C4C37BD3-E192-4E95-B717-FF3D8E237699}" destId="{F9CBA6D8-5779-4E75-BF68-B96FBF4FB406}" srcOrd="3" destOrd="0" presId="urn:microsoft.com/office/officeart/2005/8/layout/list1"/>
    <dgm:cxn modelId="{C4D1B727-C289-4BE6-82BD-383DE05F5E4C}" type="presParOf" srcId="{C4C37BD3-E192-4E95-B717-FF3D8E237699}" destId="{9F6E2BB5-5B94-4419-8A37-F63B2F347010}" srcOrd="4" destOrd="0" presId="urn:microsoft.com/office/officeart/2005/8/layout/list1"/>
    <dgm:cxn modelId="{D65C0E42-4197-4B75-9899-076C17B1467F}" type="presParOf" srcId="{9F6E2BB5-5B94-4419-8A37-F63B2F347010}" destId="{B94A562A-B236-4DF3-BA42-1A87442166C8}" srcOrd="0" destOrd="0" presId="urn:microsoft.com/office/officeart/2005/8/layout/list1"/>
    <dgm:cxn modelId="{A89AC734-D723-4FC3-9271-A461437AEEBD}" type="presParOf" srcId="{9F6E2BB5-5B94-4419-8A37-F63B2F347010}" destId="{8F75B720-8535-4DAE-9E76-4659EFFDA7A3}" srcOrd="1" destOrd="0" presId="urn:microsoft.com/office/officeart/2005/8/layout/list1"/>
    <dgm:cxn modelId="{7134882A-BD2D-4B45-93A3-933636D1BC1B}" type="presParOf" srcId="{C4C37BD3-E192-4E95-B717-FF3D8E237699}" destId="{2498DBA5-6861-48B9-8CA1-94E02372FC08}" srcOrd="5" destOrd="0" presId="urn:microsoft.com/office/officeart/2005/8/layout/list1"/>
    <dgm:cxn modelId="{EAA2CAC9-8324-43EE-9135-47E63D437EDD}" type="presParOf" srcId="{C4C37BD3-E192-4E95-B717-FF3D8E237699}" destId="{4FF6DC41-83CB-43C4-8C2A-327ECF4B663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236469-A63C-4B49-9BCA-7D1416FDB26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i-FI"/>
        </a:p>
      </dgm:t>
    </dgm:pt>
    <dgm:pt modelId="{7A970F16-EA6C-4C2A-9957-1CAABAC67966}">
      <dgm:prSet/>
      <dgm:spPr/>
      <dgm:t>
        <a:bodyPr/>
        <a:lstStyle/>
        <a:p>
          <a:r>
            <a:rPr lang="fi-FI" baseline="0"/>
            <a:t>Haarautuva suomalaisuuskäsitys</a:t>
          </a:r>
          <a:endParaRPr lang="fi-FI"/>
        </a:p>
      </dgm:t>
    </dgm:pt>
    <dgm:pt modelId="{457A2F63-18F6-43EB-91B7-031723319379}" type="parTrans" cxnId="{5EEC8EFE-3086-451E-AC90-F89C92F76309}">
      <dgm:prSet/>
      <dgm:spPr/>
      <dgm:t>
        <a:bodyPr/>
        <a:lstStyle/>
        <a:p>
          <a:endParaRPr lang="fi-FI"/>
        </a:p>
      </dgm:t>
    </dgm:pt>
    <dgm:pt modelId="{7143C334-0AD9-45AC-8EA0-F192E03E6BDD}" type="sibTrans" cxnId="{5EEC8EFE-3086-451E-AC90-F89C92F76309}">
      <dgm:prSet/>
      <dgm:spPr/>
      <dgm:t>
        <a:bodyPr/>
        <a:lstStyle/>
        <a:p>
          <a:endParaRPr lang="fi-FI"/>
        </a:p>
      </dgm:t>
    </dgm:pt>
    <dgm:pt modelId="{230D76E6-9CDC-45A7-A8DA-B2F133C2578C}">
      <dgm:prSet/>
      <dgm:spPr/>
      <dgm:t>
        <a:bodyPr/>
        <a:lstStyle/>
        <a:p>
          <a:r>
            <a:rPr lang="fi-FI" baseline="0"/>
            <a:t>Kansainvaellus Suomeen etnisesti ja kulttuurisesti yhtenäisenä ryhmänä</a:t>
          </a:r>
          <a:endParaRPr lang="fi-FI"/>
        </a:p>
      </dgm:t>
    </dgm:pt>
    <dgm:pt modelId="{888ACC10-7001-44FC-891B-B9C5717E991B}" type="parTrans" cxnId="{C1DC5ABA-D215-4FB0-8465-BB98108313AC}">
      <dgm:prSet/>
      <dgm:spPr/>
      <dgm:t>
        <a:bodyPr/>
        <a:lstStyle/>
        <a:p>
          <a:endParaRPr lang="fi-FI"/>
        </a:p>
      </dgm:t>
    </dgm:pt>
    <dgm:pt modelId="{C6998E0F-D572-448D-8349-42B53EC92652}" type="sibTrans" cxnId="{C1DC5ABA-D215-4FB0-8465-BB98108313AC}">
      <dgm:prSet/>
      <dgm:spPr/>
      <dgm:t>
        <a:bodyPr/>
        <a:lstStyle/>
        <a:p>
          <a:endParaRPr lang="fi-FI"/>
        </a:p>
      </dgm:t>
    </dgm:pt>
    <dgm:pt modelId="{0DF4B1EF-1337-43CB-9AE8-D68A2192C261}">
      <dgm:prSet/>
      <dgm:spPr/>
      <dgm:t>
        <a:bodyPr/>
        <a:lstStyle/>
        <a:p>
          <a:r>
            <a:rPr lang="fi-FI" baseline="0" dirty="0"/>
            <a:t>Erkaantuminen alkukulttuurista toisistaan poikkeaviksi kulttuureiksi</a:t>
          </a:r>
          <a:endParaRPr lang="fi-FI" dirty="0"/>
        </a:p>
      </dgm:t>
    </dgm:pt>
    <dgm:pt modelId="{46C6FBA3-6806-41E8-97BF-031EBC2C558F}" type="parTrans" cxnId="{77004C75-E1D0-4232-802C-CE55F53318D0}">
      <dgm:prSet/>
      <dgm:spPr/>
      <dgm:t>
        <a:bodyPr/>
        <a:lstStyle/>
        <a:p>
          <a:endParaRPr lang="fi-FI"/>
        </a:p>
      </dgm:t>
    </dgm:pt>
    <dgm:pt modelId="{967FF041-132A-46FD-8BFD-D175AB8700B2}" type="sibTrans" cxnId="{77004C75-E1D0-4232-802C-CE55F53318D0}">
      <dgm:prSet/>
      <dgm:spPr/>
      <dgm:t>
        <a:bodyPr/>
        <a:lstStyle/>
        <a:p>
          <a:endParaRPr lang="fi-FI"/>
        </a:p>
      </dgm:t>
    </dgm:pt>
    <dgm:pt modelId="{129A0BB6-5338-42EC-882A-5D70DFA2E929}">
      <dgm:prSet/>
      <dgm:spPr/>
      <dgm:t>
        <a:bodyPr/>
        <a:lstStyle/>
        <a:p>
          <a:r>
            <a:rPr lang="fi-FI" baseline="0" dirty="0"/>
            <a:t>Suomalais-ugrilaisten kansojen ykseys</a:t>
          </a:r>
          <a:endParaRPr lang="fi-FI" dirty="0"/>
        </a:p>
      </dgm:t>
    </dgm:pt>
    <dgm:pt modelId="{E6EE46D5-C901-48A6-87D0-E858B01A5290}" type="parTrans" cxnId="{87B6EDCE-14CA-42E7-8E5A-7FDC9FF95D86}">
      <dgm:prSet/>
      <dgm:spPr/>
      <dgm:t>
        <a:bodyPr/>
        <a:lstStyle/>
        <a:p>
          <a:endParaRPr lang="fi-FI"/>
        </a:p>
      </dgm:t>
    </dgm:pt>
    <dgm:pt modelId="{B46C7DB9-0ACF-49EB-B251-B45F6EBEE722}" type="sibTrans" cxnId="{87B6EDCE-14CA-42E7-8E5A-7FDC9FF95D86}">
      <dgm:prSet/>
      <dgm:spPr/>
      <dgm:t>
        <a:bodyPr/>
        <a:lstStyle/>
        <a:p>
          <a:endParaRPr lang="fi-FI"/>
        </a:p>
      </dgm:t>
    </dgm:pt>
    <dgm:pt modelId="{E15BE69A-EB0A-47AB-B4D0-8E22A00D0C9A}">
      <dgm:prSet/>
      <dgm:spPr/>
      <dgm:t>
        <a:bodyPr/>
        <a:lstStyle/>
        <a:p>
          <a:r>
            <a:rPr lang="fi-FI" baseline="0"/>
            <a:t>Horjumaton tilanteissa, joissa suuriruhtinaskunnan instituutiot olivat uhattuna</a:t>
          </a:r>
          <a:endParaRPr lang="fi-FI"/>
        </a:p>
      </dgm:t>
    </dgm:pt>
    <dgm:pt modelId="{1F9CFA70-4083-4785-8699-DB21BAFF4A1E}" type="parTrans" cxnId="{957FDB45-F014-4254-A40B-CB8D5CE23540}">
      <dgm:prSet/>
      <dgm:spPr/>
      <dgm:t>
        <a:bodyPr/>
        <a:lstStyle/>
        <a:p>
          <a:endParaRPr lang="fi-FI"/>
        </a:p>
      </dgm:t>
    </dgm:pt>
    <dgm:pt modelId="{4BE110EC-F626-4AB1-A057-2277D6F838FF}" type="sibTrans" cxnId="{957FDB45-F014-4254-A40B-CB8D5CE23540}">
      <dgm:prSet/>
      <dgm:spPr/>
      <dgm:t>
        <a:bodyPr/>
        <a:lstStyle/>
        <a:p>
          <a:endParaRPr lang="fi-FI"/>
        </a:p>
      </dgm:t>
    </dgm:pt>
    <dgm:pt modelId="{2B18628A-4823-402C-B784-A6FC08A6A600}">
      <dgm:prSet/>
      <dgm:spPr/>
      <dgm:t>
        <a:bodyPr/>
        <a:lstStyle/>
        <a:p>
          <a:r>
            <a:rPr lang="fi-FI" baseline="0"/>
            <a:t>Muovautuva suomalaisuuskäsitys</a:t>
          </a:r>
          <a:endParaRPr lang="fi-FI"/>
        </a:p>
      </dgm:t>
    </dgm:pt>
    <dgm:pt modelId="{E54C741A-58DE-43AA-A86B-FA89684C5274}" type="parTrans" cxnId="{38F4E9AD-D5FE-4120-8101-0A9F720DB6E2}">
      <dgm:prSet/>
      <dgm:spPr/>
      <dgm:t>
        <a:bodyPr/>
        <a:lstStyle/>
        <a:p>
          <a:endParaRPr lang="fi-FI"/>
        </a:p>
      </dgm:t>
    </dgm:pt>
    <dgm:pt modelId="{6CC1052D-727E-4A6A-BF87-36466B930D3C}" type="sibTrans" cxnId="{38F4E9AD-D5FE-4120-8101-0A9F720DB6E2}">
      <dgm:prSet/>
      <dgm:spPr/>
      <dgm:t>
        <a:bodyPr/>
        <a:lstStyle/>
        <a:p>
          <a:endParaRPr lang="fi-FI"/>
        </a:p>
      </dgm:t>
    </dgm:pt>
    <dgm:pt modelId="{CED55D94-3CA3-4642-AA37-49B5AF3EC8D3}">
      <dgm:prSet/>
      <dgm:spPr/>
      <dgm:t>
        <a:bodyPr/>
        <a:lstStyle/>
        <a:p>
          <a:r>
            <a:rPr lang="fi-FI" baseline="0"/>
            <a:t>Eri aikoina saapuneet kulttuuriryhmät ja niistä muovautunut yhtenäiskulttuuri</a:t>
          </a:r>
          <a:endParaRPr lang="fi-FI"/>
        </a:p>
      </dgm:t>
    </dgm:pt>
    <dgm:pt modelId="{50F53033-835A-40B3-AFC2-DA37C70BDE24}" type="parTrans" cxnId="{9C0DA000-7942-49EE-8AB0-A1530977A0D2}">
      <dgm:prSet/>
      <dgm:spPr/>
      <dgm:t>
        <a:bodyPr/>
        <a:lstStyle/>
        <a:p>
          <a:endParaRPr lang="fi-FI"/>
        </a:p>
      </dgm:t>
    </dgm:pt>
    <dgm:pt modelId="{422E9CC9-9F8A-4AAF-B67F-DDF8268E3CCC}" type="sibTrans" cxnId="{9C0DA000-7942-49EE-8AB0-A1530977A0D2}">
      <dgm:prSet/>
      <dgm:spPr/>
      <dgm:t>
        <a:bodyPr/>
        <a:lstStyle/>
        <a:p>
          <a:endParaRPr lang="fi-FI"/>
        </a:p>
      </dgm:t>
    </dgm:pt>
    <dgm:pt modelId="{E1D152F7-AE68-465F-AF96-C7DDD8A28625}">
      <dgm:prSet/>
      <dgm:spPr/>
      <dgm:t>
        <a:bodyPr/>
        <a:lstStyle/>
        <a:p>
          <a:r>
            <a:rPr lang="fi-FI" baseline="0"/>
            <a:t>Historiallisten tapahtumien merkitys ja suomalaisten toimijuus vieraiden vaikutteiden omaksujana tai torjujana</a:t>
          </a:r>
          <a:endParaRPr lang="fi-FI"/>
        </a:p>
      </dgm:t>
    </dgm:pt>
    <dgm:pt modelId="{F854A08D-0704-4DE3-820A-8B5C3DC31C1D}" type="parTrans" cxnId="{63ADE8E0-FDF5-4D43-A1A4-6AED7E404A35}">
      <dgm:prSet/>
      <dgm:spPr/>
      <dgm:t>
        <a:bodyPr/>
        <a:lstStyle/>
        <a:p>
          <a:endParaRPr lang="fi-FI"/>
        </a:p>
      </dgm:t>
    </dgm:pt>
    <dgm:pt modelId="{C25FA082-7DD1-4C05-899D-66FDA7DBE0F5}" type="sibTrans" cxnId="{63ADE8E0-FDF5-4D43-A1A4-6AED7E404A35}">
      <dgm:prSet/>
      <dgm:spPr/>
      <dgm:t>
        <a:bodyPr/>
        <a:lstStyle/>
        <a:p>
          <a:endParaRPr lang="fi-FI"/>
        </a:p>
      </dgm:t>
    </dgm:pt>
    <dgm:pt modelId="{63FE46D6-9265-48B0-9FD2-6CD742E81FC8}">
      <dgm:prSet/>
      <dgm:spPr/>
      <dgm:t>
        <a:bodyPr/>
        <a:lstStyle/>
        <a:p>
          <a:r>
            <a:rPr lang="fi-FI" baseline="0"/>
            <a:t>Salli paremmin löytöaineiston ristiriitaisuudet eikä pakottanut valitsemaan yhtä oikeaa alkuperäistä kulttuuria</a:t>
          </a:r>
          <a:endParaRPr lang="fi-FI"/>
        </a:p>
      </dgm:t>
    </dgm:pt>
    <dgm:pt modelId="{89A0CE94-149D-442F-B3C5-798FFAFAE332}" type="parTrans" cxnId="{FE25219E-36CB-4960-910C-BDA1854CD847}">
      <dgm:prSet/>
      <dgm:spPr/>
      <dgm:t>
        <a:bodyPr/>
        <a:lstStyle/>
        <a:p>
          <a:endParaRPr lang="fi-FI"/>
        </a:p>
      </dgm:t>
    </dgm:pt>
    <dgm:pt modelId="{DEB3FB4E-4725-4F86-A290-04B5D486A5B7}" type="sibTrans" cxnId="{FE25219E-36CB-4960-910C-BDA1854CD847}">
      <dgm:prSet/>
      <dgm:spPr/>
      <dgm:t>
        <a:bodyPr/>
        <a:lstStyle/>
        <a:p>
          <a:endParaRPr lang="fi-FI"/>
        </a:p>
      </dgm:t>
    </dgm:pt>
    <dgm:pt modelId="{04FFD8C6-AD7C-4A9F-A5AD-0EBB433CDDD1}" type="pres">
      <dgm:prSet presAssocID="{81236469-A63C-4B49-9BCA-7D1416FDB26F}" presName="linear" presStyleCnt="0">
        <dgm:presLayoutVars>
          <dgm:animLvl val="lvl"/>
          <dgm:resizeHandles val="exact"/>
        </dgm:presLayoutVars>
      </dgm:prSet>
      <dgm:spPr/>
    </dgm:pt>
    <dgm:pt modelId="{F66EE909-E9F5-4531-B527-C4588822FDD7}" type="pres">
      <dgm:prSet presAssocID="{7A970F16-EA6C-4C2A-9957-1CAABAC6796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12AAC98-68FC-46F5-A06D-89DE2EAC461A}" type="pres">
      <dgm:prSet presAssocID="{7A970F16-EA6C-4C2A-9957-1CAABAC67966}" presName="childText" presStyleLbl="revTx" presStyleIdx="0" presStyleCnt="2">
        <dgm:presLayoutVars>
          <dgm:bulletEnabled val="1"/>
        </dgm:presLayoutVars>
      </dgm:prSet>
      <dgm:spPr/>
    </dgm:pt>
    <dgm:pt modelId="{E69C1E5C-D39D-4E8A-B8C7-BF490E2AF5EE}" type="pres">
      <dgm:prSet presAssocID="{2B18628A-4823-402C-B784-A6FC08A6A60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C2DF37C-711C-465E-84E0-4602D6351D07}" type="pres">
      <dgm:prSet presAssocID="{2B18628A-4823-402C-B784-A6FC08A6A600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9C0DA000-7942-49EE-8AB0-A1530977A0D2}" srcId="{2B18628A-4823-402C-B784-A6FC08A6A600}" destId="{CED55D94-3CA3-4642-AA37-49B5AF3EC8D3}" srcOrd="0" destOrd="0" parTransId="{50F53033-835A-40B3-AFC2-DA37C70BDE24}" sibTransId="{422E9CC9-9F8A-4AAF-B67F-DDF8268E3CCC}"/>
    <dgm:cxn modelId="{280ABB26-2F5B-4671-84A2-2765959803B2}" type="presOf" srcId="{230D76E6-9CDC-45A7-A8DA-B2F133C2578C}" destId="{812AAC98-68FC-46F5-A06D-89DE2EAC461A}" srcOrd="0" destOrd="0" presId="urn:microsoft.com/office/officeart/2005/8/layout/vList2"/>
    <dgm:cxn modelId="{5AF6E961-3535-4477-A0ED-39D8385D553D}" type="presOf" srcId="{2B18628A-4823-402C-B784-A6FC08A6A600}" destId="{E69C1E5C-D39D-4E8A-B8C7-BF490E2AF5EE}" srcOrd="0" destOrd="0" presId="urn:microsoft.com/office/officeart/2005/8/layout/vList2"/>
    <dgm:cxn modelId="{942A5B43-00B3-4131-9982-9AB59FF4BE0D}" type="presOf" srcId="{E1D152F7-AE68-465F-AF96-C7DDD8A28625}" destId="{FC2DF37C-711C-465E-84E0-4602D6351D07}" srcOrd="0" destOrd="1" presId="urn:microsoft.com/office/officeart/2005/8/layout/vList2"/>
    <dgm:cxn modelId="{957FDB45-F014-4254-A40B-CB8D5CE23540}" srcId="{7A970F16-EA6C-4C2A-9957-1CAABAC67966}" destId="{E15BE69A-EB0A-47AB-B4D0-8E22A00D0C9A}" srcOrd="3" destOrd="0" parTransId="{1F9CFA70-4083-4785-8699-DB21BAFF4A1E}" sibTransId="{4BE110EC-F626-4AB1-A057-2277D6F838FF}"/>
    <dgm:cxn modelId="{77004C75-E1D0-4232-802C-CE55F53318D0}" srcId="{7A970F16-EA6C-4C2A-9957-1CAABAC67966}" destId="{0DF4B1EF-1337-43CB-9AE8-D68A2192C261}" srcOrd="1" destOrd="0" parTransId="{46C6FBA3-6806-41E8-97BF-031EBC2C558F}" sibTransId="{967FF041-132A-46FD-8BFD-D175AB8700B2}"/>
    <dgm:cxn modelId="{9392CD7A-C237-4C16-B36D-36ADCF1418AC}" type="presOf" srcId="{81236469-A63C-4B49-9BCA-7D1416FDB26F}" destId="{04FFD8C6-AD7C-4A9F-A5AD-0EBB433CDDD1}" srcOrd="0" destOrd="0" presId="urn:microsoft.com/office/officeart/2005/8/layout/vList2"/>
    <dgm:cxn modelId="{C0C4339A-E714-4204-BF85-1F57266A3367}" type="presOf" srcId="{63FE46D6-9265-48B0-9FD2-6CD742E81FC8}" destId="{FC2DF37C-711C-465E-84E0-4602D6351D07}" srcOrd="0" destOrd="2" presId="urn:microsoft.com/office/officeart/2005/8/layout/vList2"/>
    <dgm:cxn modelId="{FE25219E-36CB-4960-910C-BDA1854CD847}" srcId="{2B18628A-4823-402C-B784-A6FC08A6A600}" destId="{63FE46D6-9265-48B0-9FD2-6CD742E81FC8}" srcOrd="2" destOrd="0" parTransId="{89A0CE94-149D-442F-B3C5-798FFAFAE332}" sibTransId="{DEB3FB4E-4725-4F86-A290-04B5D486A5B7}"/>
    <dgm:cxn modelId="{D9E151AB-B62A-4E3E-BA88-24253EFA89F3}" type="presOf" srcId="{129A0BB6-5338-42EC-882A-5D70DFA2E929}" destId="{812AAC98-68FC-46F5-A06D-89DE2EAC461A}" srcOrd="0" destOrd="2" presId="urn:microsoft.com/office/officeart/2005/8/layout/vList2"/>
    <dgm:cxn modelId="{F2EDEAAB-6D69-4678-A1BE-2A64C2431885}" type="presOf" srcId="{CED55D94-3CA3-4642-AA37-49B5AF3EC8D3}" destId="{FC2DF37C-711C-465E-84E0-4602D6351D07}" srcOrd="0" destOrd="0" presId="urn:microsoft.com/office/officeart/2005/8/layout/vList2"/>
    <dgm:cxn modelId="{38F4E9AD-D5FE-4120-8101-0A9F720DB6E2}" srcId="{81236469-A63C-4B49-9BCA-7D1416FDB26F}" destId="{2B18628A-4823-402C-B784-A6FC08A6A600}" srcOrd="1" destOrd="0" parTransId="{E54C741A-58DE-43AA-A86B-FA89684C5274}" sibTransId="{6CC1052D-727E-4A6A-BF87-36466B930D3C}"/>
    <dgm:cxn modelId="{C1DC5ABA-D215-4FB0-8465-BB98108313AC}" srcId="{7A970F16-EA6C-4C2A-9957-1CAABAC67966}" destId="{230D76E6-9CDC-45A7-A8DA-B2F133C2578C}" srcOrd="0" destOrd="0" parTransId="{888ACC10-7001-44FC-891B-B9C5717E991B}" sibTransId="{C6998E0F-D572-448D-8349-42B53EC92652}"/>
    <dgm:cxn modelId="{C3FE34CB-AA54-43F6-851C-55DDBDB0C6B4}" type="presOf" srcId="{E15BE69A-EB0A-47AB-B4D0-8E22A00D0C9A}" destId="{812AAC98-68FC-46F5-A06D-89DE2EAC461A}" srcOrd="0" destOrd="3" presId="urn:microsoft.com/office/officeart/2005/8/layout/vList2"/>
    <dgm:cxn modelId="{87B6EDCE-14CA-42E7-8E5A-7FDC9FF95D86}" srcId="{7A970F16-EA6C-4C2A-9957-1CAABAC67966}" destId="{129A0BB6-5338-42EC-882A-5D70DFA2E929}" srcOrd="2" destOrd="0" parTransId="{E6EE46D5-C901-48A6-87D0-E858B01A5290}" sibTransId="{B46C7DB9-0ACF-49EB-B251-B45F6EBEE722}"/>
    <dgm:cxn modelId="{22FA56D9-A3AF-463D-A2C7-3B77F139D132}" type="presOf" srcId="{7A970F16-EA6C-4C2A-9957-1CAABAC67966}" destId="{F66EE909-E9F5-4531-B527-C4588822FDD7}" srcOrd="0" destOrd="0" presId="urn:microsoft.com/office/officeart/2005/8/layout/vList2"/>
    <dgm:cxn modelId="{784B49E0-B048-4597-94A6-C180D91A1EBC}" type="presOf" srcId="{0DF4B1EF-1337-43CB-9AE8-D68A2192C261}" destId="{812AAC98-68FC-46F5-A06D-89DE2EAC461A}" srcOrd="0" destOrd="1" presId="urn:microsoft.com/office/officeart/2005/8/layout/vList2"/>
    <dgm:cxn modelId="{63ADE8E0-FDF5-4D43-A1A4-6AED7E404A35}" srcId="{2B18628A-4823-402C-B784-A6FC08A6A600}" destId="{E1D152F7-AE68-465F-AF96-C7DDD8A28625}" srcOrd="1" destOrd="0" parTransId="{F854A08D-0704-4DE3-820A-8B5C3DC31C1D}" sibTransId="{C25FA082-7DD1-4C05-899D-66FDA7DBE0F5}"/>
    <dgm:cxn modelId="{5EEC8EFE-3086-451E-AC90-F89C92F76309}" srcId="{81236469-A63C-4B49-9BCA-7D1416FDB26F}" destId="{7A970F16-EA6C-4C2A-9957-1CAABAC67966}" srcOrd="0" destOrd="0" parTransId="{457A2F63-18F6-43EB-91B7-031723319379}" sibTransId="{7143C334-0AD9-45AC-8EA0-F192E03E6BDD}"/>
    <dgm:cxn modelId="{B215055A-F9AC-45E7-8AA1-38981294D0AB}" type="presParOf" srcId="{04FFD8C6-AD7C-4A9F-A5AD-0EBB433CDDD1}" destId="{F66EE909-E9F5-4531-B527-C4588822FDD7}" srcOrd="0" destOrd="0" presId="urn:microsoft.com/office/officeart/2005/8/layout/vList2"/>
    <dgm:cxn modelId="{1F2A5C59-C179-4099-8626-E7A4178B0091}" type="presParOf" srcId="{04FFD8C6-AD7C-4A9F-A5AD-0EBB433CDDD1}" destId="{812AAC98-68FC-46F5-A06D-89DE2EAC461A}" srcOrd="1" destOrd="0" presId="urn:microsoft.com/office/officeart/2005/8/layout/vList2"/>
    <dgm:cxn modelId="{EE41400C-B86F-4C6E-B398-5742F15CB39A}" type="presParOf" srcId="{04FFD8C6-AD7C-4A9F-A5AD-0EBB433CDDD1}" destId="{E69C1E5C-D39D-4E8A-B8C7-BF490E2AF5EE}" srcOrd="2" destOrd="0" presId="urn:microsoft.com/office/officeart/2005/8/layout/vList2"/>
    <dgm:cxn modelId="{3149F818-D492-406B-8909-C79D0930FA74}" type="presParOf" srcId="{04FFD8C6-AD7C-4A9F-A5AD-0EBB433CDDD1}" destId="{FC2DF37C-711C-465E-84E0-4602D6351D0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E6592-1EF0-4283-BBFA-5B83CB684B1B}">
      <dsp:nvSpPr>
        <dsp:cNvPr id="0" name=""/>
        <dsp:cNvSpPr/>
      </dsp:nvSpPr>
      <dsp:spPr>
        <a:xfrm>
          <a:off x="0" y="319580"/>
          <a:ext cx="7344767" cy="1975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0036" tIns="395732" rIns="570036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baseline="0" dirty="0"/>
            <a:t>Suomen kansallismuseon näyttelyoppaat ja Muinaistieteellisen toimikunnan tutkijoiden julkaisut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baseline="0" dirty="0"/>
            <a:t>Kokoelmatyöstä syntyneet dokumentit, kuten diaariot ja vuosikertomuskoosteet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baseline="0" dirty="0"/>
            <a:t>Hallinnolliset dokumentit, pääasiassa vuosikertomukset</a:t>
          </a:r>
          <a:endParaRPr lang="en-US" sz="1900" kern="1200" dirty="0"/>
        </a:p>
      </dsp:txBody>
      <dsp:txXfrm>
        <a:off x="0" y="319580"/>
        <a:ext cx="7344767" cy="1975050"/>
      </dsp:txXfrm>
    </dsp:sp>
    <dsp:sp modelId="{6599EE6C-5098-41B0-887C-A8254039A2F8}">
      <dsp:nvSpPr>
        <dsp:cNvPr id="0" name=""/>
        <dsp:cNvSpPr/>
      </dsp:nvSpPr>
      <dsp:spPr>
        <a:xfrm>
          <a:off x="367238" y="39140"/>
          <a:ext cx="5141336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4330" tIns="0" rIns="1943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baseline="0" dirty="0"/>
            <a:t>Lähdeaineisto</a:t>
          </a:r>
          <a:endParaRPr lang="en-US" sz="1900" kern="1200" dirty="0"/>
        </a:p>
      </dsp:txBody>
      <dsp:txXfrm>
        <a:off x="394618" y="66520"/>
        <a:ext cx="5086576" cy="506120"/>
      </dsp:txXfrm>
    </dsp:sp>
    <dsp:sp modelId="{4FF6DC41-83CB-43C4-8C2A-327ECF4B6634}">
      <dsp:nvSpPr>
        <dsp:cNvPr id="0" name=""/>
        <dsp:cNvSpPr/>
      </dsp:nvSpPr>
      <dsp:spPr>
        <a:xfrm>
          <a:off x="0" y="2677671"/>
          <a:ext cx="7344767" cy="167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0036" tIns="395732" rIns="570036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baseline="0" dirty="0"/>
            <a:t>Narratologian ohjaama aineistolähtöinen sisällönanalyysi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baseline="0" dirty="0"/>
            <a:t>Tietokantojen koostaminen suurista aineistoista (julkaisut N=2266, lahjoittajat N=</a:t>
          </a:r>
          <a:r>
            <a:rPr lang="fi-FI" sz="1900" kern="1200" dirty="0"/>
            <a:t>12 969</a:t>
          </a:r>
          <a:r>
            <a:rPr lang="fi-FI" sz="1900" kern="1200" baseline="0" dirty="0">
              <a:latin typeface="Aleo"/>
            </a:rPr>
            <a:t>)</a:t>
          </a:r>
          <a:endParaRPr lang="en-US" sz="1900" kern="1200" baseline="0" dirty="0">
            <a:latin typeface="Aleo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900" kern="1200" baseline="0" dirty="0"/>
            <a:t>Henkilöhistoriallinen tutkimus</a:t>
          </a:r>
          <a:endParaRPr lang="en-US" sz="1900" kern="1200" dirty="0"/>
        </a:p>
      </dsp:txBody>
      <dsp:txXfrm>
        <a:off x="0" y="2677671"/>
        <a:ext cx="7344767" cy="1675800"/>
      </dsp:txXfrm>
    </dsp:sp>
    <dsp:sp modelId="{8F75B720-8535-4DAE-9E76-4659EFFDA7A3}">
      <dsp:nvSpPr>
        <dsp:cNvPr id="0" name=""/>
        <dsp:cNvSpPr/>
      </dsp:nvSpPr>
      <dsp:spPr>
        <a:xfrm>
          <a:off x="367238" y="2397231"/>
          <a:ext cx="5141336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4330" tIns="0" rIns="1943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baseline="0" dirty="0"/>
            <a:t>Menetelmät</a:t>
          </a:r>
          <a:endParaRPr lang="en-US" sz="1900" kern="1200" dirty="0"/>
        </a:p>
      </dsp:txBody>
      <dsp:txXfrm>
        <a:off x="394618" y="2424611"/>
        <a:ext cx="5086576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EE909-E9F5-4531-B527-C4588822FDD7}">
      <dsp:nvSpPr>
        <dsp:cNvPr id="0" name=""/>
        <dsp:cNvSpPr/>
      </dsp:nvSpPr>
      <dsp:spPr>
        <a:xfrm>
          <a:off x="0" y="11736"/>
          <a:ext cx="1065713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700" kern="1200" baseline="0"/>
            <a:t>Haarautuva suomalaisuuskäsitys</a:t>
          </a:r>
          <a:endParaRPr lang="fi-FI" sz="2700" kern="1200"/>
        </a:p>
      </dsp:txBody>
      <dsp:txXfrm>
        <a:off x="31613" y="43349"/>
        <a:ext cx="10593909" cy="584369"/>
      </dsp:txXfrm>
    </dsp:sp>
    <dsp:sp modelId="{812AAC98-68FC-46F5-A06D-89DE2EAC461A}">
      <dsp:nvSpPr>
        <dsp:cNvPr id="0" name=""/>
        <dsp:cNvSpPr/>
      </dsp:nvSpPr>
      <dsp:spPr>
        <a:xfrm>
          <a:off x="0" y="659331"/>
          <a:ext cx="10657135" cy="1425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364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100" kern="1200" baseline="0"/>
            <a:t>Kansainvaellus Suomeen etnisesti ja kulttuurisesti yhtenäisenä ryhmänä</a:t>
          </a:r>
          <a:endParaRPr lang="fi-FI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100" kern="1200" baseline="0" dirty="0"/>
            <a:t>Erkaantuminen alkukulttuurista toisistaan poikkeaviksi kulttuureiksi</a:t>
          </a:r>
          <a:endParaRPr lang="fi-FI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100" kern="1200" baseline="0" dirty="0"/>
            <a:t>Suomalais-ugrilaisten kansojen ykseys</a:t>
          </a:r>
          <a:endParaRPr lang="fi-FI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100" kern="1200" baseline="0"/>
            <a:t>Horjumaton tilanteissa, joissa suuriruhtinaskunnan instituutiot olivat uhattuna</a:t>
          </a:r>
          <a:endParaRPr lang="fi-FI" sz="2100" kern="1200"/>
        </a:p>
      </dsp:txBody>
      <dsp:txXfrm>
        <a:off x="0" y="659331"/>
        <a:ext cx="10657135" cy="1425195"/>
      </dsp:txXfrm>
    </dsp:sp>
    <dsp:sp modelId="{E69C1E5C-D39D-4E8A-B8C7-BF490E2AF5EE}">
      <dsp:nvSpPr>
        <dsp:cNvPr id="0" name=""/>
        <dsp:cNvSpPr/>
      </dsp:nvSpPr>
      <dsp:spPr>
        <a:xfrm>
          <a:off x="0" y="2084526"/>
          <a:ext cx="1065713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700" kern="1200" baseline="0"/>
            <a:t>Muovautuva suomalaisuuskäsitys</a:t>
          </a:r>
          <a:endParaRPr lang="fi-FI" sz="2700" kern="1200"/>
        </a:p>
      </dsp:txBody>
      <dsp:txXfrm>
        <a:off x="31613" y="2116139"/>
        <a:ext cx="10593909" cy="584369"/>
      </dsp:txXfrm>
    </dsp:sp>
    <dsp:sp modelId="{FC2DF37C-711C-465E-84E0-4602D6351D07}">
      <dsp:nvSpPr>
        <dsp:cNvPr id="0" name=""/>
        <dsp:cNvSpPr/>
      </dsp:nvSpPr>
      <dsp:spPr>
        <a:xfrm>
          <a:off x="0" y="2732121"/>
          <a:ext cx="10657135" cy="1648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364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100" kern="1200" baseline="0"/>
            <a:t>Eri aikoina saapuneet kulttuuriryhmät ja niistä muovautunut yhtenäiskulttuuri</a:t>
          </a:r>
          <a:endParaRPr lang="fi-FI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100" kern="1200" baseline="0"/>
            <a:t>Historiallisten tapahtumien merkitys ja suomalaisten toimijuus vieraiden vaikutteiden omaksujana tai torjujana</a:t>
          </a:r>
          <a:endParaRPr lang="fi-FI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2100" kern="1200" baseline="0"/>
            <a:t>Salli paremmin löytöaineiston ristiriitaisuudet eikä pakottanut valitsemaan yhtä oikeaa alkuperäistä kulttuuria</a:t>
          </a:r>
          <a:endParaRPr lang="fi-FI" sz="2100" kern="1200"/>
        </a:p>
      </dsp:txBody>
      <dsp:txXfrm>
        <a:off x="0" y="2732121"/>
        <a:ext cx="10657135" cy="1648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D3A7F-130A-4ED6-ABBC-AB4FE6F9BAE2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E3C73-74A9-46B8-A562-1639DE95E33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2733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95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5982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5433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202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6620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1943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3644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F843B-705A-E18A-D9DB-00B5E9739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9B81732-EF92-976E-A8FA-F28FF58AD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D46D46A-5CA2-EFC5-670C-3CEF2F235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455A8EF-3D4E-9C41-73BC-46AD7399C7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0345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E3C73-74A9-46B8-A562-1639DE95E33C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6409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1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2" name="Rectangle 21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08243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450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3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4" name="Rectangle 23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304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7" name="Group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8" name="Rectangle 17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910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773239"/>
            <a:ext cx="11229363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188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1773238"/>
            <a:ext cx="10657135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629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38741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544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409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548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722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398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4896544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082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4" y="1773238"/>
            <a:ext cx="460895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4896296" cy="3744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048" y="1773238"/>
            <a:ext cx="460826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4896297" cy="3744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85598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773238"/>
            <a:ext cx="1036954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10656886" cy="3744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3046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3024287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6772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345362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9427" y="1773238"/>
            <a:ext cx="3024286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92300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4608513" cy="108054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4896544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3482" y="0"/>
            <a:ext cx="6188518" cy="666936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407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6481317" cy="108054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674" y="0"/>
            <a:ext cx="4460326" cy="6669360"/>
          </a:xfrm>
          <a:custGeom>
            <a:avLst/>
            <a:gdLst/>
            <a:ahLst/>
            <a:cxnLst/>
            <a:rect l="l" t="t" r="r" b="b"/>
            <a:pathLst>
              <a:path w="4460326" h="6669360">
                <a:moveTo>
                  <a:pt x="1820710" y="0"/>
                </a:moveTo>
                <a:lnTo>
                  <a:pt x="4460326" y="0"/>
                </a:lnTo>
                <a:lnTo>
                  <a:pt x="4460326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424" y="6381328"/>
            <a:ext cx="798984" cy="216471"/>
          </a:xfrm>
        </p:spPr>
        <p:txBody>
          <a:bodyPr/>
          <a:lstStyle>
            <a:lvl1pPr algn="l">
              <a:defRPr/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3512" y="6381328"/>
            <a:ext cx="4392488" cy="216471"/>
          </a:xfrm>
        </p:spPr>
        <p:txBody>
          <a:bodyPr/>
          <a:lstStyle>
            <a:lvl1pPr algn="l">
              <a:defRPr/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425" y="6381551"/>
            <a:ext cx="431999" cy="215801"/>
          </a:xfrm>
        </p:spPr>
        <p:txBody>
          <a:bodyPr/>
          <a:lstStyle>
            <a:lvl1pPr algn="l">
              <a:defRPr/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429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6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6" y="2420888"/>
            <a:ext cx="3456334" cy="3744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240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6240" y="2420888"/>
            <a:ext cx="3456335" cy="3744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3837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6769100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56588" y="1773237"/>
            <a:ext cx="3455987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6002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344767" cy="43926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41661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79425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56240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256240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44125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154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2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38369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2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2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2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2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0328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309320"/>
                </a:lnTo>
                <a:lnTo>
                  <a:pt x="12192000" y="6669088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0" y="0"/>
            <a:ext cx="6096000" cy="6858000"/>
          </a:xfrm>
          <a:solidFill>
            <a:schemeClr val="accent2">
              <a:alpha val="70000"/>
            </a:schemeClr>
          </a:solidFill>
        </p:spPr>
        <p:txBody>
          <a:bodyPr lIns="576000" tIns="2422800" rIns="1080000" bIns="10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4" y="1051892"/>
            <a:ext cx="4464496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711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70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3272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1" name="Rectangle 10"/>
            <p:cNvSpPr/>
            <p:nvPr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2" name="Freeform 6"/>
            <p:cNvSpPr>
              <a:spLocks noChangeAspect="1" noEditPoints="1"/>
            </p:cNvSpPr>
            <p:nvPr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59035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274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04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097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ra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647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662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ol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tx2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943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638" y="1773239"/>
            <a:ext cx="11233150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472" y="6381328"/>
            <a:ext cx="936104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07A16FD2-1116-4D21-9E32-7B2C993B06A3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8"/>
            <a:ext cx="4248472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0576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6530D246-4CFF-4ACA-85AC-7FDFF6F8E10F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5" name="Rectangle 14"/>
            <p:cNvSpPr/>
            <p:nvPr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Freeform 6"/>
            <p:cNvSpPr>
              <a:spLocks noChangeAspect="1" noEditPoints="1"/>
            </p:cNvSpPr>
            <p:nvPr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1" name="(c)" hidden="1"/>
          <p:cNvSpPr txBox="1"/>
          <p:nvPr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jyo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28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  <p:sldLayoutId id="2147483735" r:id="rId27"/>
    <p:sldLayoutId id="2147483736" r:id="rId28"/>
    <p:sldLayoutId id="2147483737" r:id="rId29"/>
    <p:sldLayoutId id="2147483738" r:id="rId30"/>
    <p:sldLayoutId id="2147483739" r:id="rId31"/>
    <p:sldLayoutId id="2147483740" r:id="rId32"/>
    <p:sldLayoutId id="2147483741" r:id="rId33"/>
    <p:sldLayoutId id="2147483742" r:id="rId34"/>
    <p:sldLayoutId id="2147483743" r:id="rId35"/>
    <p:sldLayoutId id="2147483744" r:id="rId3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Lato" panose="020F0502020204030203" pitchFamily="34" charset="0"/>
        <a:buChar char="–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2F273E-7A53-E5B8-830B-934DEF9450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Kansalliseksi kerrottu ja valikoiden vaiettu</a:t>
            </a:r>
            <a:br>
              <a:rPr lang="fi-FI" dirty="0"/>
            </a:br>
            <a:r>
              <a:rPr lang="fi-FI" sz="2400" dirty="0"/>
              <a:t>Muinaistieteellisen toimikunnan ja Suomen kansallismuseon</a:t>
            </a:r>
            <a:br>
              <a:rPr lang="fi-FI" sz="2400" dirty="0"/>
            </a:br>
            <a:r>
              <a:rPr lang="fi-FI" sz="2400" dirty="0"/>
              <a:t>rakentamat suomalaisuuden narratiivit vuosina 1916–1971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B2FF54C-5B2D-A37F-7E93-DD8D43C61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4882896"/>
            <a:ext cx="11233150" cy="63433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dirty="0"/>
              <a:t>Aleksi Eskelinen</a:t>
            </a:r>
          </a:p>
          <a:p>
            <a:pPr>
              <a:lnSpc>
                <a:spcPct val="100000"/>
              </a:lnSpc>
            </a:pPr>
            <a:r>
              <a:rPr lang="fi-FI" dirty="0">
                <a:ea typeface="Lato"/>
                <a:cs typeface="Lato"/>
              </a:rPr>
              <a:t>FT, amanuenssi</a:t>
            </a:r>
          </a:p>
          <a:p>
            <a:pPr>
              <a:lnSpc>
                <a:spcPct val="100000"/>
              </a:lnSpc>
            </a:pPr>
            <a:r>
              <a:rPr lang="fi-FI" dirty="0">
                <a:ea typeface="Lato"/>
                <a:cs typeface="Lato"/>
              </a:rPr>
              <a:t>Nurmeksen museo, Nurmeksen kaupunki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25D892A7-BA98-6418-0468-DD45C8CA2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035" y="4653136"/>
            <a:ext cx="1713848" cy="1331547"/>
          </a:xfrm>
          <a:prstGeom prst="rect">
            <a:avLst/>
          </a:prstGeom>
        </p:spPr>
      </p:pic>
      <p:pic>
        <p:nvPicPr>
          <p:cNvPr id="6" name="Kuva 5" descr="https://urn.fi/URN:ISBN:978-952-86-1524-8 ">
            <a:extLst>
              <a:ext uri="{FF2B5EF4-FFF2-40B4-BE49-F238E27FC236}">
                <a16:creationId xmlns:a16="http://schemas.microsoft.com/office/drawing/2014/main" id="{85D5448D-1C1B-9150-B8E8-EEE54E4B9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073" y="5689096"/>
            <a:ext cx="881114" cy="88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A23DBB-BA0C-43EF-0773-25413E4A4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Tutkimusaiheen esittely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E8094B6-BC6C-7FA3-36A4-4C3B76015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  <a:buFont typeface="Arial" panose="05000000000000000000" pitchFamily="2" charset="2"/>
              <a:buChar char="•"/>
            </a:pPr>
            <a:r>
              <a:rPr lang="fi-FI" dirty="0"/>
              <a:t>Muinaistieteellinen toimikunta oli Museovirastoa edeltänyt viranomainen</a:t>
            </a:r>
          </a:p>
          <a:p>
            <a:pPr marL="541020" lvl="1" indent="-271145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dirty="0"/>
              <a:t>Vastasi vuosina 1884-1971 Suomen muinaismuistohallinnosta</a:t>
            </a:r>
            <a:endParaRPr lang="en-US" dirty="0"/>
          </a:p>
          <a:p>
            <a:pPr marL="541020" lvl="1" indent="-271145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dirty="0"/>
              <a:t>Ylläpiti vuonna 1916 avatun Suomen kansallismuseon toimintaa</a:t>
            </a:r>
            <a:endParaRPr lang="fi-FI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dirty="0"/>
              <a:t>Tutkimusorientoitunut instituutio</a:t>
            </a:r>
            <a:endParaRPr lang="fi-FI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dirty="0"/>
              <a:t>Tiiviisti kytköksissä Helsingin yliopistoon, varsinkin kansatieteessä ja arkeologiassa</a:t>
            </a:r>
            <a:endParaRPr lang="fi-FI" dirty="0">
              <a:ea typeface="Lato"/>
              <a:cs typeface="Lato"/>
            </a:endParaRPr>
          </a:p>
          <a:p>
            <a:pPr>
              <a:lnSpc>
                <a:spcPct val="110000"/>
              </a:lnSpc>
            </a:pPr>
            <a:r>
              <a:rPr lang="fi-FI" dirty="0"/>
              <a:t>Museoita on nimitetty yhteiskunnan muistiksi, mutta todellisuudessa muistamisen sijaan ne aktiivisesti luovat ja rakentavat narratiiveja menneisyydestä</a:t>
            </a:r>
            <a:endParaRPr lang="fi-FI" dirty="0">
              <a:ea typeface="Lato"/>
              <a:cs typeface="Lat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B6C9BD-0F8A-30A6-7993-8D14C4B586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67" r="5657" b="-1"/>
          <a:stretch>
            <a:fillRect/>
          </a:stretch>
        </p:blipFill>
        <p:spPr>
          <a:xfrm>
            <a:off x="6240016" y="1773238"/>
            <a:ext cx="4896544" cy="43926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746D27-659B-C3C6-049A-896C39E454D0}"/>
              </a:ext>
            </a:extLst>
          </p:cNvPr>
          <p:cNvSpPr txBox="1"/>
          <p:nvPr/>
        </p:nvSpPr>
        <p:spPr>
          <a:xfrm>
            <a:off x="6213664" y="6165850"/>
            <a:ext cx="53900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ea typeface="Lato"/>
                <a:cs typeface="Lato"/>
              </a:rPr>
              <a:t>Kuva: Lisätyn Muinaistieteellisen toimikunnan viimeinen istunto 29.2.1972. Museovirasto, Historian kuvakokoelma, HK10000:7199. CC BY 4.0.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54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CF49AE7-200A-1BB8-3DF3-6CB14D1C5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1995948"/>
            <a:ext cx="4319587" cy="2152710"/>
          </a:xfrm>
        </p:spPr>
        <p:txBody>
          <a:bodyPr/>
          <a:lstStyle/>
          <a:p>
            <a:r>
              <a:rPr lang="fi-FI" dirty="0"/>
              <a:t>Miksi tutkin narratiiveja</a:t>
            </a:r>
            <a:br>
              <a:rPr lang="fi-FI" dirty="0"/>
            </a:br>
            <a:r>
              <a:rPr lang="fi-FI" dirty="0"/>
              <a:t>museo(i)</a:t>
            </a:r>
            <a:r>
              <a:rPr lang="fi-FI" dirty="0" err="1"/>
              <a:t>ssa</a:t>
            </a:r>
            <a:r>
              <a:rPr lang="fi-FI" dirty="0"/>
              <a:t>?</a:t>
            </a:r>
            <a:endParaRPr lang="en-FI" dirty="0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A842F587-3977-1CD9-2032-3E1431B91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1" b="15501"/>
          <a:stretch/>
        </p:blipFill>
        <p:spPr>
          <a:xfrm>
            <a:off x="5155067" y="0"/>
            <a:ext cx="703693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noFill/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C2F82E67-7F33-8FD1-80A8-2C9F250344D2}"/>
              </a:ext>
            </a:extLst>
          </p:cNvPr>
          <p:cNvSpPr txBox="1"/>
          <p:nvPr/>
        </p:nvSpPr>
        <p:spPr>
          <a:xfrm>
            <a:off x="135924" y="6239991"/>
            <a:ext cx="4882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bg1"/>
                </a:solidFill>
                <a:ea typeface="Lato"/>
                <a:cs typeface="Lato"/>
              </a:rPr>
              <a:t>Kuva: Suomen Kansallismuseo. Havas, Heikki. Arkkitehtuurimuseo, Heikki </a:t>
            </a:r>
            <a:r>
              <a:rPr lang="fi-FI" sz="1200" dirty="0" err="1">
                <a:solidFill>
                  <a:schemeClr val="bg1"/>
                </a:solidFill>
                <a:ea typeface="Lato"/>
                <a:cs typeface="Lato"/>
              </a:rPr>
              <a:t>Havaksen</a:t>
            </a:r>
            <a:r>
              <a:rPr lang="fi-FI" sz="1200" dirty="0">
                <a:solidFill>
                  <a:schemeClr val="bg1"/>
                </a:solidFill>
                <a:ea typeface="Lato"/>
                <a:cs typeface="Lato"/>
              </a:rPr>
              <a:t> negatiivikokoelma, 44-3124 d. CC BY 4.0.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121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94917-45DD-0787-3E1A-505B32BB0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Lähdeaineisto &amp; menetelmät</a:t>
            </a:r>
          </a:p>
        </p:txBody>
      </p:sp>
      <p:graphicFrame>
        <p:nvGraphicFramePr>
          <p:cNvPr id="14" name="Text Placeholder 2">
            <a:extLst>
              <a:ext uri="{FF2B5EF4-FFF2-40B4-BE49-F238E27FC236}">
                <a16:creationId xmlns:a16="http://schemas.microsoft.com/office/drawing/2014/main" id="{0781F727-7C16-D3F9-DE0E-D456DFFD15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0030883"/>
              </p:ext>
            </p:extLst>
          </p:nvPr>
        </p:nvGraphicFramePr>
        <p:xfrm>
          <a:off x="4367808" y="1773239"/>
          <a:ext cx="7344767" cy="4392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E2176F7-E52F-2A05-11F8-4508DEA9976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9" t="1388" r="28247" b="303"/>
          <a:stretch>
            <a:fillRect/>
          </a:stretch>
        </p:blipFill>
        <p:spPr>
          <a:xfrm>
            <a:off x="338956" y="1773239"/>
            <a:ext cx="3908267" cy="43926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A990A8-A017-04F2-D089-842419FCF741}"/>
              </a:ext>
            </a:extLst>
          </p:cNvPr>
          <p:cNvSpPr txBox="1"/>
          <p:nvPr/>
        </p:nvSpPr>
        <p:spPr>
          <a:xfrm>
            <a:off x="267462" y="6165851"/>
            <a:ext cx="41003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ea typeface="Lato"/>
                <a:cs typeface="Lato"/>
              </a:rPr>
              <a:t>Kuva: Kuvakaappaus tutkimuksessa käytetystä kokoelmalahjoittajien luettelosta.</a:t>
            </a:r>
          </a:p>
        </p:txBody>
      </p:sp>
    </p:spTree>
    <p:extLst>
      <p:ext uri="{BB962C8B-B14F-4D97-AF65-F5344CB8AC3E}">
        <p14:creationId xmlns:p14="http://schemas.microsoft.com/office/powerpoint/2010/main" val="223548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F7E0-34AD-D283-F14F-73A398EFA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6188518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Narratiivien rakentamisen mahdollisuudet ja rajoitteet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FFB82-005A-F55D-57D8-D76C04DFF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717043"/>
            <a:ext cx="4987788" cy="4448808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fi-FI" sz="1700" dirty="0">
                <a:ea typeface="Lato"/>
                <a:cs typeface="Lato"/>
              </a:rPr>
              <a:t>Muinaistieteellisen toimikunnan vahva tutkimuslähtöinen ote</a:t>
            </a:r>
          </a:p>
          <a:p>
            <a:pPr>
              <a:lnSpc>
                <a:spcPct val="110000"/>
              </a:lnSpc>
            </a:pPr>
            <a:r>
              <a:rPr lang="fi-FI" sz="1700" dirty="0"/>
              <a:t>Kokoelmat mahdollisuuksina ja rajoina</a:t>
            </a:r>
            <a:endParaRPr lang="fi-FI" sz="1700" dirty="0">
              <a:ea typeface="Lato"/>
              <a:cs typeface="Lato"/>
            </a:endParaRPr>
          </a:p>
          <a:p>
            <a:pPr>
              <a:lnSpc>
                <a:spcPct val="110000"/>
              </a:lnSpc>
            </a:pPr>
            <a:r>
              <a:rPr lang="fi-FI" sz="1700" dirty="0"/>
              <a:t>Suomen kansallismuseo "Töölön satulinna" oli yhtä aikaa sekä vaikuttava kokonaisteos että kahle</a:t>
            </a:r>
            <a:endParaRPr lang="fi-FI" sz="1700" dirty="0">
              <a:ea typeface="Lato"/>
              <a:cs typeface="Lato"/>
            </a:endParaRPr>
          </a:p>
          <a:p>
            <a:pPr>
              <a:lnSpc>
                <a:spcPct val="110000"/>
              </a:lnSpc>
            </a:pPr>
            <a:r>
              <a:rPr lang="fi-FI" sz="1700" dirty="0"/>
              <a:t>Narratiivit eivät rajoittuneet ainoastaan museonäyttelyihin</a:t>
            </a:r>
            <a:endParaRPr lang="fi-FI" sz="17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700" dirty="0"/>
              <a:t>Tutkimus</a:t>
            </a:r>
            <a:endParaRPr lang="fi-FI" sz="17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700" dirty="0"/>
              <a:t>Sanoma- ja aikakauslehdet</a:t>
            </a:r>
            <a:endParaRPr lang="fi-FI" sz="17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700" dirty="0"/>
              <a:t>Radio ja elokuvat</a:t>
            </a:r>
            <a:endParaRPr lang="fi-FI" sz="17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700" dirty="0"/>
              <a:t>Suulliset esitelmät</a:t>
            </a:r>
            <a:endParaRPr lang="fi-FI" sz="1700" dirty="0">
              <a:ea typeface="Lato"/>
              <a:cs typeface="Lato"/>
            </a:endParaRPr>
          </a:p>
          <a:p>
            <a:pPr>
              <a:lnSpc>
                <a:spcPct val="110000"/>
              </a:lnSpc>
            </a:pPr>
            <a:endParaRPr lang="fi-FI" sz="1500" dirty="0"/>
          </a:p>
          <a:p>
            <a:pPr>
              <a:lnSpc>
                <a:spcPct val="110000"/>
              </a:lnSpc>
            </a:pPr>
            <a:endParaRPr lang="fi-FI" sz="1500" dirty="0"/>
          </a:p>
        </p:txBody>
      </p:sp>
      <p:pic>
        <p:nvPicPr>
          <p:cNvPr id="4" name="Kuvan paikkamerkki 14" descr="Kuva, joka sisältää kohteen vaate, henkilö, jalkineet, mies&#10;&#10;Kuvaus luotu automaattisesti">
            <a:extLst>
              <a:ext uri="{FF2B5EF4-FFF2-40B4-BE49-F238E27FC236}">
                <a16:creationId xmlns:a16="http://schemas.microsoft.com/office/drawing/2014/main" id="{A0D0505B-693F-0C85-7F60-8F18C54F0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6" r="28398" b="-1"/>
          <a:stretch>
            <a:fillRect/>
          </a:stretch>
        </p:blipFill>
        <p:spPr>
          <a:xfrm>
            <a:off x="6003482" y="10"/>
            <a:ext cx="6188518" cy="666935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C80497-B065-3FD2-4C30-D2AB3F2A3E58}"/>
              </a:ext>
            </a:extLst>
          </p:cNvPr>
          <p:cNvSpPr txBox="1"/>
          <p:nvPr/>
        </p:nvSpPr>
        <p:spPr>
          <a:xfrm>
            <a:off x="448056" y="5934670"/>
            <a:ext cx="52180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>
                <a:ea typeface="Calibri" panose="020F0502020204030204" pitchFamily="34" charset="0"/>
                <a:cs typeface="Arial" panose="020B0604020202020204" pitchFamily="34" charset="0"/>
              </a:rPr>
              <a:t>Kuva: Koululaisia vierailulla Kansallismuseossa. Pietinen 1934. </a:t>
            </a:r>
          </a:p>
          <a:p>
            <a:r>
              <a:rPr lang="fi-FI" sz="1200" dirty="0">
                <a:ea typeface="Calibri" panose="020F0502020204030204" pitchFamily="34" charset="0"/>
                <a:cs typeface="Arial" panose="020B0604020202020204" pitchFamily="34" charset="0"/>
              </a:rPr>
              <a:t>Museovirasto, Historian kuvakokoelma, Pietisen valokuvaamon kokoelma, </a:t>
            </a:r>
          </a:p>
          <a:p>
            <a:r>
              <a:rPr lang="fi-FI" sz="1200" dirty="0">
                <a:ea typeface="Calibri" panose="020F0502020204030204" pitchFamily="34" charset="0"/>
                <a:cs typeface="Arial" panose="020B0604020202020204" pitchFamily="34" charset="0"/>
              </a:rPr>
              <a:t>HK19670603:12850.</a:t>
            </a:r>
            <a:r>
              <a:rPr lang="fi-FI" sz="1200" dirty="0">
                <a:solidFill>
                  <a:srgbClr val="121212"/>
                </a:solidFill>
                <a:ea typeface="Lato"/>
                <a:cs typeface="Lato"/>
              </a:rPr>
              <a:t> CC BY 4.0.</a:t>
            </a:r>
            <a:endParaRPr lang="fi-FI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85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69153-D092-E81B-2784-5FF3A9271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14CEC-56A1-EED6-BB3D-85CD0CC26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Suomalaisuus arkeologian näkökulmasta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A9647-129F-1B32-E96F-E70F7C295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fi-FI" sz="1700" noProof="0" dirty="0"/>
              <a:t>Ulkomaisista epäsuotuisista alkuperäteorioista kohti itsemäärittelyä</a:t>
            </a:r>
          </a:p>
          <a:p>
            <a:pPr marL="541020" lvl="1" indent="-271145">
              <a:lnSpc>
                <a:spcPct val="110000"/>
              </a:lnSpc>
            </a:pPr>
            <a:r>
              <a:rPr lang="fi-FI" sz="1700" dirty="0"/>
              <a:t>K</a:t>
            </a:r>
            <a:r>
              <a:rPr lang="fi-FI" sz="1700" noProof="0" dirty="0"/>
              <a:t>ansainvaellusteoriat, goottilaisteoria, Hackmanin maahanmuuttoteoria ja sisäsyntyinen kivikauden suomalaisuus</a:t>
            </a:r>
          </a:p>
          <a:p>
            <a:pPr marL="269557" indent="-271145">
              <a:lnSpc>
                <a:spcPct val="110000"/>
              </a:lnSpc>
            </a:pPr>
            <a:r>
              <a:rPr lang="fi-FI" sz="1700" dirty="0"/>
              <a:t>Suomalaisuuden tarkastelun maantieteelliset lähtökohdat</a:t>
            </a:r>
            <a:endParaRPr lang="fi-FI" sz="17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700" dirty="0"/>
              <a:t>Läntinen ja itäinen kulttuuri (sekä vieras pohjoinen)</a:t>
            </a:r>
            <a:endParaRPr lang="fi-FI" sz="1700" noProof="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700" dirty="0"/>
              <a:t>Modernit hallintorajat (maakuntarajoihin taivutettu esihistoria)</a:t>
            </a:r>
            <a:endParaRPr lang="fi-FI" sz="1700" dirty="0">
              <a:ea typeface="Lato"/>
              <a:cs typeface="Lato"/>
            </a:endParaRPr>
          </a:p>
          <a:p>
            <a:pPr>
              <a:lnSpc>
                <a:spcPct val="110000"/>
              </a:lnSpc>
            </a:pPr>
            <a:r>
              <a:rPr lang="fi-FI" sz="1700" dirty="0"/>
              <a:t>Kollektiivisista heimoista ja suuresta tarinasta siirryttiin löytökeskeisempään ja ilmiöpohjaisempaan tulkintaan</a:t>
            </a:r>
            <a:endParaRPr lang="fi-FI" sz="1700" dirty="0">
              <a:ea typeface="Lato"/>
              <a:cs typeface="Lato"/>
            </a:endParaRPr>
          </a:p>
        </p:txBody>
      </p:sp>
      <p:pic>
        <p:nvPicPr>
          <p:cNvPr id="5" name="Picture 4" descr="A person standing in front of a wooden cross&#10;&#10;AI-generated content may be incorrect.">
            <a:extLst>
              <a:ext uri="{FF2B5EF4-FFF2-40B4-BE49-F238E27FC236}">
                <a16:creationId xmlns:a16="http://schemas.microsoft.com/office/drawing/2014/main" id="{991C45D6-E6CE-B484-FE52-6842C9383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2" b="1"/>
          <a:stretch>
            <a:fillRect/>
          </a:stretch>
        </p:blipFill>
        <p:spPr>
          <a:xfrm>
            <a:off x="6240016" y="1773238"/>
            <a:ext cx="4896544" cy="4392612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4943E8-5DD8-58BD-8E71-F8264E3D8F23}"/>
              </a:ext>
            </a:extLst>
          </p:cNvPr>
          <p:cNvSpPr txBox="1"/>
          <p:nvPr/>
        </p:nvSpPr>
        <p:spPr>
          <a:xfrm>
            <a:off x="6240016" y="6165850"/>
            <a:ext cx="60976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00" dirty="0">
                <a:ea typeface="Lato"/>
                <a:cs typeface="Lato"/>
              </a:rPr>
              <a:t>Turun linnan sisäpihan kaivauksia länsiosassa pohjoisesta päin katsoen. 1930, Museovirasto, Rakennushistorian kuvakokoelma, Turun linnan kuvakokoelma, RHOTL24. CC BY 4.0.</a:t>
            </a:r>
          </a:p>
        </p:txBody>
      </p:sp>
    </p:spTree>
    <p:extLst>
      <p:ext uri="{BB962C8B-B14F-4D97-AF65-F5344CB8AC3E}">
        <p14:creationId xmlns:p14="http://schemas.microsoft.com/office/powerpoint/2010/main" val="184970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FBDEB-F7E5-162C-E750-B6F205E85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4EB6-B163-A8E3-0C98-4F1268FC1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Suomalaisuus kulttuurihistorian näkökulmasta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5F79C-76B4-3E8F-951B-61F0A8FF15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2396" y="1220390"/>
            <a:ext cx="7075654" cy="4933429"/>
          </a:xfrm>
        </p:spPr>
        <p:txBody>
          <a:bodyPr/>
          <a:lstStyle/>
          <a:p>
            <a:r>
              <a:rPr lang="fi-FI" noProof="0" dirty="0"/>
              <a:t>Oman valtiollisen historian puute pakotti etsimään suomalaisuuden näkökulmasta tärkeitä instituutioita muualta</a:t>
            </a:r>
          </a:p>
          <a:p>
            <a:pPr marL="541020" lvl="1" indent="-271145"/>
            <a:r>
              <a:rPr lang="fi-FI" noProof="0" dirty="0"/>
              <a:t>Keskiajan kirkon merkityksen korostaminen</a:t>
            </a:r>
            <a:endParaRPr lang="fi-FI" noProof="0" dirty="0">
              <a:ea typeface="Lato"/>
              <a:cs typeface="Lato"/>
            </a:endParaRPr>
          </a:p>
          <a:p>
            <a:pPr marL="541020" lvl="1" indent="-271145"/>
            <a:r>
              <a:rPr lang="fi-FI" noProof="0" dirty="0"/>
              <a:t>Kotimaiset porvarit suomalaisen kulttuurin uranuurtajina</a:t>
            </a:r>
            <a:endParaRPr lang="fi-FI" noProof="0" dirty="0">
              <a:ea typeface="Lato"/>
              <a:cs typeface="Lato"/>
            </a:endParaRPr>
          </a:p>
          <a:p>
            <a:r>
              <a:rPr lang="fi-FI" noProof="0" dirty="0"/>
              <a:t>Säätyjen eliitistä suomalaisiin mestareihin</a:t>
            </a:r>
            <a:endParaRPr lang="fi-FI" noProof="0" dirty="0">
              <a:ea typeface="Lato"/>
              <a:cs typeface="Lato"/>
            </a:endParaRPr>
          </a:p>
          <a:p>
            <a:pPr marL="541020" lvl="1" indent="-271145"/>
            <a:r>
              <a:rPr lang="fi-FI" noProof="0" dirty="0"/>
              <a:t>Aatelin ja sotilaiden laskeva merkitys</a:t>
            </a:r>
            <a:endParaRPr lang="fi-FI" noProof="0" dirty="0">
              <a:ea typeface="Lato"/>
              <a:cs typeface="Lato"/>
            </a:endParaRPr>
          </a:p>
          <a:p>
            <a:pPr marL="541020" lvl="1" indent="-271145"/>
            <a:r>
              <a:rPr lang="fi-FI" noProof="0" dirty="0"/>
              <a:t>Käsityö</a:t>
            </a:r>
            <a:r>
              <a:rPr lang="fi-FI" dirty="0"/>
              <a:t>läisten ja kirkon kasvava merkitys</a:t>
            </a:r>
            <a:endParaRPr lang="fi-FI" dirty="0">
              <a:ea typeface="Lato"/>
              <a:cs typeface="Lato"/>
            </a:endParaRPr>
          </a:p>
          <a:p>
            <a:r>
              <a:rPr lang="fi-FI" dirty="0"/>
              <a:t>Suomalaisuuden narratiivien yhteiskunnallinen edustavuus ei kuitenkaan merkittävästi kasvanut vuosien 1916–1971 aikana</a:t>
            </a:r>
            <a:endParaRPr lang="fi-FI" dirty="0">
              <a:ea typeface="Lato"/>
              <a:cs typeface="Lato"/>
            </a:endParaRPr>
          </a:p>
          <a:p>
            <a:r>
              <a:rPr lang="fi-FI" dirty="0"/>
              <a:t>Kulttuurihistoriallinen painotus oli narratiivien työkalu ja tehokeino</a:t>
            </a:r>
            <a:endParaRPr lang="fi-FI" dirty="0">
              <a:ea typeface="Lato"/>
              <a:cs typeface="Lato"/>
            </a:endParaRPr>
          </a:p>
          <a:p>
            <a:pPr marL="541020" lvl="1" indent="-271145"/>
            <a:r>
              <a:rPr lang="fi-FI" dirty="0"/>
              <a:t>Vaikeat aiheet</a:t>
            </a:r>
            <a:endParaRPr lang="fi-FI" dirty="0">
              <a:ea typeface="Lato"/>
              <a:cs typeface="Lato"/>
            </a:endParaRPr>
          </a:p>
          <a:p>
            <a:pPr marL="541020" lvl="1" indent="-271145"/>
            <a:r>
              <a:rPr lang="fi-FI" dirty="0"/>
              <a:t>Suomalaisten toimijuus</a:t>
            </a:r>
            <a:endParaRPr lang="fi-FI" dirty="0">
              <a:ea typeface="Lato"/>
              <a:cs typeface="Lato"/>
            </a:endParaRPr>
          </a:p>
        </p:txBody>
      </p:sp>
      <p:pic>
        <p:nvPicPr>
          <p:cNvPr id="5" name="Picture 4" descr="A statue of a person holding a child&#10;&#10;AI-generated content may be incorrect.">
            <a:extLst>
              <a:ext uri="{FF2B5EF4-FFF2-40B4-BE49-F238E27FC236}">
                <a16:creationId xmlns:a16="http://schemas.microsoft.com/office/drawing/2014/main" id="{4FDE534D-32B9-3BE4-CB62-A6290F965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17" b="92667" l="10000" r="90000">
                        <a14:foregroundMark x1="33625" y1="6917" x2="33375" y2="7250"/>
                        <a14:foregroundMark x1="36375" y1="90333" x2="54500" y2="92667"/>
                        <a14:foregroundMark x1="54500" y1="92667" x2="66750" y2="90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2707" r="24729" b="3085"/>
          <a:stretch>
            <a:fillRect/>
          </a:stretch>
        </p:blipFill>
        <p:spPr>
          <a:xfrm>
            <a:off x="288043" y="1461021"/>
            <a:ext cx="1780099" cy="5149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76676B-E525-579B-7361-6307522DC725}"/>
              </a:ext>
            </a:extLst>
          </p:cNvPr>
          <p:cNvSpPr txBox="1"/>
          <p:nvPr/>
        </p:nvSpPr>
        <p:spPr>
          <a:xfrm>
            <a:off x="1970387" y="5920085"/>
            <a:ext cx="7567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ea typeface="Calibri" panose="020F0502020204030204" pitchFamily="34" charset="0"/>
                <a:cs typeface="Arial" panose="020B0604020202020204" pitchFamily="34" charset="0"/>
              </a:rPr>
              <a:t>Kuva: Neitsyt Mariaa ja lasta kuvaava keskiaikainen puuveistos, jonka tekijäksi on merkitty ”Liedon mestari”. </a:t>
            </a:r>
          </a:p>
          <a:p>
            <a:r>
              <a:rPr lang="fi-FI" sz="1200" dirty="0">
                <a:ea typeface="Calibri" panose="020F0502020204030204" pitchFamily="34" charset="0"/>
                <a:cs typeface="Arial" panose="020B0604020202020204" pitchFamily="34" charset="0"/>
              </a:rPr>
              <a:t>Suomen kansallismuseo, Historialliset kokoelmat.</a:t>
            </a:r>
          </a:p>
          <a:p>
            <a:r>
              <a:rPr lang="fi-FI" sz="1200" dirty="0">
                <a:ea typeface="Calibri" panose="020F0502020204030204" pitchFamily="34" charset="0"/>
                <a:cs typeface="Arial" panose="020B0604020202020204" pitchFamily="34" charset="0"/>
              </a:rPr>
              <a:t>H60021:2.</a:t>
            </a:r>
            <a:r>
              <a:rPr lang="fi-FI" sz="1200" dirty="0">
                <a:solidFill>
                  <a:srgbClr val="121212"/>
                </a:solidFill>
                <a:ea typeface="Lato"/>
                <a:cs typeface="Lato"/>
              </a:rPr>
              <a:t> CC BY 4.0.</a:t>
            </a:r>
            <a:endParaRPr lang="fi-FI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i-FI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4CB9C8E-30D5-2E1F-56D2-2FDC7F67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788" y="35004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i-FI" altLang="fi-FI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i-FI" altLang="fi-FI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4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A9931-71CA-70EF-ECD8-2693DE87E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C719-9665-9A0F-4721-B3771D08B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Suomalaisuus kansatieteen näkökulmasta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53C0F-5903-682D-B485-B7062C5EF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fi-FI" sz="1500" dirty="0"/>
              <a:t>Paradigmamuutos s</a:t>
            </a:r>
            <a:r>
              <a:rPr lang="fi-FI" sz="1500" noProof="0" dirty="0"/>
              <a:t>uomalais-ugrilaisesta </a:t>
            </a:r>
            <a:r>
              <a:rPr lang="fi-FI" sz="1500" dirty="0"/>
              <a:t>kansatieteestä </a:t>
            </a:r>
            <a:r>
              <a:rPr lang="fi-FI" sz="1500" noProof="0" dirty="0"/>
              <a:t>suomalaiseen kansatieteeseen</a:t>
            </a:r>
          </a:p>
          <a:p>
            <a:pPr marL="541020" lvl="1" indent="-271145">
              <a:lnSpc>
                <a:spcPct val="110000"/>
              </a:lnSpc>
            </a:pPr>
            <a:r>
              <a:rPr lang="fi-FI" sz="1500" dirty="0"/>
              <a:t>Tasapainoilua sukulaiskansojen ja kansallisvaltion intressien kanssa</a:t>
            </a:r>
            <a:endParaRPr lang="fi-FI" sz="15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500" noProof="0" dirty="0"/>
              <a:t>Erottava ja yhdistävä talonpoikaisuus</a:t>
            </a:r>
            <a:endParaRPr lang="fi-FI" sz="1500" noProof="0" dirty="0">
              <a:ea typeface="Lato"/>
              <a:cs typeface="Lato"/>
            </a:endParaRPr>
          </a:p>
          <a:p>
            <a:pPr>
              <a:lnSpc>
                <a:spcPct val="110000"/>
              </a:lnSpc>
            </a:pPr>
            <a:r>
              <a:rPr lang="fi-FI" sz="1500" noProof="0" dirty="0"/>
              <a:t>Saamelaisten ja karjalaisten merkitys suomalaisuuden rakentamisessa</a:t>
            </a:r>
            <a:endParaRPr lang="fi-FI" sz="1500" noProof="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500" dirty="0"/>
              <a:t>Vastakuvaisuus ja </a:t>
            </a:r>
            <a:r>
              <a:rPr lang="fi-FI" sz="1500" dirty="0" err="1"/>
              <a:t>eksotisointi</a:t>
            </a:r>
            <a:endParaRPr lang="fi-FI" sz="15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500" noProof="0" dirty="0"/>
              <a:t>Hitaasti heräävä tietoisuus ja aikaisemman kyseenalaistaminen</a:t>
            </a:r>
            <a:endParaRPr lang="fi-FI" sz="1500" noProof="0" dirty="0">
              <a:ea typeface="Lato"/>
              <a:cs typeface="Lato"/>
            </a:endParaRPr>
          </a:p>
          <a:p>
            <a:pPr>
              <a:lnSpc>
                <a:spcPct val="110000"/>
              </a:lnSpc>
            </a:pPr>
            <a:r>
              <a:rPr lang="fi-FI" sz="1500" dirty="0"/>
              <a:t>Modernisoituvan yhteiskunnan kahtalainen merkitys</a:t>
            </a:r>
            <a:endParaRPr lang="fi-FI" sz="15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500" dirty="0"/>
              <a:t>Uhkasi perinteistä ja ”aitoa” suomalaisuutta</a:t>
            </a:r>
            <a:endParaRPr lang="fi-FI" sz="1500" dirty="0">
              <a:ea typeface="Lato"/>
              <a:cs typeface="Lato"/>
            </a:endParaRPr>
          </a:p>
          <a:p>
            <a:pPr marL="541020" lvl="1" indent="-271145">
              <a:lnSpc>
                <a:spcPct val="110000"/>
              </a:lnSpc>
            </a:pPr>
            <a:r>
              <a:rPr lang="fi-FI" sz="1500" dirty="0"/>
              <a:t>Antoi merkityksen museoiden tallentavalle ja säilyttävälle työlle</a:t>
            </a:r>
            <a:endParaRPr lang="fi-FI" sz="1500" dirty="0">
              <a:ea typeface="Lato"/>
              <a:cs typeface="Lato"/>
            </a:endParaRPr>
          </a:p>
        </p:txBody>
      </p:sp>
      <p:pic>
        <p:nvPicPr>
          <p:cNvPr id="5" name="Picture 4" descr="A group of people walking on a path&#10;&#10;AI-generated content may be incorrect.">
            <a:extLst>
              <a:ext uri="{FF2B5EF4-FFF2-40B4-BE49-F238E27FC236}">
                <a16:creationId xmlns:a16="http://schemas.microsoft.com/office/drawing/2014/main" id="{1A164AA7-E23E-5A04-B1BC-733DFB84D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" r="7480" b="9707"/>
          <a:stretch>
            <a:fillRect/>
          </a:stretch>
        </p:blipFill>
        <p:spPr>
          <a:xfrm>
            <a:off x="6240016" y="1556792"/>
            <a:ext cx="5382008" cy="4359408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29794-CED4-7C7D-9DCA-7FDB18D0219C}"/>
              </a:ext>
            </a:extLst>
          </p:cNvPr>
          <p:cNvSpPr txBox="1"/>
          <p:nvPr/>
        </p:nvSpPr>
        <p:spPr>
          <a:xfrm>
            <a:off x="6207248" y="5955571"/>
            <a:ext cx="818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>
                <a:ea typeface="Calibri" panose="020F0502020204030204" pitchFamily="34" charset="0"/>
                <a:cs typeface="Arial" panose="020B0604020202020204" pitchFamily="34" charset="0"/>
              </a:rPr>
              <a:t>Kuva: Sakari Pälsi johdattaa nuoria kansatieteilijöitä valokuvaus- ja filmauskurssilla Seurasaaressa.</a:t>
            </a:r>
          </a:p>
          <a:p>
            <a:r>
              <a:rPr lang="fi-FI" sz="1000" dirty="0">
                <a:ea typeface="Calibri" panose="020F0502020204030204" pitchFamily="34" charset="0"/>
                <a:cs typeface="Arial" panose="020B0604020202020204" pitchFamily="34" charset="0"/>
              </a:rPr>
              <a:t>Museovirasto, Historian kuvakokoelma. </a:t>
            </a:r>
          </a:p>
          <a:p>
            <a:r>
              <a:rPr lang="fi-FI" sz="1000" dirty="0">
                <a:ea typeface="Calibri" panose="020F0502020204030204" pitchFamily="34" charset="0"/>
                <a:cs typeface="Arial" panose="020B0604020202020204" pitchFamily="34" charset="0"/>
              </a:rPr>
              <a:t>HK10000:6658.</a:t>
            </a:r>
            <a:r>
              <a:rPr lang="fi-FI" sz="1000" dirty="0">
                <a:solidFill>
                  <a:srgbClr val="121212"/>
                </a:solidFill>
                <a:ea typeface="Lato"/>
                <a:cs typeface="Lato"/>
              </a:rPr>
              <a:t> CC BY 4.0.</a:t>
            </a:r>
            <a:endParaRPr lang="fi-FI" sz="10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7138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FE5E8-BBFE-DCA2-7E4A-19ADBA9BA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1E818-06E4-0BF5-E3C9-5762B50B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Täyskäännös haarautuvasta muovautuvaan suomalaisuuden narratiiviin</a:t>
            </a:r>
            <a:br>
              <a:rPr lang="fi-FI" dirty="0"/>
            </a:b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D00B8A5-FFB0-68D9-340C-4A66FA9B9988}"/>
              </a:ext>
            </a:extLst>
          </p:cNvPr>
          <p:cNvGraphicFramePr/>
          <p:nvPr/>
        </p:nvGraphicFramePr>
        <p:xfrm>
          <a:off x="1055440" y="1773238"/>
          <a:ext cx="10657135" cy="4392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98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C635A-985D-2E0C-3D3E-CA75177F7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4DA9D8E4-D16A-96F1-296A-9B89B1EE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293" y="2350298"/>
            <a:ext cx="3542707" cy="1968773"/>
          </a:xfrm>
        </p:spPr>
        <p:txBody>
          <a:bodyPr>
            <a:noAutofit/>
          </a:bodyPr>
          <a:lstStyle/>
          <a:p>
            <a:r>
              <a:rPr lang="fi-FI" sz="3600" dirty="0"/>
              <a:t>Mitä annettavaa narratiivien tutkimuksella</a:t>
            </a:r>
            <a:br>
              <a:rPr lang="fi-FI" sz="3600" dirty="0"/>
            </a:br>
            <a:r>
              <a:rPr lang="fi-FI" sz="3600" dirty="0"/>
              <a:t>on museoille? </a:t>
            </a:r>
            <a:endParaRPr lang="en-FI" sz="36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2128455-A432-13F2-8863-927A629C3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6" r="-2" b="-2"/>
          <a:stretch>
            <a:fillRect/>
          </a:stretch>
        </p:blipFill>
        <p:spPr>
          <a:xfrm>
            <a:off x="7731674" y="10"/>
            <a:ext cx="4460326" cy="6669350"/>
          </a:xfrm>
          <a:custGeom>
            <a:avLst/>
            <a:gdLst/>
            <a:ahLst/>
            <a:cxnLst/>
            <a:rect l="l" t="t" r="r" b="b"/>
            <a:pathLst>
              <a:path w="4460326" h="6669360">
                <a:moveTo>
                  <a:pt x="1820710" y="0"/>
                </a:moveTo>
                <a:lnTo>
                  <a:pt x="4460326" y="0"/>
                </a:lnTo>
                <a:lnTo>
                  <a:pt x="4460326" y="6669360"/>
                </a:lnTo>
                <a:lnTo>
                  <a:pt x="0" y="6669360"/>
                </a:lnTo>
                <a:close/>
              </a:path>
            </a:pathLst>
          </a:custGeom>
          <a:noFill/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FBF22C4F-8D03-727D-F6D5-830D86E847B7}"/>
              </a:ext>
            </a:extLst>
          </p:cNvPr>
          <p:cNvSpPr txBox="1"/>
          <p:nvPr/>
        </p:nvSpPr>
        <p:spPr>
          <a:xfrm>
            <a:off x="110532" y="6392361"/>
            <a:ext cx="75307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ea typeface="Calibri" panose="020F0502020204030204" pitchFamily="34" charset="0"/>
                <a:cs typeface="Arial" panose="020B0604020202020204" pitchFamily="34" charset="0"/>
              </a:rPr>
              <a:t>Kuva: Suomen kansallismuseo 1920-1930-luvulla. Hämäläinen Väinö, Nurmeksen museo. 13197:452. CNE.</a:t>
            </a:r>
          </a:p>
        </p:txBody>
      </p:sp>
    </p:spTree>
    <p:extLst>
      <p:ext uri="{BB962C8B-B14F-4D97-AF65-F5344CB8AC3E}">
        <p14:creationId xmlns:p14="http://schemas.microsoft.com/office/powerpoint/2010/main" val="147116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F9079-A8C0-88C0-D0A9-B0656CD3F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Kuvalähteet: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44059-A2EB-4AAA-55DC-713CFF4C09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0976" y="1773238"/>
            <a:ext cx="10761599" cy="4392612"/>
          </a:xfrm>
        </p:spPr>
        <p:txBody>
          <a:bodyPr/>
          <a:lstStyle/>
          <a:p>
            <a:r>
              <a:rPr lang="fi-FI" sz="1400" dirty="0">
                <a:ea typeface="Lato"/>
                <a:cs typeface="Lato"/>
              </a:rPr>
              <a:t>Dia 2: Lisätyn Muinaistieteellisen toimikunnan viimeinen istunto 29.2.1972. Museovirasto, Historian kuvakokoelma, HK10000:7199. CC BY 4.0.</a:t>
            </a:r>
          </a:p>
          <a:p>
            <a:r>
              <a:rPr lang="fi-FI" sz="1400" dirty="0">
                <a:ea typeface="Lato"/>
                <a:cs typeface="Lato"/>
              </a:rPr>
              <a:t>Dia 3: Suomen Kansallismuseo. Havas, Heikki. Arkkitehtuurimuseo, Heikki </a:t>
            </a:r>
            <a:r>
              <a:rPr lang="fi-FI" sz="1400" dirty="0" err="1">
                <a:ea typeface="Lato"/>
                <a:cs typeface="Lato"/>
              </a:rPr>
              <a:t>Havaksen</a:t>
            </a:r>
            <a:r>
              <a:rPr lang="fi-FI" sz="1400" dirty="0">
                <a:ea typeface="Lato"/>
                <a:cs typeface="Lato"/>
              </a:rPr>
              <a:t> negatiivikokoelma, 44-3124 d. CC BY 4.0.</a:t>
            </a:r>
          </a:p>
          <a:p>
            <a:r>
              <a:rPr lang="fi-FI" sz="1400" dirty="0">
                <a:ea typeface="Calibri" panose="020F0502020204030204" pitchFamily="34" charset="0"/>
                <a:cs typeface="Arial" panose="020B0604020202020204" pitchFamily="34" charset="0"/>
              </a:rPr>
              <a:t>Dia 5: Koululaisia vierailulla Kansallismuseossa. Pietinen 1934. Museovirasto, Historian kuvakokoelma, Pietisen valokuvaamon kokoelma, HK19670603:12850.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 CC BY 4.0.</a:t>
            </a:r>
          </a:p>
          <a:p>
            <a:r>
              <a:rPr lang="fi-FI" sz="1400" dirty="0">
                <a:ea typeface="Lato"/>
                <a:cs typeface="Lato"/>
              </a:rPr>
              <a:t>Dia 6: Turun linnan sisäpihan kaivauksia länsiosassa pohjoisesta päin katsoen. 1930, Museovirasto, Rakennushistorian kuvakokoelma, Turun linnan kuvakokoelma, RHOTL24. CC BY 4.0.</a:t>
            </a:r>
          </a:p>
          <a:p>
            <a:r>
              <a:rPr lang="fi-FI" sz="1400" dirty="0">
                <a:ea typeface="Calibri" panose="020F0502020204030204" pitchFamily="34" charset="0"/>
                <a:cs typeface="Arial" panose="020B0604020202020204" pitchFamily="34" charset="0"/>
              </a:rPr>
              <a:t>Dia 7: Neitsyt Mariaa ja lasta kuvaava keskiaikainen puuveistos, jonka tekijäksi on merkitty ”Liedon mestari”. Suomen kansallismuseo, Historialliset kokoelmat. H60021:2.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 CC BY 4.0.</a:t>
            </a:r>
          </a:p>
          <a:p>
            <a:r>
              <a:rPr lang="fi-FI" sz="1400" dirty="0">
                <a:ea typeface="Calibri" panose="020F0502020204030204" pitchFamily="34" charset="0"/>
                <a:cs typeface="Arial" panose="020B0604020202020204" pitchFamily="34" charset="0"/>
              </a:rPr>
              <a:t>Dia 8: Sakari Pälsi johdattaa nuoria kansatieteilijöitä valokuvaus- ja filmauskurssilla Seurasaaressa. Museovirasto, Historian kuvakokoelma. HK10000:6658.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 CC BY 4.0.</a:t>
            </a:r>
          </a:p>
          <a:p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Dia 10: </a:t>
            </a:r>
            <a:r>
              <a:rPr lang="fi-FI" sz="1400" dirty="0">
                <a:ea typeface="Calibri" panose="020F0502020204030204" pitchFamily="34" charset="0"/>
                <a:cs typeface="Arial" panose="020B0604020202020204" pitchFamily="34" charset="0"/>
              </a:rPr>
              <a:t>Kuva: Suomen kansallismuseo 1920-1930-luvulla. Hämäläinen Väinö, Nurmeksen museo. 13197:452. </a:t>
            </a:r>
            <a:r>
              <a:rPr lang="fi-FI" sz="1400">
                <a:ea typeface="Calibri" panose="020F0502020204030204" pitchFamily="34" charset="0"/>
                <a:cs typeface="Arial" panose="020B0604020202020204" pitchFamily="34" charset="0"/>
              </a:rPr>
              <a:t>CNE.</a:t>
            </a:r>
            <a:endParaRPr lang="fi-FI" sz="1400" dirty="0">
              <a:solidFill>
                <a:srgbClr val="121212"/>
              </a:solidFill>
              <a:ea typeface="Lato"/>
              <a:cs typeface="Lato"/>
            </a:endParaRPr>
          </a:p>
          <a:p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Dia 12: Kansallismuseo. </a:t>
            </a:r>
            <a:r>
              <a:rPr lang="fi-FI" sz="1400" dirty="0" err="1">
                <a:solidFill>
                  <a:srgbClr val="121212"/>
                </a:solidFill>
                <a:ea typeface="Lato"/>
                <a:cs typeface="Lato"/>
              </a:rPr>
              <a:t>Rácz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, </a:t>
            </a:r>
            <a:r>
              <a:rPr lang="fi-FI" sz="1400" dirty="0" err="1">
                <a:solidFill>
                  <a:srgbClr val="121212"/>
                </a:solidFill>
                <a:ea typeface="Lato"/>
                <a:cs typeface="Lato"/>
              </a:rPr>
              <a:t>István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, 1969–1970. Kansatieteen kuvakokoelma. </a:t>
            </a:r>
            <a:r>
              <a:rPr lang="fi-FI" sz="1400" dirty="0" err="1">
                <a:solidFill>
                  <a:srgbClr val="121212"/>
                </a:solidFill>
                <a:ea typeface="Lato"/>
                <a:cs typeface="Lato"/>
              </a:rPr>
              <a:t>István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 </a:t>
            </a:r>
            <a:r>
              <a:rPr lang="fi-FI" sz="1400" dirty="0" err="1">
                <a:solidFill>
                  <a:srgbClr val="121212"/>
                </a:solidFill>
                <a:ea typeface="Lato"/>
                <a:cs typeface="Lato"/>
              </a:rPr>
              <a:t>Ráczin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 kokoelma. KK5500:22889, CC BY 4.0.</a:t>
            </a:r>
          </a:p>
          <a:p>
            <a:r>
              <a:rPr lang="fi-FI" sz="1400" dirty="0">
                <a:ea typeface="Calibri" panose="020F0502020204030204" pitchFamily="34" charset="0"/>
                <a:cs typeface="Arial" panose="020B0604020202020204" pitchFamily="34" charset="0"/>
              </a:rPr>
              <a:t>Dia 12: Suomen kansallismuseo 1920-luvulla. </a:t>
            </a:r>
            <a:r>
              <a:rPr lang="fi-FI" sz="1400" dirty="0" err="1">
                <a:ea typeface="Calibri" panose="020F0502020204030204" pitchFamily="34" charset="0"/>
                <a:cs typeface="Arial" panose="020B0604020202020204" pitchFamily="34" charset="0"/>
              </a:rPr>
              <a:t>Schohin</a:t>
            </a:r>
            <a:r>
              <a:rPr lang="fi-FI" sz="1400" dirty="0"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i-FI" sz="1400" dirty="0" err="1">
                <a:ea typeface="Calibri" panose="020F0502020204030204" pitchFamily="34" charset="0"/>
                <a:cs typeface="Arial" panose="020B0604020202020204" pitchFamily="34" charset="0"/>
              </a:rPr>
              <a:t>Wladimir</a:t>
            </a:r>
            <a:r>
              <a:rPr lang="fi-FI" sz="1400" dirty="0">
                <a:ea typeface="Calibri" panose="020F0502020204030204" pitchFamily="34" charset="0"/>
                <a:cs typeface="Arial" panose="020B0604020202020204" pitchFamily="34" charset="0"/>
              </a:rPr>
              <a:t>, Museovirasto, Historian kuvakokoelma HK19830122:1.1004.</a:t>
            </a:r>
            <a:r>
              <a:rPr lang="fi-FI" sz="1400" dirty="0">
                <a:solidFill>
                  <a:srgbClr val="121212"/>
                </a:solidFill>
                <a:ea typeface="Lato"/>
                <a:cs typeface="Lato"/>
              </a:rPr>
              <a:t> CC BY 4.0.</a:t>
            </a:r>
          </a:p>
          <a:p>
            <a:endParaRPr lang="fi-FI" dirty="0">
              <a:solidFill>
                <a:srgbClr val="121212"/>
              </a:solidFill>
              <a:ea typeface="Lato"/>
              <a:cs typeface="Lato"/>
            </a:endParaRPr>
          </a:p>
          <a:p>
            <a:pPr marL="0" indent="0">
              <a:buNone/>
            </a:pPr>
            <a:endParaRPr lang="fi-FI" dirty="0">
              <a:solidFill>
                <a:srgbClr val="121212"/>
              </a:solidFill>
              <a:ea typeface="Lato"/>
              <a:cs typeface="Lato"/>
            </a:endParaRPr>
          </a:p>
          <a:p>
            <a:endParaRPr lang="fi-FI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i-FI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i-FI" dirty="0">
              <a:ea typeface="Lato"/>
              <a:cs typeface="Lato"/>
            </a:endParaRPr>
          </a:p>
          <a:p>
            <a:endParaRPr lang="fi-FI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i-FI" dirty="0">
              <a:ea typeface="Lato"/>
              <a:cs typeface="Lato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9265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uva 1" descr="Kuva, joka sisältää kohteen rakennus, ulko, taivas, vanha&#10;&#10;Kuvaus luotu automaattisesti">
            <a:extLst>
              <a:ext uri="{FF2B5EF4-FFF2-40B4-BE49-F238E27FC236}">
                <a16:creationId xmlns:a16="http://schemas.microsoft.com/office/drawing/2014/main" id="{DBAF46B4-54D5-B6A6-07FB-247DF030EC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" r="6603"/>
          <a:stretch/>
        </p:blipFill>
        <p:spPr>
          <a:xfrm>
            <a:off x="3923211" y="0"/>
            <a:ext cx="8268789" cy="6858000"/>
          </a:xfrm>
          <a:prstGeom prst="rect">
            <a:avLst/>
          </a:prstGeom>
        </p:spPr>
      </p:pic>
      <p:pic>
        <p:nvPicPr>
          <p:cNvPr id="21" name="Picture 20" descr="A statue of a bear on a stone ledge&#10;&#10;Description automatically generated">
            <a:extLst>
              <a:ext uri="{FF2B5EF4-FFF2-40B4-BE49-F238E27FC236}">
                <a16:creationId xmlns:a16="http://schemas.microsoft.com/office/drawing/2014/main" id="{039CE314-96CF-6E86-0723-782CD1D852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6" r="21266"/>
          <a:stretch/>
        </p:blipFill>
        <p:spPr>
          <a:xfrm>
            <a:off x="-229689" y="0"/>
            <a:ext cx="4152900" cy="6870610"/>
          </a:xfrm>
          <a:prstGeom prst="rect">
            <a:avLst/>
          </a:prstGeom>
        </p:spPr>
      </p:pic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BB9E0C9F-7D83-48EB-A6A8-69F405024398}"/>
              </a:ext>
            </a:extLst>
          </p:cNvPr>
          <p:cNvCxnSpPr>
            <a:cxnSpLocks/>
          </p:cNvCxnSpPr>
          <p:nvPr/>
        </p:nvCxnSpPr>
        <p:spPr>
          <a:xfrm>
            <a:off x="3923211" y="0"/>
            <a:ext cx="0" cy="694639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09398B0-195C-0EB7-3F36-C9771D5BC150}"/>
              </a:ext>
            </a:extLst>
          </p:cNvPr>
          <p:cNvSpPr txBox="1"/>
          <p:nvPr/>
        </p:nvSpPr>
        <p:spPr>
          <a:xfrm>
            <a:off x="4203409" y="2104704"/>
            <a:ext cx="3785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600" b="1" dirty="0">
                <a:solidFill>
                  <a:schemeClr val="accent1"/>
                </a:solidFill>
              </a:rPr>
              <a:t>Kiitos!</a:t>
            </a:r>
          </a:p>
        </p:txBody>
      </p:sp>
    </p:spTree>
    <p:extLst>
      <p:ext uri="{BB962C8B-B14F-4D97-AF65-F5344CB8AC3E}">
        <p14:creationId xmlns:p14="http://schemas.microsoft.com/office/powerpoint/2010/main" val="120062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o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o" id="{F81D2DF1-862A-45CA-BF9A-2BE83EFD0923}" vid="{3A2E4FA6-D77B-4FF8-9815-6E5EF911CB3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2020 JYU Theme</Template>
  <TotalTime>1280</TotalTime>
  <Words>804</Words>
  <Application>Microsoft Office PowerPoint</Application>
  <PresentationFormat>Widescreen</PresentationFormat>
  <Paragraphs>110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Aleo</vt:lpstr>
      <vt:lpstr>Arial</vt:lpstr>
      <vt:lpstr>Calibri</vt:lpstr>
      <vt:lpstr>Lato</vt:lpstr>
      <vt:lpstr>Lato Black</vt:lpstr>
      <vt:lpstr>Wingdings</vt:lpstr>
      <vt:lpstr>jyo</vt:lpstr>
      <vt:lpstr>Kansalliseksi kerrottu ja valikoiden vaiettu Muinaistieteellisen toimikunnan ja Suomen kansallismuseon rakentamat suomalaisuuden narratiivit vuosina 1916–1971</vt:lpstr>
      <vt:lpstr>Tutkimusaiheen esittely</vt:lpstr>
      <vt:lpstr>Miksi tutkin narratiiveja museo(i)ssa?</vt:lpstr>
      <vt:lpstr>Lähdeaineisto &amp; menetelmät</vt:lpstr>
      <vt:lpstr>Narratiivien rakentamisen mahdollisuudet ja rajoitteet</vt:lpstr>
      <vt:lpstr>Suomalaisuus arkeologian näkökulmasta</vt:lpstr>
      <vt:lpstr>Suomalaisuus kulttuurihistorian näkökulmasta</vt:lpstr>
      <vt:lpstr>Suomalaisuus kansatieteen näkökulmasta</vt:lpstr>
      <vt:lpstr>Täyskäännös haarautuvasta muovautuvaan suomalaisuuden narratiiviin </vt:lpstr>
      <vt:lpstr>Mitä annettavaa narratiivien tutkimuksella on museoille? </vt:lpstr>
      <vt:lpstr>Kuvalähteet:</vt:lpstr>
      <vt:lpstr>PowerPoint Presentation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Eskelinen, Aleksi</dc:creator>
  <cp:lastModifiedBy>Hintikka, Anna-Elina</cp:lastModifiedBy>
  <cp:revision>301</cp:revision>
  <dcterms:created xsi:type="dcterms:W3CDTF">2023-03-29T10:57:37Z</dcterms:created>
  <dcterms:modified xsi:type="dcterms:W3CDTF">2026-10-22T17:08:12Z</dcterms:modified>
</cp:coreProperties>
</file>