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30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B1DCE4-AA25-4477-B816-6573F4F3CDF0}" v="79" dt="2022-06-03T12:46:50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 snapToGrid="0">
      <p:cViewPr varScale="1">
        <p:scale>
          <a:sx n="80" d="100"/>
          <a:sy n="80" d="100"/>
        </p:scale>
        <p:origin x="102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ärhi, Henri" userId="aa09f21d-9262-458c-988a-5021266b2576" providerId="ADAL" clId="{ABB1DCE4-AA25-4477-B816-6573F4F3CDF0}"/>
    <pc:docChg chg="undo custSel modSld">
      <pc:chgData name="Närhi, Henri" userId="aa09f21d-9262-458c-988a-5021266b2576" providerId="ADAL" clId="{ABB1DCE4-AA25-4477-B816-6573F4F3CDF0}" dt="2022-06-03T12:46:50.272" v="3571"/>
      <pc:docMkLst>
        <pc:docMk/>
      </pc:docMkLst>
      <pc:sldChg chg="modSp mod">
        <pc:chgData name="Närhi, Henri" userId="aa09f21d-9262-458c-988a-5021266b2576" providerId="ADAL" clId="{ABB1DCE4-AA25-4477-B816-6573F4F3CDF0}" dt="2022-06-03T12:36:56.757" v="3497" actId="13244"/>
        <pc:sldMkLst>
          <pc:docMk/>
          <pc:sldMk cId="0" sldId="273"/>
        </pc:sldMkLst>
        <pc:spChg chg="mod">
          <ac:chgData name="Närhi, Henri" userId="aa09f21d-9262-458c-988a-5021266b2576" providerId="ADAL" clId="{ABB1DCE4-AA25-4477-B816-6573F4F3CDF0}" dt="2022-06-03T12:36:45.292" v="3494" actId="13244"/>
          <ac:spMkLst>
            <pc:docMk/>
            <pc:sldMk cId="0" sldId="273"/>
            <ac:spMk id="568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6:48.260" v="3495" actId="13244"/>
          <ac:spMkLst>
            <pc:docMk/>
            <pc:sldMk cId="0" sldId="273"/>
            <ac:spMk id="569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6:56.757" v="3497" actId="13244"/>
          <ac:spMkLst>
            <pc:docMk/>
            <pc:sldMk cId="0" sldId="273"/>
            <ac:spMk id="571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19:08.098" v="224" actId="962"/>
          <ac:grpSpMkLst>
            <pc:docMk/>
            <pc:sldMk cId="0" sldId="273"/>
            <ac:grpSpMk id="557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18:34.989" v="0" actId="962"/>
          <ac:picMkLst>
            <pc:docMk/>
            <pc:sldMk cId="0" sldId="273"/>
            <ac:picMk id="556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36:52.557" v="3496" actId="13244"/>
          <ac:picMkLst>
            <pc:docMk/>
            <pc:sldMk cId="0" sldId="273"/>
            <ac:picMk id="570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37:58.253" v="3503" actId="13244"/>
        <pc:sldMkLst>
          <pc:docMk/>
          <pc:sldMk cId="0" sldId="274"/>
        </pc:sldMkLst>
        <pc:spChg chg="mod">
          <ac:chgData name="Närhi, Henri" userId="aa09f21d-9262-458c-988a-5021266b2576" providerId="ADAL" clId="{ABB1DCE4-AA25-4477-B816-6573F4F3CDF0}" dt="2022-06-03T12:37:12.452" v="3498" actId="13244"/>
          <ac:spMkLst>
            <pc:docMk/>
            <pc:sldMk cId="0" sldId="274"/>
            <ac:spMk id="577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5:51.523" v="3484" actId="33553"/>
          <ac:spMkLst>
            <pc:docMk/>
            <pc:sldMk cId="0" sldId="274"/>
            <ac:spMk id="578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7:27.340" v="3499" actId="13244"/>
          <ac:spMkLst>
            <pc:docMk/>
            <pc:sldMk cId="0" sldId="274"/>
            <ac:spMk id="598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7:40.876" v="3502" actId="13244"/>
          <ac:spMkLst>
            <pc:docMk/>
            <pc:sldMk cId="0" sldId="274"/>
            <ac:spMk id="599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19:47.818" v="409" actId="962"/>
          <ac:grpSpMkLst>
            <pc:docMk/>
            <pc:sldMk cId="0" sldId="274"/>
            <ac:grpSpMk id="581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37:58.253" v="3503" actId="13244"/>
          <ac:grpSpMkLst>
            <pc:docMk/>
            <pc:sldMk cId="0" sldId="274"/>
            <ac:grpSpMk id="594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37:32.797" v="3500" actId="13244"/>
          <ac:picMkLst>
            <pc:docMk/>
            <pc:sldMk cId="0" sldId="274"/>
            <ac:picMk id="592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20:43.912" v="787" actId="962"/>
          <ac:picMkLst>
            <pc:docMk/>
            <pc:sldMk cId="0" sldId="274"/>
            <ac:picMk id="593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39:15.917" v="3507" actId="13244"/>
        <pc:sldMkLst>
          <pc:docMk/>
          <pc:sldMk cId="0" sldId="275"/>
        </pc:sldMkLst>
        <pc:spChg chg="mod">
          <ac:chgData name="Närhi, Henri" userId="aa09f21d-9262-458c-988a-5021266b2576" providerId="ADAL" clId="{ABB1DCE4-AA25-4477-B816-6573F4F3CDF0}" dt="2022-06-03T12:38:58.749" v="3504" actId="13244"/>
          <ac:spMkLst>
            <pc:docMk/>
            <pc:sldMk cId="0" sldId="275"/>
            <ac:spMk id="604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9:06.525" v="3505" actId="13244"/>
          <ac:spMkLst>
            <pc:docMk/>
            <pc:sldMk cId="0" sldId="275"/>
            <ac:spMk id="607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9:13.750" v="3506" actId="13244"/>
          <ac:spMkLst>
            <pc:docMk/>
            <pc:sldMk cId="0" sldId="275"/>
            <ac:spMk id="625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9:15.917" v="3507" actId="13244"/>
          <ac:spMkLst>
            <pc:docMk/>
            <pc:sldMk cId="0" sldId="275"/>
            <ac:spMk id="626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21:05.491" v="856" actId="962"/>
          <ac:grpSpMkLst>
            <pc:docMk/>
            <pc:sldMk cId="0" sldId="275"/>
            <ac:grpSpMk id="608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22:56.122" v="1260" actId="962"/>
          <ac:grpSpMkLst>
            <pc:docMk/>
            <pc:sldMk cId="0" sldId="275"/>
            <ac:grpSpMk id="621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22:19.329" v="1092" actId="962"/>
          <ac:picMkLst>
            <pc:docMk/>
            <pc:sldMk cId="0" sldId="275"/>
            <ac:picMk id="619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22:42.858" v="1186" actId="962"/>
          <ac:picMkLst>
            <pc:docMk/>
            <pc:sldMk cId="0" sldId="275"/>
            <ac:picMk id="620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40:09.837" v="3512" actId="13244"/>
        <pc:sldMkLst>
          <pc:docMk/>
          <pc:sldMk cId="0" sldId="276"/>
        </pc:sldMkLst>
        <pc:spChg chg="mod">
          <ac:chgData name="Närhi, Henri" userId="aa09f21d-9262-458c-988a-5021266b2576" providerId="ADAL" clId="{ABB1DCE4-AA25-4477-B816-6573F4F3CDF0}" dt="2022-06-03T12:39:43.301" v="3508" actId="13244"/>
          <ac:spMkLst>
            <pc:docMk/>
            <pc:sldMk cId="0" sldId="276"/>
            <ac:spMk id="631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39:48.637" v="3509" actId="13244"/>
          <ac:spMkLst>
            <pc:docMk/>
            <pc:sldMk cId="0" sldId="276"/>
            <ac:spMk id="634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0:01.213" v="3510" actId="13244"/>
          <ac:spMkLst>
            <pc:docMk/>
            <pc:sldMk cId="0" sldId="276"/>
            <ac:spMk id="652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0:09.837" v="3512" actId="13244"/>
          <ac:spMkLst>
            <pc:docMk/>
            <pc:sldMk cId="0" sldId="276"/>
            <ac:spMk id="653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23:03.330" v="1261" actId="962"/>
          <ac:grpSpMkLst>
            <pc:docMk/>
            <pc:sldMk cId="0" sldId="276"/>
            <ac:grpSpMk id="635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26:49.629" v="1849" actId="962"/>
          <ac:grpSpMkLst>
            <pc:docMk/>
            <pc:sldMk cId="0" sldId="276"/>
            <ac:grpSpMk id="648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23:40.749" v="1453" actId="962"/>
          <ac:picMkLst>
            <pc:docMk/>
            <pc:sldMk cId="0" sldId="276"/>
            <ac:picMk id="646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26:28.207" v="1813" actId="962"/>
          <ac:picMkLst>
            <pc:docMk/>
            <pc:sldMk cId="0" sldId="276"/>
            <ac:picMk id="647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41:12.095" v="3517" actId="962"/>
        <pc:sldMkLst>
          <pc:docMk/>
          <pc:sldMk cId="0" sldId="277"/>
        </pc:sldMkLst>
        <pc:spChg chg="mod">
          <ac:chgData name="Närhi, Henri" userId="aa09f21d-9262-458c-988a-5021266b2576" providerId="ADAL" clId="{ABB1DCE4-AA25-4477-B816-6573F4F3CDF0}" dt="2022-06-03T12:40:50.829" v="3513" actId="13244"/>
          <ac:spMkLst>
            <pc:docMk/>
            <pc:sldMk cId="0" sldId="277"/>
            <ac:spMk id="658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0:55.670" v="3514" actId="13244"/>
          <ac:spMkLst>
            <pc:docMk/>
            <pc:sldMk cId="0" sldId="277"/>
            <ac:spMk id="661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1:01.541" v="3515" actId="13244"/>
          <ac:spMkLst>
            <pc:docMk/>
            <pc:sldMk cId="0" sldId="277"/>
            <ac:spMk id="679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1:05.621" v="3516" actId="13244"/>
          <ac:spMkLst>
            <pc:docMk/>
            <pc:sldMk cId="0" sldId="277"/>
            <ac:spMk id="680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26:56.125" v="1850" actId="962"/>
          <ac:grpSpMkLst>
            <pc:docMk/>
            <pc:sldMk cId="0" sldId="277"/>
            <ac:grpSpMk id="662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29:31.015" v="2102" actId="962"/>
          <ac:grpSpMkLst>
            <pc:docMk/>
            <pc:sldMk cId="0" sldId="277"/>
            <ac:grpSpMk id="675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27:18.260" v="1922" actId="962"/>
          <ac:picMkLst>
            <pc:docMk/>
            <pc:sldMk cId="0" sldId="277"/>
            <ac:picMk id="673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41:12.095" v="3517" actId="962"/>
          <ac:picMkLst>
            <pc:docMk/>
            <pc:sldMk cId="0" sldId="277"/>
            <ac:picMk id="674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41:39.926" v="3521" actId="13244"/>
        <pc:sldMkLst>
          <pc:docMk/>
          <pc:sldMk cId="0" sldId="278"/>
        </pc:sldMkLst>
        <pc:spChg chg="mod">
          <ac:chgData name="Närhi, Henri" userId="aa09f21d-9262-458c-988a-5021266b2576" providerId="ADAL" clId="{ABB1DCE4-AA25-4477-B816-6573F4F3CDF0}" dt="2022-06-03T12:41:21.621" v="3518" actId="13244"/>
          <ac:spMkLst>
            <pc:docMk/>
            <pc:sldMk cId="0" sldId="278"/>
            <ac:spMk id="685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1:29.397" v="3519" actId="13244"/>
          <ac:spMkLst>
            <pc:docMk/>
            <pc:sldMk cId="0" sldId="278"/>
            <ac:spMk id="688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1:36.989" v="3520" actId="13244"/>
          <ac:spMkLst>
            <pc:docMk/>
            <pc:sldMk cId="0" sldId="278"/>
            <ac:spMk id="706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1:39.926" v="3521" actId="13244"/>
          <ac:spMkLst>
            <pc:docMk/>
            <pc:sldMk cId="0" sldId="278"/>
            <ac:spMk id="707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29:35.975" v="2103" actId="962"/>
          <ac:grpSpMkLst>
            <pc:docMk/>
            <pc:sldMk cId="0" sldId="278"/>
            <ac:grpSpMk id="689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30:46.068" v="2473" actId="962"/>
          <ac:grpSpMkLst>
            <pc:docMk/>
            <pc:sldMk cId="0" sldId="278"/>
            <ac:grpSpMk id="702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29:56.586" v="2263" actId="962"/>
          <ac:picMkLst>
            <pc:docMk/>
            <pc:sldMk cId="0" sldId="278"/>
            <ac:picMk id="700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30:21.758" v="2415" actId="962"/>
          <ac:picMkLst>
            <pc:docMk/>
            <pc:sldMk cId="0" sldId="278"/>
            <ac:picMk id="701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42:13.926" v="3526" actId="13244"/>
        <pc:sldMkLst>
          <pc:docMk/>
          <pc:sldMk cId="0" sldId="279"/>
        </pc:sldMkLst>
        <pc:spChg chg="mod">
          <ac:chgData name="Närhi, Henri" userId="aa09f21d-9262-458c-988a-5021266b2576" providerId="ADAL" clId="{ABB1DCE4-AA25-4477-B816-6573F4F3CDF0}" dt="2022-06-03T12:41:52.101" v="3522" actId="13244"/>
          <ac:spMkLst>
            <pc:docMk/>
            <pc:sldMk cId="0" sldId="279"/>
            <ac:spMk id="712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1:58.181" v="3523" actId="13244"/>
          <ac:spMkLst>
            <pc:docMk/>
            <pc:sldMk cId="0" sldId="279"/>
            <ac:spMk id="715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2:05.710" v="3524" actId="13244"/>
          <ac:spMkLst>
            <pc:docMk/>
            <pc:sldMk cId="0" sldId="279"/>
            <ac:spMk id="733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2:10.461" v="3525" actId="13244"/>
          <ac:spMkLst>
            <pc:docMk/>
            <pc:sldMk cId="0" sldId="279"/>
            <ac:spMk id="734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30:52.981" v="2474" actId="962"/>
          <ac:grpSpMkLst>
            <pc:docMk/>
            <pc:sldMk cId="0" sldId="279"/>
            <ac:grpSpMk id="716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32:20.241" v="2778" actId="962"/>
          <ac:grpSpMkLst>
            <pc:docMk/>
            <pc:sldMk cId="0" sldId="279"/>
            <ac:grpSpMk id="729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31:25.988" v="2618" actId="962"/>
          <ac:picMkLst>
            <pc:docMk/>
            <pc:sldMk cId="0" sldId="279"/>
            <ac:picMk id="727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42:13.926" v="3526" actId="13244"/>
          <ac:picMkLst>
            <pc:docMk/>
            <pc:sldMk cId="0" sldId="279"/>
            <ac:picMk id="728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42:46.013" v="3531" actId="13244"/>
        <pc:sldMkLst>
          <pc:docMk/>
          <pc:sldMk cId="0" sldId="280"/>
        </pc:sldMkLst>
        <pc:spChg chg="mod">
          <ac:chgData name="Närhi, Henri" userId="aa09f21d-9262-458c-988a-5021266b2576" providerId="ADAL" clId="{ABB1DCE4-AA25-4477-B816-6573F4F3CDF0}" dt="2022-06-03T12:42:30.087" v="3528" actId="13244"/>
          <ac:spMkLst>
            <pc:docMk/>
            <pc:sldMk cId="0" sldId="280"/>
            <ac:spMk id="739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2:27.037" v="3527" actId="13244"/>
          <ac:spMkLst>
            <pc:docMk/>
            <pc:sldMk cId="0" sldId="280"/>
            <ac:spMk id="742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2:39.038" v="3529" actId="13244"/>
          <ac:spMkLst>
            <pc:docMk/>
            <pc:sldMk cId="0" sldId="280"/>
            <ac:spMk id="760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2:42.125" v="3530" actId="13244"/>
          <ac:spMkLst>
            <pc:docMk/>
            <pc:sldMk cId="0" sldId="280"/>
            <ac:spMk id="761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32:28.207" v="2779" actId="962"/>
          <ac:grpSpMkLst>
            <pc:docMk/>
            <pc:sldMk cId="0" sldId="280"/>
            <ac:grpSpMk id="743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33:38.463" v="3159" actId="962"/>
          <ac:grpSpMkLst>
            <pc:docMk/>
            <pc:sldMk cId="0" sldId="280"/>
            <ac:grpSpMk id="756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32:53.027" v="2897" actId="962"/>
          <ac:picMkLst>
            <pc:docMk/>
            <pc:sldMk cId="0" sldId="280"/>
            <ac:picMk id="754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42:46.013" v="3531" actId="13244"/>
          <ac:picMkLst>
            <pc:docMk/>
            <pc:sldMk cId="0" sldId="280"/>
            <ac:picMk id="755" creationId="{00000000-0000-0000-0000-000000000000}"/>
          </ac:picMkLst>
        </pc:picChg>
      </pc:sldChg>
      <pc:sldChg chg="modSp mod">
        <pc:chgData name="Närhi, Henri" userId="aa09f21d-9262-458c-988a-5021266b2576" providerId="ADAL" clId="{ABB1DCE4-AA25-4477-B816-6573F4F3CDF0}" dt="2022-06-03T12:46:15.639" v="3553"/>
        <pc:sldMkLst>
          <pc:docMk/>
          <pc:sldMk cId="0" sldId="281"/>
        </pc:sldMkLst>
        <pc:spChg chg="mod">
          <ac:chgData name="Närhi, Henri" userId="aa09f21d-9262-458c-988a-5021266b2576" providerId="ADAL" clId="{ABB1DCE4-AA25-4477-B816-6573F4F3CDF0}" dt="2022-06-03T12:45:54.045" v="3532" actId="13244"/>
          <ac:spMkLst>
            <pc:docMk/>
            <pc:sldMk cId="0" sldId="281"/>
            <ac:spMk id="766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6:03.717" v="3543"/>
          <ac:spMkLst>
            <pc:docMk/>
            <pc:sldMk cId="0" sldId="281"/>
            <ac:spMk id="769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6:10.330" v="3548"/>
          <ac:spMkLst>
            <pc:docMk/>
            <pc:sldMk cId="0" sldId="281"/>
            <ac:spMk id="787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6:15.639" v="3553"/>
          <ac:spMkLst>
            <pc:docMk/>
            <pc:sldMk cId="0" sldId="281"/>
            <ac:spMk id="788" creationId="{00000000-0000-0000-0000-000000000000}"/>
          </ac:spMkLst>
        </pc:spChg>
        <pc:grpChg chg="mod">
          <ac:chgData name="Närhi, Henri" userId="aa09f21d-9262-458c-988a-5021266b2576" providerId="ADAL" clId="{ABB1DCE4-AA25-4477-B816-6573F4F3CDF0}" dt="2022-06-03T12:33:44.998" v="3160" actId="962"/>
          <ac:grpSpMkLst>
            <pc:docMk/>
            <pc:sldMk cId="0" sldId="281"/>
            <ac:grpSpMk id="770" creationId="{00000000-0000-0000-0000-000000000000}"/>
          </ac:grpSpMkLst>
        </pc:grpChg>
        <pc:grpChg chg="mod">
          <ac:chgData name="Närhi, Henri" userId="aa09f21d-9262-458c-988a-5021266b2576" providerId="ADAL" clId="{ABB1DCE4-AA25-4477-B816-6573F4F3CDF0}" dt="2022-06-03T12:34:48.184" v="3346" actId="962"/>
          <ac:grpSpMkLst>
            <pc:docMk/>
            <pc:sldMk cId="0" sldId="281"/>
            <ac:grpSpMk id="783" creationId="{00000000-0000-0000-0000-000000000000}"/>
          </ac:grpSpMkLst>
        </pc:grpChg>
        <pc:picChg chg="mod">
          <ac:chgData name="Närhi, Henri" userId="aa09f21d-9262-458c-988a-5021266b2576" providerId="ADAL" clId="{ABB1DCE4-AA25-4477-B816-6573F4F3CDF0}" dt="2022-06-03T12:34:07.185" v="3292" actId="962"/>
          <ac:picMkLst>
            <pc:docMk/>
            <pc:sldMk cId="0" sldId="281"/>
            <ac:picMk id="781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34:35.133" v="3294" actId="962"/>
          <ac:picMkLst>
            <pc:docMk/>
            <pc:sldMk cId="0" sldId="281"/>
            <ac:picMk id="782" creationId="{00000000-0000-0000-0000-000000000000}"/>
          </ac:picMkLst>
        </pc:picChg>
      </pc:sldChg>
      <pc:sldChg chg="addSp modSp mod">
        <pc:chgData name="Närhi, Henri" userId="aa09f21d-9262-458c-988a-5021266b2576" providerId="ADAL" clId="{ABB1DCE4-AA25-4477-B816-6573F4F3CDF0}" dt="2022-06-03T12:46:50.272" v="3571"/>
        <pc:sldMkLst>
          <pc:docMk/>
          <pc:sldMk cId="0" sldId="300"/>
        </pc:sldMkLst>
        <pc:spChg chg="add mod">
          <ac:chgData name="Närhi, Henri" userId="aa09f21d-9262-458c-988a-5021266b2576" providerId="ADAL" clId="{ABB1DCE4-AA25-4477-B816-6573F4F3CDF0}" dt="2022-06-03T12:46:32.885" v="3559"/>
          <ac:spMkLst>
            <pc:docMk/>
            <pc:sldMk cId="0" sldId="300"/>
            <ac:spMk id="2" creationId="{F76CCE89-2C41-4670-9E68-1457046D8D3B}"/>
          </ac:spMkLst>
        </pc:spChg>
        <pc:spChg chg="mod">
          <ac:chgData name="Närhi, Henri" userId="aa09f21d-9262-458c-988a-5021266b2576" providerId="ADAL" clId="{ABB1DCE4-AA25-4477-B816-6573F4F3CDF0}" dt="2022-06-03T12:46:50.272" v="3571"/>
          <ac:spMkLst>
            <pc:docMk/>
            <pc:sldMk cId="0" sldId="300"/>
            <ac:spMk id="1441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6:43.156" v="3567"/>
          <ac:spMkLst>
            <pc:docMk/>
            <pc:sldMk cId="0" sldId="300"/>
            <ac:spMk id="1443" creationId="{00000000-0000-0000-0000-000000000000}"/>
          </ac:spMkLst>
        </pc:spChg>
        <pc:spChg chg="mod">
          <ac:chgData name="Närhi, Henri" userId="aa09f21d-9262-458c-988a-5021266b2576" providerId="ADAL" clId="{ABB1DCE4-AA25-4477-B816-6573F4F3CDF0}" dt="2022-06-03T12:46:39.452" v="3564"/>
          <ac:spMkLst>
            <pc:docMk/>
            <pc:sldMk cId="0" sldId="300"/>
            <ac:spMk id="1445" creationId="{00000000-0000-0000-0000-000000000000}"/>
          </ac:spMkLst>
        </pc:spChg>
        <pc:picChg chg="mod">
          <ac:chgData name="Närhi, Henri" userId="aa09f21d-9262-458c-988a-5021266b2576" providerId="ADAL" clId="{ABB1DCE4-AA25-4477-B816-6573F4F3CDF0}" dt="2022-06-03T12:35:11.602" v="3392" actId="962"/>
          <ac:picMkLst>
            <pc:docMk/>
            <pc:sldMk cId="0" sldId="300"/>
            <ac:picMk id="1440" creationId="{00000000-0000-0000-0000-000000000000}"/>
          </ac:picMkLst>
        </pc:picChg>
        <pc:picChg chg="mod">
          <ac:chgData name="Närhi, Henri" userId="aa09f21d-9262-458c-988a-5021266b2576" providerId="ADAL" clId="{ABB1DCE4-AA25-4477-B816-6573F4F3CDF0}" dt="2022-06-03T12:46:47.627" v="3570"/>
          <ac:picMkLst>
            <pc:docMk/>
            <pc:sldMk cId="0" sldId="300"/>
            <ac:picMk id="144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81B4B-F61E-481F-9609-DD3B912C30E3}" type="datetimeFigureOut">
              <a:rPr lang="fi-FI" smtClean="0"/>
              <a:t>3.6.2022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8ACFC-A49F-4C52-839B-E451E5E345B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5732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0c4d9da37a_0_3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g10c4d9da37a_0_3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g10c4d9da37a_0_30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120d27de9c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120d27de9c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0c4d9da37a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10c4d9da37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0c4d9da37a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g10c4d9da37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0c4d9da37a_0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g10c4d9da37a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c4d9da37a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10c4d9da37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0c4d9da37a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g10c4d9da37a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0c4d9da37a_0_2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10c4d9da37a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0c4d9da37a_0_2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10c4d9da37a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c4d9da37a_0_2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g10c4d9da37a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7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4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58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754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13882" y="166655"/>
            <a:ext cx="1637460" cy="88874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556296" y="1346200"/>
            <a:ext cx="11110800" cy="48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1pPr>
            <a:lvl2pPr marL="121917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2pPr>
            <a:lvl3pPr marL="1828754" lvl="2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3pPr>
            <a:lvl4pPr marL="2438339" lvl="3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4pPr>
            <a:lvl5pPr marL="3047924" lvl="4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556301" y="612467"/>
            <a:ext cx="90988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 i="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0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hite">
  <p:cSld name="Title White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9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92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01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80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80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41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5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1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9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7639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lickr.com/photos/inhabitat/15613207309/in/photolist-q57ar2-fKh4dF-fKyDTs-fKyGJw-fKh8sn-fKyERb-fKh6Nz-fKh72D-fKh89H-fKyH4E-fKh5Xn-fKh5vR-fKh5eR-fKyFBm-fKyGWo-p8jJGq-p8nqnx-q5feHj-pMFNhg-q57aLa-pMHR3S-p8jNuA-p8jJPQ-pMFLzt-pMK8zr-q4WA68-p8jK1S-q31RRA-q4WydF-q31QZW-pMFPtK-pMK846-p8nqh2-q5feey-q5fepU-pMK6Zc-pMHSzE-q4WzWv-p8noMD-pMK8rv-pMFMTF-pMK9cZ-p8nojz-dQn8Bb-dQgvS4-dQgvX8-dQn8s7-dQgv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doughnuteconomics.org/licens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hyperlink" Target="https://www.flickr.com/photos/seattleparks/5594966307/in/photolist-aXRygP-9wpEyk-nEGSUw-eb5x5i-gS9N9v-cj7ffy-5r5pvs-dcbk9t-6Rzqs1-acAiFc-cpuHeb-56g8Na-6z87rG-oshw7n-4L3QwH-n7v9Mx-jQ5FuW-6Tki96-cf7siJ-aK3Y64-aXRqKk-51JEtr-cSzpPw-a2qSwa-6Rvncx-odxd1J-nqN4AC-bwLUgw-55oZJ6-5od1CY-dx779k-dmmXeH-9VTJUi-8FMJqN-93waTJ-fRSfbd-cSzpYu-6RzquA-oRJQZH-nTTxzr-6Rzqqw-bukZWg-9XzLhB-bnTxPm-5n5wX4-hwaWQS-okX8cV-6Rzqu5-aXRBJ6-dpufQc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flickr.com/photos/inhabitat/9922603583/in/photolist-g7PWm8-g7PtbY-g7PeBL-g7PqZJ-g7P5GF-g7P5er-g7PbBs-g7P67P-g7Pp6o-g7PUdv-g7P9aH-g7PtvA-g7Pd2m-g7P5Dp-6tBKWa-g7PXd8-y479Qe-e3HZbk-2hLSMQs-aTAJfB-g7P8Qe-6wAwmv-g7PsiL-g7PWi2-g7PWCv-g7PpP7-g7PpLS-g7Pcn5-g7PeZ9-g7Pt6N-g7PVAF-g7P9KR-g7PVXH-g7P6ci-g7PrRd-g7P7Jr-g7PsiA-g7Pdmu-riMjz9-g7PV9t-xLukdS-y47rcT-g7PtSN-g7PsqE-xLAZ98-g7PVmT-g7PUEx-96vpXH-cmekVL-f9t42P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hyperlink" Target="https://www.flickr.com/photos/jimlavin/189943634/in/photolist-hMvCf-fwpHHv-28Axw9L-frFCyd-e3eK4z-2ziNVY-naDixi-fjsA2L-9JtU6X-6YAzPE-fwpFdV-28iVJnH-dgAZZe-5vwv7-KTp5Uq-cEgnWy-56M6rM-6Ain44-EaVoX-d2cDmY-bx1WeQ-X9YH34-mB4nw-abTZhd-d2cDV1-d2cDyq-gxrGFN-4DPdg2-5urpSz-BTqce-naCVyu-BTfgD-cEgo6f-nrRuZE-2rfYR7-naDe4C-5Cgh1c-6Aippi-nbTZ1n-4DTtEY-atWFtj-mB4nu-fwpMAz-nsb9TS-6oAPtc-ddU7g9-5XWxnA-ouinwv-3boAXs-8piH8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flickr.com/photos/veritatem/15065400858/in/photolist-pahoNc-cVwAjw-w5E6ny-w5E8mJ-wnHXCX-vqp1Pr-wjXjed-wngQiT-w5EbA9-w5Eeiy-w5MaY2-wnJ4Nc-wngMUp-wjXnBL-w5DUaw-wngCK2-oXh7NE-6225Wf-pahp8F-prLcAi-ppJk9w-prtZec-ppJjJU-prtYyK-prJEZs-pagvuJ-pagvpd-pahqvv-pagzoA-pahpbg-6xsBAm-5tsen3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.png"/><Relationship Id="rId7" Type="http://schemas.openxmlformats.org/officeDocument/2006/relationships/hyperlink" Target="https://www.flickr.com/photos/i-sustain/4254611177/in/photolist-7tXZF8-7u2Xoj-7tY3LK-7u2Yqm-7tY2qK-7tY1fg-7tY2AD-2kuZdyr-6H8NcJ-2m6zidJ-7tY3o8-7tY4sZ-6SaHKD-7u2UMf-7tY47X-7tY42P-7tXYta-aBp1Uw-2gTYWqC-YKPqkV-2WNaa-6H8Pxw-8k5swr-8k8DPN-7u2YvN-8k5suD-JLm6i-7u2Ucu-7tY1aF-YrZbBa-7tXZRg-6dmcdt-2jwstux-2kZ6bco-2m2tMSX-JLtk6-i9zjAv-6oiLSK-2m1fXLr-JLjkd-2jtLDkf-Kzks-TTXwzP-FrcJQi-7tXZV4-4K6TBf-4K2Cs2-RvUUU9-4hAX92-JLbm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www.flickr.com/photos/nnecapa/2830785109/in/photolist-5j9vMP-JLkxT-38d1cG-JLjXa-7uoN1K-JLaNQ-2arre6V-JLjzr-JLtk6-Gf5nRg-7u2msj-8kbUEs-7u2Tnm-6V32Gv-LkVc-i9zjAv-WtrJoD-6oiLSK-2m1fXLr-7tXZoi-71bGfo-2jtLDkf-JLjkd-6u8nFZ-7u2UZo-aYKSNx-2kMGgCE-2gpKXeB-97QwpG-786BDW-2hz6Rup-Kzks-6rsZyu-mZpF7-TTXwzP-83eys-4RyVDd-a1MjvP-6u1R5X-JLj1U-8a2opt-DYZPW-4RuJBe-2idHba3-dcgXut-6YYbdS-6hE1c8-2azHh7D-4Ft4oP-awNkni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.png"/><Relationship Id="rId7" Type="http://schemas.openxmlformats.org/officeDocument/2006/relationships/hyperlink" Target="https://www.flickr.com/photos/rbainfo/6959308982/in/photolist-bAYh6U-5nLx8C-fBZdKa-8zfkha-82cc3V-74jiXd-2b3BmH-6vzFoL-87j6A9-5nGgVt-U2xN1-6U1b6S-8yTcj2-5nSDZV-8d1aoL-51Na4e-8ziFss-8d1amN-2moEbf-PU7Wq-3LcRyc-Nu4k3-4Pfsq7-NEyzE-59bHxp-JaeG3-6tXBtM-6RkZvr-82fiZd-pbiWC-fDH4Gd-784fRx-bAYgYC-9YDKt-71pda3-8dH4zX-nS3iXR-oBGDZ7-6RJ9Yt-2evj2b-82fsP9-6MmRXs-82ciuH-qtFJ3z-5nLBfC-6CRu3Y-98h2gW-9YCH5-6hpZ1g-9dxy1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hyperlink" Target="https://www.flickr.com/photos/ecogarden/16705281134/in/photolist-rsbW5w-oNc4PG-ovJu8B-oNdKZx-ovJtik-nG1pG8-ae33Ds-fBZxsn-qHeAdF-nJd4Kv-pscRi6-7wKZNo-eYqdp1-YERi5H-YERG12-Yo4Sgw-Yo4DFm-YsiU54-eYqd1u-nFFE8T-nX8z1Q-LVLaay-nERrzH-oFoUik-dsWN1M-oK1zZE-Z5uYcJ-LVLfy9-bu47tB-27Y63P3-LVLb4C-cSTSq1-eYpaAE-eYp831-eYcmP6-Ysj1xe-YsiVqv-6GyFB9-6GyF5A-6fHePS-7Fxjfg-52b4Eb-NEyPL-2moEDu-5rcLp5-iFiov3-2BXuvJ-6Tjqg8-um4AV-7gbycN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.png"/><Relationship Id="rId7" Type="http://schemas.openxmlformats.org/officeDocument/2006/relationships/hyperlink" Target="https://www.flickr.com/photos/joshuaalandavis/24383396674/in/photolist-D9FhjW-p9d52C-fpHg9T-7sUvij-pDZiU6-cM4Kus-pE3G8g-gHymrh-wdfqkB-2gWksh4-2kg4WhT-2gTY7jh-2gU1iiU-2i1uLpi-2gXTYNQ-2gTCDar-YGcaUG-EGb5cN-FuB45i-RfRZGH-C9xfmx-a9HRQk-U1pzRP-2kfXRT5-Fuzqp6-Fs7Dc7-oZFssX-6FpmTF-WaH9ZY-pUjeeQ-6FpnVZ-EF49cb-2gXU8a9-2gXfsHu-2jXySUm-2gTBEug-gHBWn7-FsiXNo-FAEFkY-FbbRDs-V3n3ex-UDRRBj-U1nWaD-2j7pkjc-gHC4NZ-gHyZUd-FCWv3D-FuzuGV-FtqgkQ-Fuvmg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www.flickr.com/photos/minnesotasolarchallenge/9159249193/in/photolist-eXnxFx-6GVQ2d-2fN9EQP-J684Qh-2bKeTZz-6GRKXT-24iNEHd-29XhKR9-23hiCmP-6HhpFr-rshU5d-2dZ2djr-JNADQG-23MsnLd-21vQDtP-gtpMuT-M7NEKK-7PcYpE-QuaBgT-deDaDH-e7RE3t-Z49JDE-9p5QTm-8Q95Rt-iKP6cv-22RjdtX-9VAPiG-GaJ6sc-25L75KG-26Rb9Fa-25L77kf-SCrFKU-pApK3B-24YhJrR-rqTxZe-nDHY2S-2etV8Jf-HYkWLj-dVofoj-27jajoC-GaJ79n-KgLKm6-dS51Wq-dS4ZHG-21BQYFA-afMQkr-bFeT9p-RPugP2-wdpa4U-CeGvPL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4.png"/><Relationship Id="rId7" Type="http://schemas.openxmlformats.org/officeDocument/2006/relationships/hyperlink" Target="https://www.maxpixel.net/Trail-Pergola-Pathway-Leaves-Curve-Arch-565633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hyperlink" Target="https://www.flickr.com/photos/pixel_revolution/8149995017/in/photolist-dqbRzt-6hX5dG-78P2mV-t3KJS-2884Sez-6kV7SL-6Gwf3H-2mTNpQw-8V7GM4-55Em9E-2mVtW6t-2mTVZXa-2mTrVMZ-2mTwPRa-81JAH3-2mTavYQ-2mTZaTZ-2mTRkeJ-2mTt95e-2mTk95D-2mTfECD-2mTjUJ8-cdhbFo-2mTM8q2-2mTjS6s-2mMTzDj-2mMALkV-2mTQxmi-2mMD2ic-2mVX7xn-2mBCVMn-2mToXbP-2m6tFNY-2mGApyT-2mAZ3DP-2jsVszg-2mVJTR6-2mUFaGa-2mQMbEQ-2mFBvDF-2kRX875-2mVo8h5-2mQGuYi-2mVrTx7-2mEDKSZ-2mGc9cH-2mULo3N-2mVNrNG-2mV4AEY-2mQcRxG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hyperlink" Target="https://www.flickr.com/photos/reallyboring/3781596081/in/photolist-6gnMs4-6gnXgz-8kVmxR-6grUyS-5jPRCy-9z8eo3-2fST2jN-5cgvfv-5VqTRT-6jmx3Q-5hoyU5-6gnNKz-aY3WeD-b9cW36-7ESXw5-a2fjbG-2mmtPt8-5W5bt2-8WNxYZ-5fJyRN-bAwVSF-czaHW3-aD9ye8-9zN6WF-8ZzjAv-a2cqxv-2gZSUZx-6LaELr-2jPpHqC-2j2tcFy-7ESYms-8zHS3J-6L8CGP-5MZGEQ-ny95pT-2kaoJKM-btZof3-2jDA9cM-9z2YNc-2mkY2a6-2kTSZ8t-2gZXT3G-6jUsDM-abFWWL-a837Yw-4NPiVL-6u2CjW-5bnctk-9zMNvt-9z4Tv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www.flickr.com/photos/gtzecosan/6881915675/in/photolist-bu8BLx-2kZUKTV-2kZUKRR-2ivRqxC-jWJvg-nDHM5C-edpa6b-edpanJ-edivCH-ediwbi-edivSD-edpabw-r4j9Sw-o5MhcF-2b4jXR5-2mf5PGr-nStQgt-2dbsgC3-nTwpnd-amqRh5-4XGX-928nAu-7qCVVB-6WuFbD-nCjZoK-BsmfkZ-6WyyuJ-6KeVQL-2aLuDdr-84y7Rf-2d7kpUe-6WuGYn-awAht4-7A7iWi-2g9yiJN-6Bvft7-986W2T-6WyHwA-6WuFUc-9wq2me-LHYgBe-nEZWcs-24Sd6jP-nEZGuX-2gD4rYh-Bk6SMx-2cFgAww-8b5DUn-nSCWMh-nHLDrj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hyperlink" Target="https://www.flickr.com/photos/inhabitat/15613207309/in/photolist-q57ar2-fKh4dF-fKyDTs-fKyGJw-fKh8sn-fKyERb-fKh6Nz-fKh72D-fKh89H-fKyH4E-fKh5Xn-fKh5vR-fKh5eR-fKyFBm-fKyGWo-p8jJGq-p8nqnx-q5feHj-pMFNhg-q57aLa-pMHR3S-p8jNuA-p8jJPQ-pMFLzt-pMK8zr-q4WA68-p8jK1S-q31RRA-q4WydF-q31QZW-pMFPtK-pMK846-p8nqh2-q5feey-q5fepU-pMK6Zc-pMHSzE-q4WzWv-p8noMD-pMK8rv-pMFMTF-pMK9cZ-p8nojz-dQn8Bb-dQgvS4-dQgvX8-dQn8s7-dQgvP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www.flickr.com/photos/gunman47/38013119571/in/photolist-ZV6b6i-28Xz5Ww-ZFRPcZ-UvQYPm-EdzC1d-ZNunfb-S7YAAH-21ew5JS-2eNxUe4-2d8JKxv-HdMjEx-29Jp7uc-H1oZ9p-UhedpH-26Ttcez-25KDxsU-26NNqFG-eiBoCL-YjxuZr-ZsGLCg-St5EtG-224Adde-NJ6qrx-24fRQhb-PFVaHu-JKsc1R-YTyypy-27qwr5Z-yHoYVx-JfL3gx-SqeHeY-23piw3N-2aDd1Yq-Q2daWW-T7NQqs-GVVtRR-CmUc1J-p2j6o9-26v5irb-QSXbkW-Tf2dNJ-7SrWih-2azcGrY-ahyVJw-NU9rPf-aqSETe-2as4ieT-26Fk5UP-dtSMjd-2aF1oLy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24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 amt="14000"/>
          </a:blip>
          <a:srcRect l="17709" t="20223"/>
          <a:stretch/>
        </p:blipFill>
        <p:spPr>
          <a:xfrm>
            <a:off x="8" y="0"/>
            <a:ext cx="3860792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5"/>
          <p:cNvSpPr txBox="1"/>
          <p:nvPr/>
        </p:nvSpPr>
        <p:spPr>
          <a:xfrm>
            <a:off x="1625600" y="914400"/>
            <a:ext cx="3556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4285"/>
              </a:lnSpc>
              <a:buClr>
                <a:srgbClr val="000000"/>
              </a:buClr>
              <a:buSzPts val="1100"/>
            </a:pPr>
            <a:r>
              <a:rPr lang="en-GB" sz="20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Neljän linssin ulottuvuudet ja mittarit</a:t>
            </a:r>
            <a:endParaRPr sz="20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lnSpc>
                <a:spcPct val="114285"/>
              </a:lnSpc>
              <a:buClr>
                <a:srgbClr val="000000"/>
              </a:buClr>
            </a:pPr>
            <a:r>
              <a:rPr lang="en-GB" sz="20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Osa 2</a:t>
            </a:r>
            <a:endParaRPr sz="20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69" name="Google Shape;569;p45"/>
          <p:cNvSpPr txBox="1">
            <a:spLocks noGrp="1"/>
          </p:cNvSpPr>
          <p:nvPr>
            <p:ph type="title" idx="4294967295"/>
          </p:nvPr>
        </p:nvSpPr>
        <p:spPr>
          <a:xfrm>
            <a:off x="1625600" y="3454400"/>
            <a:ext cx="3556000" cy="1524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GB" sz="5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Paikallinen</a:t>
            </a:r>
            <a:endParaRPr kumimoji="0" lang="en-GB" sz="5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GB" sz="5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Ekologinen</a:t>
            </a:r>
            <a:endParaRPr kumimoji="0" lang="en-GB" sz="5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1" name="Google Shape;571;p45"/>
          <p:cNvSpPr txBox="1"/>
          <p:nvPr/>
        </p:nvSpPr>
        <p:spPr>
          <a:xfrm>
            <a:off x="1620800" y="5080000"/>
            <a:ext cx="3662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8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Miten alue voi menestyä  </a:t>
            </a:r>
            <a:endParaRPr sz="1867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8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luonnon kantokyvyn rajoissa? </a:t>
            </a:r>
            <a:r>
              <a:rPr lang="en-GB" sz="14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467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  <a:buSzPts val="1100"/>
            </a:pPr>
            <a:endParaRPr sz="20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70" name="Google Shape;570;p45" descr="Ihmisiä istumassa joen varrella. Joen yli menee astinkiviä. Taustalla näkyy korkeita taloja.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9658" t="1497" r="3856"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7" name="Google Shape;557;p45" descr="Neljän osaan jaettu suorakulmio. Ylävasemmalla oleva osa on väritetty vihreäksi."/>
          <p:cNvGrpSpPr/>
          <p:nvPr/>
        </p:nvGrpSpPr>
        <p:grpSpPr>
          <a:xfrm>
            <a:off x="1446400" y="1930401"/>
            <a:ext cx="1374400" cy="1053900"/>
            <a:chOff x="399000" y="1219200"/>
            <a:chExt cx="1030800" cy="790425"/>
          </a:xfrm>
        </p:grpSpPr>
        <p:sp>
          <p:nvSpPr>
            <p:cNvPr id="558" name="Google Shape;558;p45"/>
            <p:cNvSpPr/>
            <p:nvPr/>
          </p:nvSpPr>
          <p:spPr>
            <a:xfrm>
              <a:off x="533400" y="1374750"/>
              <a:ext cx="762000" cy="4572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45"/>
            <p:cNvSpPr txBox="1"/>
            <p:nvPr/>
          </p:nvSpPr>
          <p:spPr>
            <a:xfrm>
              <a:off x="399000" y="1781025"/>
              <a:ext cx="10308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10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560" name="Google Shape;560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7600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35300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45"/>
            <p:cNvSpPr/>
            <p:nvPr/>
          </p:nvSpPr>
          <p:spPr>
            <a:xfrm>
              <a:off x="914400" y="137475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533400" y="160335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4" name="Google Shape;564;p45"/>
            <p:cNvCxnSpPr/>
            <p:nvPr/>
          </p:nvCxnSpPr>
          <p:spPr>
            <a:xfrm>
              <a:off x="457200" y="1600200"/>
              <a:ext cx="914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45"/>
            <p:cNvCxnSpPr>
              <a:stCxn id="566" idx="2"/>
              <a:endCxn id="567" idx="0"/>
            </p:cNvCxnSpPr>
            <p:nvPr/>
          </p:nvCxnSpPr>
          <p:spPr>
            <a:xfrm rot="10800000">
              <a:off x="914400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6" name="Google Shape;566;p45"/>
            <p:cNvSpPr/>
            <p:nvPr/>
          </p:nvSpPr>
          <p:spPr>
            <a:xfrm>
              <a:off x="533400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533400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72" name="Google Shape;572;p45"/>
          <p:cNvSpPr txBox="1">
            <a:spLocks noGrp="1"/>
          </p:cNvSpPr>
          <p:nvPr>
            <p:ph type="sldNum" idx="4294967295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sz="13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1</a:t>
            </a:fld>
            <a:endParaRPr sz="1333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6CCE89-2C41-4670-9E68-1457046D8D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600"/>
            <a:ext cx="10515600" cy="1325600"/>
          </a:xfrm>
        </p:spPr>
        <p:txBody>
          <a:bodyPr spcFirstLastPara="1" wrap="square" lIns="68575" tIns="34275" rIns="68575" bIns="34275" anchor="b" anchorCtr="0">
            <a:normAutofit/>
          </a:bodyPr>
          <a:lstStyle/>
          <a:p>
            <a:r>
              <a:rPr lang="fi-FI" dirty="0"/>
              <a:t>Lisenssi- ja tekijätiedot.</a:t>
            </a:r>
          </a:p>
        </p:txBody>
      </p:sp>
      <p:sp>
        <p:nvSpPr>
          <p:cNvPr id="1445" name="Google Shape;1445;p72"/>
          <p:cNvSpPr txBox="1"/>
          <p:nvPr/>
        </p:nvSpPr>
        <p:spPr>
          <a:xfrm>
            <a:off x="554600" y="2311000"/>
            <a:ext cx="40000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4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1467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4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3" name="Google Shape;1443;p72"/>
          <p:cNvSpPr txBox="1"/>
          <p:nvPr/>
        </p:nvSpPr>
        <p:spPr>
          <a:xfrm>
            <a:off x="2965633" y="2269785"/>
            <a:ext cx="279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067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JYU.</a:t>
            </a:r>
            <a:r>
              <a:rPr lang="en-GB" sz="3067" ker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Wisdom</a:t>
            </a:r>
            <a:r>
              <a:rPr lang="en-GB" sz="3467" ker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                              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44" name="Google Shape;1444;p72" descr="Suomen itsenäisyyden juhlarahaston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734" y="2195868"/>
            <a:ext cx="1929869" cy="927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72"/>
          <p:cNvSpPr txBox="1"/>
          <p:nvPr/>
        </p:nvSpPr>
        <p:spPr>
          <a:xfrm>
            <a:off x="658867" y="3180301"/>
            <a:ext cx="7948400" cy="244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 Economics Action Lab (or DEAL) is a non-profit Community Interest Company registered in the UK, doughnuteconomics.org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All content is licensed under the a CC-BY-SA 4.0 license 2022.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You are allowed to pass on and share this, and we welcome innovations and alterations*, as long as you credit Doughnut Economics Action Lab (or DEAL) and doughnuteconomics.org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*Alterations may mean changing the words and images so that they are relevant to your context and audience, including translating some or all of the slides to another language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Key diagrams of Doughnut Economics are referenced as ‘Raworth 2017’. Full attribution text for these diagrams can be found </a:t>
            </a:r>
            <a:r>
              <a:rPr lang="en-GB" sz="1133" u="sng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doughnuteconomics.org/license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Käännöksen toteuttanut Suomen donitsitaloushanke. Tekstiä sovellettu Suomen olosuhteisiin sopivaksi. 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40" name="Google Shape;1440;p72" descr="CC-BY-SA-lisenssin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67" y="5794400"/>
            <a:ext cx="1608133" cy="56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72"/>
          <p:cNvSpPr txBox="1"/>
          <p:nvPr/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algn="r" defTabSz="1219170">
                <a:buClr>
                  <a:srgbClr val="000000"/>
                </a:buClr>
              </a:pPr>
              <a:t>10</a:t>
            </a:fld>
            <a:endParaRPr sz="12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6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Puhtaan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ilman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ylläpito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9" name="Google Shape;579;p46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Kasvillisuus parantaa ilmanlaatua.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1600"/>
              </a:spcBef>
              <a:spcAft>
                <a:spcPts val="667"/>
              </a:spcAft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80" name="Google Shape;580;p46"/>
          <p:cNvSpPr txBox="1"/>
          <p:nvPr/>
        </p:nvSpPr>
        <p:spPr>
          <a:xfrm>
            <a:off x="3759200" y="3454400"/>
            <a:ext cx="421840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Metsien ja muiden luontoalueiden suojelu ja kasvillisuuden istuttaminen auttaa vähentämään ilmassa olevia epäpuhtauksia.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Vähentämällä teollisuuden saasteita tai ottamalla saasteet talteen niiden muodostumispaikalta. 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Ottamalla käyttöön ilmanlaatua parantavia viherseiniä. Esimerkiksi Tampereella on rakennettu viherkattoja, jotka puhdistavat myös ilmaa epäpuhtauksista.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Erilaisia metsänhoitotekniikoita käyttämällä voidaan hillitä ja vähentää maastopaloja alueilla joilla on riski niiden syttymiseen.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98" name="Google Shape;598;p46"/>
          <p:cNvSpPr txBox="1"/>
          <p:nvPr/>
        </p:nvSpPr>
        <p:spPr>
          <a:xfrm>
            <a:off x="7887200" y="3352800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Ehdotuksia mittareiksi:</a:t>
            </a:r>
            <a:endParaRPr sz="17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9" name="Google Shape;599;p46"/>
          <p:cNvSpPr txBox="1"/>
          <p:nvPr/>
        </p:nvSpPr>
        <p:spPr>
          <a:xfrm>
            <a:off x="7887184" y="3779134"/>
            <a:ext cx="4000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Ilmanlaadun muutokset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Liikenteen aiheuttamat saasteet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Ilmanlaatuongelmiin liittyvät ennenaikaiset kuolemat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581" name="Google Shape;581;p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433" y="1625600"/>
            <a:ext cx="1224000" cy="1047000"/>
            <a:chOff x="472075" y="1219200"/>
            <a:chExt cx="918000" cy="785250"/>
          </a:xfrm>
        </p:grpSpPr>
        <p:sp>
          <p:nvSpPr>
            <p:cNvPr id="582" name="Google Shape;582;p46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46"/>
            <p:cNvSpPr txBox="1"/>
            <p:nvPr/>
          </p:nvSpPr>
          <p:spPr>
            <a:xfrm>
              <a:off x="472075" y="1775850"/>
              <a:ext cx="9180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584" name="Google Shape;584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Google Shape;586;p46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46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8" name="Google Shape;588;p46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46"/>
            <p:cNvCxnSpPr>
              <a:stCxn id="590" idx="2"/>
              <a:endCxn id="591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46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1" name="Google Shape;591;p46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93" name="Google Shape;593;p46" descr="Korkean rakennuksen viertä pitkin kulkeva viherkasvien kasvatusalusta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6629"/>
          <a:stretch/>
        </p:blipFill>
        <p:spPr>
          <a:xfrm>
            <a:off x="3759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6" descr="Etualalla kattopuutarha, missä on paljon kasveja. Taustalla korkeita rakennuksi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958" t="3491" r="1242" b="2892"/>
          <a:stretch/>
        </p:blipFill>
        <p:spPr>
          <a:xfrm>
            <a:off x="7823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46" descr="Koristekuva tuulenpuhurista."/>
          <p:cNvGrpSpPr/>
          <p:nvPr/>
        </p:nvGrpSpPr>
        <p:grpSpPr>
          <a:xfrm>
            <a:off x="1930401" y="1829045"/>
            <a:ext cx="608828" cy="609356"/>
            <a:chOff x="1905000" y="1186550"/>
            <a:chExt cx="304800" cy="304800"/>
          </a:xfrm>
        </p:grpSpPr>
        <p:sp>
          <p:nvSpPr>
            <p:cNvPr id="595" name="Google Shape;595;p46"/>
            <p:cNvSpPr/>
            <p:nvPr/>
          </p:nvSpPr>
          <p:spPr>
            <a:xfrm>
              <a:off x="19050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4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954075" y="1257166"/>
              <a:ext cx="205024" cy="1693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7" name="Google Shape;597;p46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7" name="Google Shape;577;p46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2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7"/>
          <p:cNvSpPr txBox="1">
            <a:spLocks noGrp="1"/>
          </p:cNvSpPr>
          <p:nvPr>
            <p:ph type="title" idx="4294967295"/>
          </p:nvPr>
        </p:nvSpPr>
        <p:spPr>
          <a:xfrm>
            <a:off x="601000" y="508000"/>
            <a:ext cx="3348800" cy="1629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Luonnon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monimuotoisuus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5" name="Google Shape;605;p47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Yhteiskuntien tulee tulevaisuudessa kääntää luontokato luontopositiivisuudeksi. Tällä hetkellä luontoa menetetään koko ajan lisää. Luontopositiivisuus taas tarkoittaa sitä, että luonto saa aiempaa enemmän tilaa kukoistaa.</a:t>
            </a:r>
            <a:b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Hyvinvoivat ekosysteemit, kuten metsät, vesistöt ja suot tarjoavat elinympäristöjä suurelle määrälle eri kasvi-, eläin- ja hyönteislajeja.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06" name="Google Shape;606;p47"/>
          <p:cNvSpPr txBox="1"/>
          <p:nvPr/>
        </p:nvSpPr>
        <p:spPr>
          <a:xfrm>
            <a:off x="3949700" y="3454400"/>
            <a:ext cx="3772000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Suojelemalla maa-alueita, vähentämällä turhaa raivaamista sekä perustamalla uusia viher- ja luonnonsuojelualueita. Huolehditaan luonnonsuojelualueiden monipuolisuudesta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Yhdistämällä kaupunkialueisiin pölyttäjäniittyjä, vihersiltoja, ekologisia käytäviä, taskupuistoja ja viherkattoja. Istuttamalla viheralueille pölyttäjien tarvitsemia kotimaisia lajeja, jotka eivät vaadi juuri hoitamista.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Ennallistetaan maata luonnontilaiseksi. Suositaan metsänhoidossa jatkuvapeitteistä metsänkasvatusta ja lisätään uhanalaisille lajeille tärkeän lahopuun sekä vanhojen puiden määrää.</a:t>
            </a:r>
            <a:endParaRPr sz="13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25" name="Google Shape;625;p47"/>
          <p:cNvSpPr txBox="1"/>
          <p:nvPr/>
        </p:nvSpPr>
        <p:spPr>
          <a:xfrm>
            <a:off x="7804400" y="3352800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Ehdotuksia mittareiksi:</a:t>
            </a:r>
            <a:endParaRPr sz="17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6" name="Google Shape;626;p47"/>
          <p:cNvSpPr txBox="1"/>
          <p:nvPr/>
        </p:nvSpPr>
        <p:spPr>
          <a:xfrm>
            <a:off x="7887184" y="3779134"/>
            <a:ext cx="40000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Puiden latvustojen peittämä osuus maa-alueesta (%)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Suojeltujen metsä- ja suoalueiden pinta-ala (%)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608" name="Google Shape;608;p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1000" y="2137352"/>
            <a:ext cx="1260400" cy="1153617"/>
            <a:chOff x="460275" y="1219200"/>
            <a:chExt cx="945300" cy="865213"/>
          </a:xfrm>
        </p:grpSpPr>
        <p:sp>
          <p:nvSpPr>
            <p:cNvPr id="609" name="Google Shape;609;p47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47"/>
            <p:cNvSpPr txBox="1"/>
            <p:nvPr/>
          </p:nvSpPr>
          <p:spPr>
            <a:xfrm>
              <a:off x="460275" y="1855813"/>
              <a:ext cx="9453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611" name="Google Shape;611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3" name="Google Shape;613;p47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5" name="Google Shape;615;p47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47"/>
            <p:cNvCxnSpPr>
              <a:stCxn id="617" idx="2"/>
              <a:endCxn id="618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7" name="Google Shape;617;p47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19" name="Google Shape;619;p47" descr="Kuvan talon katosta, johon on istutettu ruohoa ja kasveja. Taustalla näkyy pilvenpiirtäjiä. 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4726"/>
          <a:stretch/>
        </p:blipFill>
        <p:spPr>
          <a:xfrm>
            <a:off x="3949800" y="508000"/>
            <a:ext cx="37718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7" descr="Ihmisiä sillalla katsomassa suurta lintuparve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t="6933"/>
          <a:stretch/>
        </p:blipFill>
        <p:spPr>
          <a:xfrm>
            <a:off x="7823201" y="508001"/>
            <a:ext cx="3962399" cy="2844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1" name="Google Shape;621;p47" descr="Koristekuva mehiläisestä."/>
          <p:cNvGrpSpPr/>
          <p:nvPr/>
        </p:nvGrpSpPr>
        <p:grpSpPr>
          <a:xfrm>
            <a:off x="2184401" y="2409494"/>
            <a:ext cx="608828" cy="609356"/>
            <a:chOff x="2743200" y="1186550"/>
            <a:chExt cx="304800" cy="304800"/>
          </a:xfrm>
        </p:grpSpPr>
        <p:sp>
          <p:nvSpPr>
            <p:cNvPr id="622" name="Google Shape;622;p47"/>
            <p:cNvSpPr/>
            <p:nvPr/>
          </p:nvSpPr>
          <p:spPr>
            <a:xfrm>
              <a:off x="27432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23" name="Google Shape;623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809400" y="1249601"/>
              <a:ext cx="180974" cy="180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4" name="Google Shape;624;p47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04" name="Google Shape;604;p47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3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8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Hiilen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sidonta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2" name="Google Shape;632;p48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Kasvit sitovat kasvaessaan itseensä ilmasta hiilidioksidia ja käyttävät sitä rakennusaineena biomassansa luomiseen. Näin luonto jatkuvasti poistaa hiiltä ilmakehästä ja varastoi sitä kasveihin ja maaperään.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33" name="Google Shape;633;p48"/>
          <p:cNvSpPr txBox="1"/>
          <p:nvPr/>
        </p:nvSpPr>
        <p:spPr>
          <a:xfrm>
            <a:off x="3759200" y="3454400"/>
            <a:ext cx="396240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Suojelemalla ja säilyttämällä olemassa olevat puut ja metsät. Istuttamalla puita ja pensaita kaupunkialueille.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Suosimalla puurakentamista. Puutavaraan sitoutunut hiili jää pitkäaikaisesti talteen ja rakennus toimii hiilivarastona.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Teollisuuden hiilidioksidipäästöjen nopea vähentäminen ja talteenotto asteittain. Siirtymä  polttovapaaseen lämmitykseen ja päästöttömien liikennemuotojen suosiminen.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7804400" y="3351133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Ehdotuksia mittareiksi:</a:t>
            </a:r>
            <a:endParaRPr sz="17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7887184" y="3779133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Kasvihuonekaasupäästöjen vähentyminen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635" name="Google Shape;635;p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5500" y="1625601"/>
            <a:ext cx="1196800" cy="1153617"/>
            <a:chOff x="484125" y="1219200"/>
            <a:chExt cx="897600" cy="865213"/>
          </a:xfrm>
        </p:grpSpPr>
        <p:sp>
          <p:nvSpPr>
            <p:cNvPr id="636" name="Google Shape;636;p48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48"/>
            <p:cNvSpPr txBox="1"/>
            <p:nvPr/>
          </p:nvSpPr>
          <p:spPr>
            <a:xfrm>
              <a:off x="484125" y="1855813"/>
              <a:ext cx="8976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638" name="Google Shape;638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48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2" name="Google Shape;642;p48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48"/>
            <p:cNvCxnSpPr>
              <a:stCxn id="644" idx="2"/>
              <a:endCxn id="645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44" name="Google Shape;644;p48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46" name="Google Shape;646;p48" descr="Kuva korkeasta rakennuksesta, jonka joka kerroksen ulkotasanteella kasvaa puita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4434"/>
          <a:stretch/>
        </p:blipFill>
        <p:spPr>
          <a:xfrm>
            <a:off x="3759200" y="507167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8" descr="Kumpuinen vihermaisema, jonne on pystytetty salkoja. Taustalla kaupunkimaisem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885" r="21155" b="59"/>
          <a:stretch/>
        </p:blipFill>
        <p:spPr>
          <a:xfrm>
            <a:off x="7823200" y="508002"/>
            <a:ext cx="3962400" cy="28431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" name="Google Shape;648;p48" descr="Koristekuva puusta"/>
          <p:cNvGrpSpPr/>
          <p:nvPr/>
        </p:nvGrpSpPr>
        <p:grpSpPr>
          <a:xfrm>
            <a:off x="1930401" y="1829045"/>
            <a:ext cx="608828" cy="609356"/>
            <a:chOff x="3581400" y="1186550"/>
            <a:chExt cx="304800" cy="304800"/>
          </a:xfrm>
        </p:grpSpPr>
        <p:sp>
          <p:nvSpPr>
            <p:cNvPr id="649" name="Google Shape;649;p48"/>
            <p:cNvSpPr/>
            <p:nvPr/>
          </p:nvSpPr>
          <p:spPr>
            <a:xfrm>
              <a:off x="35814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50" name="Google Shape;650;p4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32800" y="1234850"/>
              <a:ext cx="203125" cy="203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1" name="Google Shape;651;p48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31" name="Google Shape;631;p48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4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9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Puhdas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vesi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9" name="Google Shape;659;p49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Terveissä ekosysteemeissä vesi suodattuu maaperän läpi ja on vuorovaikutuksessa kasvien ja eliöiden kanssa. 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Kosteikot sekä joenvarret ovat tärkeitä ojien ja jokien valumien, hulevesien ja tulvien hallinnassa.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60" name="Google Shape;660;p49"/>
          <p:cNvSpPr txBox="1"/>
          <p:nvPr/>
        </p:nvSpPr>
        <p:spPr>
          <a:xfrm>
            <a:off x="3759200" y="3454400"/>
            <a:ext cx="396240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Kaupunkialueilla veden hallintaa varten kosteikoiden, soiden ja rantojen suojelu sekä ennallistaminen vähentää ja estää saasteiden pääsyä vesistöihin.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Käyttämällä viherkattoja, jotka imevät itseensä vettä sekä pidättää ja palauttaa sitä hitaasti myrskyn jälkeen.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Lisäämällä luonnonmukaista ja läpäisevää pinta-alaa, jotta hulevedet voivat imeytyä maaperään.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Käyttämällä kotimaisia kasveja ja pieneliöitä viherkattojen luomiseen, joiden avulla voidaan puhdistaa sadevettä ja valumia.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79" name="Google Shape;679;p49"/>
          <p:cNvSpPr txBox="1"/>
          <p:nvPr/>
        </p:nvSpPr>
        <p:spPr>
          <a:xfrm>
            <a:off x="7804400" y="3352800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Ehdotuksia mittareiksi:</a:t>
            </a:r>
            <a:endParaRPr sz="17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p49"/>
          <p:cNvSpPr txBox="1"/>
          <p:nvPr/>
        </p:nvSpPr>
        <p:spPr>
          <a:xfrm>
            <a:off x="7887184" y="3779134"/>
            <a:ext cx="4000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Uusiutuvan veden määrä alueen toimittamasta vedestä (%) 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Alueen infrastruktuurin talteenottama ja suodattama huleveden määrä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662" name="Google Shape;662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5500" y="1625601"/>
            <a:ext cx="1196800" cy="1155084"/>
            <a:chOff x="484125" y="1219200"/>
            <a:chExt cx="897600" cy="866313"/>
          </a:xfrm>
        </p:grpSpPr>
        <p:sp>
          <p:nvSpPr>
            <p:cNvPr id="663" name="Google Shape;663;p49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49"/>
            <p:cNvSpPr txBox="1"/>
            <p:nvPr/>
          </p:nvSpPr>
          <p:spPr>
            <a:xfrm>
              <a:off x="484125" y="1856913"/>
              <a:ext cx="8976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665" name="Google Shape;665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49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49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69" name="Google Shape;669;p49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49"/>
            <p:cNvCxnSpPr>
              <a:stCxn id="671" idx="2"/>
              <a:endCxn id="672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1" name="Google Shape;671;p49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2" name="Google Shape;672;p49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73" name="Google Shape;673;p49" descr="Pieni vesiallas, missä kelluu puita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16011" r="5808"/>
          <a:stretch/>
        </p:blipFill>
        <p:spPr>
          <a:xfrm>
            <a:off x="3759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9" descr="Astioita, joihin on istutettu kasvej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2818"/>
          <a:stretch/>
        </p:blipFill>
        <p:spPr>
          <a:xfrm>
            <a:off x="7823200" y="508001"/>
            <a:ext cx="3962400" cy="284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49" descr="Koristekuva vesipisarasta."/>
          <p:cNvGrpSpPr/>
          <p:nvPr/>
        </p:nvGrpSpPr>
        <p:grpSpPr>
          <a:xfrm>
            <a:off x="1930401" y="1829045"/>
            <a:ext cx="608828" cy="609356"/>
            <a:chOff x="4419600" y="1186550"/>
            <a:chExt cx="304800" cy="304800"/>
          </a:xfrm>
        </p:grpSpPr>
        <p:sp>
          <p:nvSpPr>
            <p:cNvPr id="676" name="Google Shape;676;p49"/>
            <p:cNvSpPr/>
            <p:nvPr/>
          </p:nvSpPr>
          <p:spPr>
            <a:xfrm>
              <a:off x="44196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77" name="Google Shape;677;p4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77912" y="1244100"/>
              <a:ext cx="198863" cy="1876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8" name="Google Shape;678;p49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58" name="Google Shape;658;p49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5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0"/>
          <p:cNvSpPr txBox="1">
            <a:spLocks noGrp="1"/>
          </p:cNvSpPr>
          <p:nvPr>
            <p:ph type="title" idx="4294967295"/>
          </p:nvPr>
        </p:nvSpPr>
        <p:spPr>
          <a:xfrm>
            <a:off x="711200" y="6096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Puhtaan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energian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tuotto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6" name="Google Shape;686;p50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799" defTabSz="1219170">
              <a:lnSpc>
                <a:spcPct val="128571"/>
              </a:lnSpc>
              <a:buClr>
                <a:srgbClr val="000000"/>
              </a:buClr>
              <a:buSzPts val="1100"/>
            </a:pPr>
            <a:r>
              <a:rPr lang="en-GB" sz="1200" kern="0">
                <a:solidFill>
                  <a:srgbClr val="202124"/>
                </a:solidFill>
                <a:latin typeface="Roboto Light"/>
                <a:ea typeface="Roboto Light"/>
                <a:cs typeface="Roboto Light"/>
                <a:sym typeface="Roboto Light"/>
              </a:rPr>
              <a:t>Kasvit muuttavat auringonvalon energiaksi fotosynteesin kautta ja tarjoavat ravintoa itselleen sekä muille elämänmuodoille.</a:t>
            </a:r>
            <a:endParaRPr sz="1200" kern="0">
              <a:solidFill>
                <a:srgbClr val="20212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Aft>
                <a:spcPts val="667"/>
              </a:spcAft>
              <a:buClr>
                <a:srgbClr val="000000"/>
              </a:buClr>
            </a:pPr>
            <a:endParaRPr sz="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87" name="Google Shape;687;p50"/>
          <p:cNvSpPr txBox="1"/>
          <p:nvPr/>
        </p:nvSpPr>
        <p:spPr>
          <a:xfrm>
            <a:off x="3759200" y="3454400"/>
            <a:ext cx="396240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1100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Hyödyntämällä joutomaita ja talojen kattoja ruokakasvien kasvattamiseen.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1100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Hyödyntämällä aurinkopaneeleita -, tiilejä ja -lasia sähkön ja kuuman veden tuottamiseen.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1100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Muuttamalla jokien virtaavan veden energia sähköksi pienillä vesivoimalaitoksilla.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  <a:buSzPts val="1100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Muuttamalla tuulienergia sähköksi hyödyntämällä sijaintiin sopivia tuulimyllyjä.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6" name="Google Shape;706;p50"/>
          <p:cNvSpPr txBox="1"/>
          <p:nvPr/>
        </p:nvSpPr>
        <p:spPr>
          <a:xfrm>
            <a:off x="7804400" y="3348333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Ehdotuksia mittareiksi:</a:t>
            </a:r>
            <a:endParaRPr sz="17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7" name="Google Shape;707;p50"/>
          <p:cNvSpPr txBox="1"/>
          <p:nvPr/>
        </p:nvSpPr>
        <p:spPr>
          <a:xfrm>
            <a:off x="7887184" y="3779134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Uusiutuvan energian osuus alueen tuottamasta energiasta (%)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689" name="Google Shape;689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1833" y="1625601"/>
            <a:ext cx="1319200" cy="1153617"/>
            <a:chOff x="436375" y="1219200"/>
            <a:chExt cx="989400" cy="865213"/>
          </a:xfrm>
        </p:grpSpPr>
        <p:sp>
          <p:nvSpPr>
            <p:cNvPr id="690" name="Google Shape;690;p50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50"/>
            <p:cNvSpPr txBox="1"/>
            <p:nvPr/>
          </p:nvSpPr>
          <p:spPr>
            <a:xfrm>
              <a:off x="436375" y="1855813"/>
              <a:ext cx="9894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692" name="Google Shape;692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4" name="Google Shape;694;p50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50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6" name="Google Shape;696;p50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50"/>
            <p:cNvCxnSpPr>
              <a:stCxn id="698" idx="2"/>
              <a:endCxn id="699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8" name="Google Shape;698;p50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9" name="Google Shape;699;p50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00" name="Google Shape;700;p50" descr="Etualalla kattoa, jossa on aurinkopaneeleja. Taustalla kaupunkimaisemaa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4269"/>
          <a:stretch/>
        </p:blipFill>
        <p:spPr>
          <a:xfrm>
            <a:off x="3759201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0" descr="Katolla sijaitseva verkolla suojattu pieni kasvima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2122" r="4793"/>
          <a:stretch/>
        </p:blipFill>
        <p:spPr>
          <a:xfrm>
            <a:off x="7823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2" name="Google Shape;702;p50" descr="Koristekuva auringost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930401" y="1829045"/>
            <a:ext cx="608828" cy="609356"/>
            <a:chOff x="5257800" y="1186550"/>
            <a:chExt cx="304800" cy="304800"/>
          </a:xfrm>
        </p:grpSpPr>
        <p:sp>
          <p:nvSpPr>
            <p:cNvPr id="703" name="Google Shape;703;p50"/>
            <p:cNvSpPr/>
            <p:nvPr/>
          </p:nvSpPr>
          <p:spPr>
            <a:xfrm>
              <a:off x="52578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04" name="Google Shape;704;p5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294900" y="1229175"/>
              <a:ext cx="224225" cy="22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5" name="Google Shape;705;p50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85" name="Google Shape;685;p50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6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1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Lämpötilan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säätely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3" name="Google Shape;713;p51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Kasvit ottavat auringonvaloa talteen, imevät itseensä  lämpösäteilyä ja näin viilentävät ympäristönsä lämpötilaa. Kasvit vapauttavat myös kosteutta, mikä voi viilentää ilmaa jopa 5 astetta kun verrataan puiden latvassa olevaa lämpötilaa maahan.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4" name="Google Shape;714;p51"/>
          <p:cNvSpPr txBox="1"/>
          <p:nvPr/>
        </p:nvSpPr>
        <p:spPr>
          <a:xfrm>
            <a:off x="3759200" y="3454400"/>
            <a:ext cx="396240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Vähennä kaupunkialueiden lämpötilan nousua: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Suojaamalla ja istuttamalla puita.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Luo rakennuksilla varjoja metsää imitoiden.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Ottamalla käyttöön viherkattoja ja viherseiniä betonin, tiilin tai lasin käyttämisen sijaan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33" name="Google Shape;733;p51"/>
          <p:cNvSpPr txBox="1"/>
          <p:nvPr/>
        </p:nvSpPr>
        <p:spPr>
          <a:xfrm>
            <a:off x="7804400" y="3352800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Ehdotuksia mittareiksi:</a:t>
            </a:r>
            <a:endParaRPr sz="17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p51"/>
          <p:cNvSpPr txBox="1"/>
          <p:nvPr/>
        </p:nvSpPr>
        <p:spPr>
          <a:xfrm>
            <a:off x="7887184" y="3779133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Kaupunkialueen lämpötilan ero verrattuna ympäröiviin alueisiin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716" name="Google Shape;716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5500" y="1625601"/>
            <a:ext cx="1196800" cy="1155084"/>
            <a:chOff x="484125" y="1219200"/>
            <a:chExt cx="897600" cy="866313"/>
          </a:xfrm>
        </p:grpSpPr>
        <p:sp>
          <p:nvSpPr>
            <p:cNvPr id="717" name="Google Shape;717;p51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51"/>
            <p:cNvSpPr txBox="1"/>
            <p:nvPr/>
          </p:nvSpPr>
          <p:spPr>
            <a:xfrm>
              <a:off x="484125" y="1856913"/>
              <a:ext cx="8976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719" name="Google Shape;719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1" name="Google Shape;721;p51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51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3" name="Google Shape;723;p51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51"/>
            <p:cNvCxnSpPr>
              <a:stCxn id="725" idx="2"/>
              <a:endCxn id="726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25" name="Google Shape;725;p51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26" name="Google Shape;726;p51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28" name="Google Shape;728;p51" descr="Talon seinä, johon istutettu viherkasvustoa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t="5669"/>
          <a:stretch/>
        </p:blipFill>
        <p:spPr>
          <a:xfrm>
            <a:off x="3759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1" descr="Tie, jonka ylitse kaartaa kasveilla koristeltu holvikaari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r="6968"/>
          <a:stretch/>
        </p:blipFill>
        <p:spPr>
          <a:xfrm>
            <a:off x="7823200" y="508001"/>
            <a:ext cx="3962397" cy="2844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9" name="Google Shape;729;p51" descr="Koristekuva lämpömittarista."/>
          <p:cNvGrpSpPr/>
          <p:nvPr/>
        </p:nvGrpSpPr>
        <p:grpSpPr>
          <a:xfrm>
            <a:off x="1930401" y="1829045"/>
            <a:ext cx="608828" cy="609356"/>
            <a:chOff x="6096000" y="1186550"/>
            <a:chExt cx="304800" cy="304800"/>
          </a:xfrm>
        </p:grpSpPr>
        <p:sp>
          <p:nvSpPr>
            <p:cNvPr id="730" name="Google Shape;730;p51"/>
            <p:cNvSpPr/>
            <p:nvPr/>
          </p:nvSpPr>
          <p:spPr>
            <a:xfrm>
              <a:off x="60960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31" name="Google Shape;731;p5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146906" y="1246202"/>
              <a:ext cx="196819" cy="199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2" name="Google Shape;732;p51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2" name="Google Shape;712;p51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7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2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Eroosion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estäminen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0" name="Google Shape;740;p52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kern="0">
                <a:solidFill>
                  <a:srgbClr val="202124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Hyvinvoiva maaperä varastoi ravinteita ja hiiltä, ​​mikä mahdollistaa elämän uusiutumisen. Kun eliöit, vesi ja ravinteet pääsevät liikkumaan maaperässä, eroosion riski vähenee.</a:t>
            </a:r>
            <a:endParaRPr sz="1200" kern="0">
              <a:solidFill>
                <a:srgbClr val="202124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  <a:buSzPts val="1100"/>
            </a:pPr>
            <a:endParaRPr sz="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41" name="Google Shape;741;p52"/>
          <p:cNvSpPr txBox="1"/>
          <p:nvPr/>
        </p:nvSpPr>
        <p:spPr>
          <a:xfrm>
            <a:off x="3759200" y="3454400"/>
            <a:ext cx="396240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Vähentämällä maaperän eroosioita esimerkiksi rakentamallai seiniä ja vahvistamalla joenrantoja.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Vähentämällä päällystettyjä alueita ja käyttämällä läpäiseviä pintoja, jotka mahdollistavat veden poiston ja ravinteiden kierrättämisen.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60" name="Google Shape;760;p52"/>
          <p:cNvSpPr txBox="1"/>
          <p:nvPr/>
        </p:nvSpPr>
        <p:spPr>
          <a:xfrm>
            <a:off x="7804400" y="3354700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Ehdotuksia mittareiksi:</a:t>
            </a:r>
            <a:endParaRPr sz="17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1" name="Google Shape;761;p52"/>
          <p:cNvSpPr txBox="1"/>
          <p:nvPr/>
        </p:nvSpPr>
        <p:spPr>
          <a:xfrm>
            <a:off x="7887184" y="3779133"/>
            <a:ext cx="4000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Maanvyörymien määrä vuodessa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743" name="Google Shape;743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5500" y="1625601"/>
            <a:ext cx="1196800" cy="1153617"/>
            <a:chOff x="484125" y="1219200"/>
            <a:chExt cx="897600" cy="865213"/>
          </a:xfrm>
        </p:grpSpPr>
        <p:sp>
          <p:nvSpPr>
            <p:cNvPr id="744" name="Google Shape;744;p52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52"/>
            <p:cNvSpPr txBox="1"/>
            <p:nvPr/>
          </p:nvSpPr>
          <p:spPr>
            <a:xfrm>
              <a:off x="484125" y="1855813"/>
              <a:ext cx="8976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746" name="Google Shape;746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8" name="Google Shape;748;p52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52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50" name="Google Shape;750;p52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52"/>
            <p:cNvCxnSpPr>
              <a:stCxn id="752" idx="2"/>
              <a:endCxn id="753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2" name="Google Shape;752;p52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3" name="Google Shape;753;p52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55" name="Google Shape;755;p52" descr="Mies levittää multaa talikolla toisen katsoessa vierestä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t="4269"/>
          <a:stretch/>
        </p:blipFill>
        <p:spPr>
          <a:xfrm>
            <a:off x="3759200" y="509901"/>
            <a:ext cx="3962400" cy="284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2" descr="Ihmisiä taluttamassa pyörää mukulatietä pitkin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4647" t="17925" r="9144"/>
          <a:stretch/>
        </p:blipFill>
        <p:spPr>
          <a:xfrm>
            <a:off x="7823201" y="509901"/>
            <a:ext cx="3962401" cy="2844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52" descr="Koristekuvaus maasta nousevasta lehdestä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930401" y="1829045"/>
            <a:ext cx="608828" cy="609356"/>
            <a:chOff x="6934200" y="1186550"/>
            <a:chExt cx="304800" cy="304800"/>
          </a:xfrm>
        </p:grpSpPr>
        <p:sp>
          <p:nvSpPr>
            <p:cNvPr id="757" name="Google Shape;757;p52"/>
            <p:cNvSpPr/>
            <p:nvPr/>
          </p:nvSpPr>
          <p:spPr>
            <a:xfrm>
              <a:off x="69342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58" name="Google Shape;758;p5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999776" y="1263100"/>
              <a:ext cx="163900" cy="146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9" name="Google Shape;759;p52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39" name="Google Shape;739;p52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8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3"/>
          <p:cNvSpPr txBox="1"/>
          <p:nvPr/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2933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Luonnon hyvinvointi-</a:t>
            </a:r>
            <a:endParaRPr sz="29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2933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vaikutukset</a:t>
            </a:r>
            <a:endParaRPr sz="2933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7" name="Google Shape;767;p53"/>
          <p:cNvSpPr txBox="1"/>
          <p:nvPr/>
        </p:nvSpPr>
        <p:spPr>
          <a:xfrm>
            <a:off x="711200" y="3454400"/>
            <a:ext cx="2641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Luonnossa liikkumisella on useita lääkätieteellisesti todistettuja hyötyjä ihmisen fyysiselle ja henkiselle terveydelle. Monille ihmisille luonnossa oleminen saa aikaan rentoutumisen tunteen sekä kokemuksen yhteydestä muuhun elävään maailmaan.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68" name="Google Shape;768;p53"/>
          <p:cNvSpPr txBox="1"/>
          <p:nvPr/>
        </p:nvSpPr>
        <p:spPr>
          <a:xfrm>
            <a:off x="3759200" y="3454400"/>
            <a:ext cx="396240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Kuinka kunnat ja alueet voisivat pyrkiä samaan: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Luomalla puistoja, viheralueita ja muita viihtyisiä kaupunkitiloja kuntalaisille ja luonnolle. Huolehtimalla virkistysmetsien ja retkeilyalueiden määrästä, saatavuudesta ja kunnosta.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Istuttamalla kotimaisia puita ja pensaita houkuttelemaan monipuolisesti paikallisia luontokappaleita. Varaamalla jokien ja järvien rannat yhteiseksi kaupunkitilaksi ja huolehtimalla vesien uintikelpoisuudesta.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7" name="Google Shape;787;p53"/>
          <p:cNvSpPr txBox="1">
            <a:spLocks noGrp="1"/>
          </p:cNvSpPr>
          <p:nvPr>
            <p:ph type="title" idx="4294967295"/>
          </p:nvPr>
        </p:nvSpPr>
        <p:spPr>
          <a:xfrm>
            <a:off x="7777900" y="3352800"/>
            <a:ext cx="4000000" cy="4308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Ehdotuksia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mittareiksi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:</a:t>
            </a:r>
            <a:endParaRPr kumimoji="0" lang="en-GB" sz="1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8" name="Google Shape;788;p53"/>
          <p:cNvSpPr txBox="1"/>
          <p:nvPr/>
        </p:nvSpPr>
        <p:spPr>
          <a:xfrm>
            <a:off x="7887184" y="3779134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Roboto Light"/>
              <a:buChar char="●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Ihmisten osuus, jotka asuvat alle 1 kilometrin päässä virkistysalueesta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770" name="Google Shape;770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5500" y="1810785"/>
            <a:ext cx="1196800" cy="1153617"/>
            <a:chOff x="484125" y="1219200"/>
            <a:chExt cx="897600" cy="865213"/>
          </a:xfrm>
        </p:grpSpPr>
        <p:sp>
          <p:nvSpPr>
            <p:cNvPr id="771" name="Google Shape;771;p53"/>
            <p:cNvSpPr/>
            <p:nvPr/>
          </p:nvSpPr>
          <p:spPr>
            <a:xfrm>
              <a:off x="550075" y="1399750"/>
              <a:ext cx="76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53"/>
            <p:cNvSpPr txBox="1"/>
            <p:nvPr/>
          </p:nvSpPr>
          <p:spPr>
            <a:xfrm>
              <a:off x="484125" y="1855813"/>
              <a:ext cx="8976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933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Paikallinen ekologinen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773" name="Google Shape;773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53"/>
            <p:cNvSpPr/>
            <p:nvPr/>
          </p:nvSpPr>
          <p:spPr>
            <a:xfrm>
              <a:off x="550075" y="160020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53"/>
            <p:cNvSpPr/>
            <p:nvPr/>
          </p:nvSpPr>
          <p:spPr>
            <a:xfrm>
              <a:off x="931075" y="137160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77" name="Google Shape;777;p53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53"/>
            <p:cNvCxnSpPr>
              <a:stCxn id="779" idx="2"/>
              <a:endCxn id="780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9" name="Google Shape;779;p53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0" name="Google Shape;780;p53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81" name="Google Shape;781;p53" descr="Ihmisiä kulkemassa lankuilla päällystettyä metsäpolkua pitkin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r="21826"/>
          <a:stretch/>
        </p:blipFill>
        <p:spPr>
          <a:xfrm>
            <a:off x="3759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53" descr="Ihmisiä istumassa joen varrella. Joen yli menee astinkiviä. Taustalla näkyy korkeita taloj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3857" t="3278" r="3857"/>
          <a:stretch/>
        </p:blipFill>
        <p:spPr>
          <a:xfrm>
            <a:off x="7796701" y="508001"/>
            <a:ext cx="3962399" cy="2844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3" name="Google Shape;783;p53" descr="Koristekuva sydämestä."/>
          <p:cNvGrpSpPr/>
          <p:nvPr/>
        </p:nvGrpSpPr>
        <p:grpSpPr>
          <a:xfrm>
            <a:off x="2052801" y="1945027"/>
            <a:ext cx="608828" cy="609356"/>
            <a:chOff x="7772400" y="1186550"/>
            <a:chExt cx="304800" cy="304800"/>
          </a:xfrm>
        </p:grpSpPr>
        <p:sp>
          <p:nvSpPr>
            <p:cNvPr id="784" name="Google Shape;784;p53"/>
            <p:cNvSpPr/>
            <p:nvPr/>
          </p:nvSpPr>
          <p:spPr>
            <a:xfrm>
              <a:off x="7772400" y="1186550"/>
              <a:ext cx="304800" cy="3048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85" name="Google Shape;785;p53" descr="A picture containing dark, night sky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44607" y="1268382"/>
              <a:ext cx="162018" cy="1620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6" name="Google Shape;786;p53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66" name="Google Shape;766;p53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9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8c8aa9-948a-48fd-b8e5-be540ef8ed42">
      <Terms xmlns="http://schemas.microsoft.com/office/infopath/2007/PartnerControls"/>
    </lcf76f155ced4ddcb4097134ff3c332f>
    <TaxCatchAll xmlns="fc5055fc-5f86-4e37-bfa2-a37ec5b9ea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472C96FC7714E4AA28BD89906F6D468" ma:contentTypeVersion="16" ma:contentTypeDescription="Luo uusi asiakirja." ma:contentTypeScope="" ma:versionID="4673681b428c2ca29e913d70b4f71527">
  <xsd:schema xmlns:xsd="http://www.w3.org/2001/XMLSchema" xmlns:xs="http://www.w3.org/2001/XMLSchema" xmlns:p="http://schemas.microsoft.com/office/2006/metadata/properties" xmlns:ns2="898c8aa9-948a-48fd-b8e5-be540ef8ed42" xmlns:ns3="fc5055fc-5f86-4e37-bfa2-a37ec5b9ea77" targetNamespace="http://schemas.microsoft.com/office/2006/metadata/properties" ma:root="true" ma:fieldsID="17aee7426d24719471aaa4cdc9f6ab49" ns2:_="" ns3:_="">
    <xsd:import namespace="898c8aa9-948a-48fd-b8e5-be540ef8ed42"/>
    <xsd:import namespace="fc5055fc-5f86-4e37-bfa2-a37ec5b9e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c8aa9-948a-48fd-b8e5-be540ef8e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055fc-5f86-4e37-bfa2-a37ec5b9e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034118-9a90-4eb2-86ea-5a4a436ac4fe}" ma:internalName="TaxCatchAll" ma:showField="CatchAllData" ma:web="fc5055fc-5f86-4e37-bfa2-a37ec5b9ea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E56B40-AB84-4932-9D44-EA86ADC37976}">
  <ds:schemaRefs>
    <ds:schemaRef ds:uri="http://schemas.microsoft.com/office/2006/metadata/properties"/>
    <ds:schemaRef ds:uri="http://schemas.microsoft.com/office/infopath/2007/PartnerControls"/>
    <ds:schemaRef ds:uri="898c8aa9-948a-48fd-b8e5-be540ef8ed42"/>
    <ds:schemaRef ds:uri="fc5055fc-5f86-4e37-bfa2-a37ec5b9ea77"/>
  </ds:schemaRefs>
</ds:datastoreItem>
</file>

<file path=customXml/itemProps2.xml><?xml version="1.0" encoding="utf-8"?>
<ds:datastoreItem xmlns:ds="http://schemas.openxmlformats.org/officeDocument/2006/customXml" ds:itemID="{3E91AC39-D033-4E65-A768-BB13D0FBF3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587FF7-53AB-4B6F-9138-862FC853A0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8c8aa9-948a-48fd-b8e5-be540ef8ed42"/>
    <ds:schemaRef ds:uri="fc5055fc-5f86-4e37-bfa2-a37ec5b9e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986</Words>
  <Application>Microsoft Office PowerPoint</Application>
  <PresentationFormat>Laajakuva</PresentationFormat>
  <Paragraphs>128</Paragraphs>
  <Slides>10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Arial</vt:lpstr>
      <vt:lpstr>Calibri</vt:lpstr>
      <vt:lpstr>Poppins SemiBold</vt:lpstr>
      <vt:lpstr>Roboto</vt:lpstr>
      <vt:lpstr>Roboto Light</vt:lpstr>
      <vt:lpstr>Office Theme</vt:lpstr>
      <vt:lpstr>Paikallinen Ekologinen</vt:lpstr>
      <vt:lpstr>Puhtaan ilman ylläpito</vt:lpstr>
      <vt:lpstr>Luonnon monimuotoisuus</vt:lpstr>
      <vt:lpstr>Hiilen sidonta</vt:lpstr>
      <vt:lpstr>Puhdas vesi</vt:lpstr>
      <vt:lpstr>Puhtaan energian tuotto</vt:lpstr>
      <vt:lpstr>Lämpötilan säätely</vt:lpstr>
      <vt:lpstr>Eroosion estäminen</vt:lpstr>
      <vt:lpstr>Ehdotuksia mittareiksi:</vt:lpstr>
      <vt:lpstr>Lisenssi- ja tekijätiedot.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Närhi, Henri</dc:creator>
  <cp:lastModifiedBy>Närhi, Henri</cp:lastModifiedBy>
  <cp:revision>1</cp:revision>
  <dcterms:created xsi:type="dcterms:W3CDTF">2022-06-02T11:41:48Z</dcterms:created>
  <dcterms:modified xsi:type="dcterms:W3CDTF">2022-06-03T12:46:51Z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0x010100A472C96FC7714E4AA28BD89906F6D468</vt:lpwstr>
  </property>
  <property fmtid="{D5CDD505-2E9C-101B-9397-08002B2CF9AE}" pid="3" name="MediaServiceImageTags">
    <vt:lpwstr/>
  </property>
</Properties>
</file>